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1" r:id="rId1"/>
  </p:sldMasterIdLst>
  <p:sldIdLst>
    <p:sldId id="256" r:id="rId2"/>
    <p:sldId id="257" r:id="rId3"/>
    <p:sldId id="258" r:id="rId4"/>
    <p:sldId id="259" r:id="rId5"/>
    <p:sldId id="262" r:id="rId6"/>
    <p:sldId id="260" r:id="rId7"/>
    <p:sldId id="261" r:id="rId8"/>
    <p:sldId id="264" r:id="rId9"/>
    <p:sldId id="263" r:id="rId10"/>
    <p:sldId id="265" r:id="rId11"/>
    <p:sldId id="266" r:id="rId12"/>
    <p:sldId id="267" r:id="rId13"/>
    <p:sldId id="268" r:id="rId14"/>
    <p:sldId id="269" r:id="rId15"/>
    <p:sldId id="275" r:id="rId16"/>
    <p:sldId id="270" r:id="rId17"/>
    <p:sldId id="271" r:id="rId18"/>
    <p:sldId id="272" r:id="rId19"/>
    <p:sldId id="273" r:id="rId20"/>
    <p:sldId id="274" r:id="rId21"/>
    <p:sldId id="276" r:id="rId22"/>
    <p:sldId id="277" r:id="rId23"/>
    <p:sldId id="280" r:id="rId24"/>
    <p:sldId id="279" r:id="rId25"/>
    <p:sldId id="281" r:id="rId26"/>
    <p:sldId id="284" r:id="rId27"/>
    <p:sldId id="285" r:id="rId28"/>
    <p:sldId id="286" r:id="rId29"/>
    <p:sldId id="288" r:id="rId30"/>
    <p:sldId id="289" r:id="rId31"/>
    <p:sldId id="290" r:id="rId32"/>
    <p:sldId id="292" r:id="rId33"/>
    <p:sldId id="293" r:id="rId34"/>
    <p:sldId id="294"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0"/>
    <p:restoredTop sz="96327"/>
  </p:normalViewPr>
  <p:slideViewPr>
    <p:cSldViewPr snapToGrid="0" snapToObjects="1">
      <p:cViewPr varScale="1">
        <p:scale>
          <a:sx n="116" d="100"/>
          <a:sy n="116"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51BF84-342C-42A5-BF4F-EBD2B4C9045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E0B5F63-DCA5-49C2-9492-484F65C812D0}">
      <dgm:prSet/>
      <dgm:spPr/>
      <dgm:t>
        <a:bodyPr/>
        <a:lstStyle/>
        <a:p>
          <a:r>
            <a:rPr lang="en-US" dirty="0"/>
            <a:t>“provide[s] medical and lost employment income benefits to certain individuals who sustained a covered injury as the direct result of the administration or use of a covered countermeasure”</a:t>
          </a:r>
        </a:p>
      </dgm:t>
    </dgm:pt>
    <dgm:pt modelId="{67FDA528-860B-4FE3-87BC-BFB145ED05B0}" type="parTrans" cxnId="{8BBFCFD9-99D2-424C-BEAF-AC75DBDDABD1}">
      <dgm:prSet/>
      <dgm:spPr/>
      <dgm:t>
        <a:bodyPr/>
        <a:lstStyle/>
        <a:p>
          <a:endParaRPr lang="en-US"/>
        </a:p>
      </dgm:t>
    </dgm:pt>
    <dgm:pt modelId="{5F50090A-C0B8-45BC-A990-BC5D0F1F4B42}" type="sibTrans" cxnId="{8BBFCFD9-99D2-424C-BEAF-AC75DBDDABD1}">
      <dgm:prSet/>
      <dgm:spPr/>
      <dgm:t>
        <a:bodyPr/>
        <a:lstStyle/>
        <a:p>
          <a:endParaRPr lang="en-US"/>
        </a:p>
      </dgm:t>
    </dgm:pt>
    <dgm:pt modelId="{5B6821D2-4C4B-47FD-BB5E-BB1C912927C6}">
      <dgm:prSet/>
      <dgm:spPr/>
      <dgm:t>
        <a:bodyPr/>
        <a:lstStyle/>
        <a:p>
          <a:r>
            <a:rPr lang="en-US"/>
            <a:t>Established as part of the Public Readiness and Emergency Preparedness (PREP) Act of 2005 to adjudicate and compensate injury claims during declared emergencies</a:t>
          </a:r>
        </a:p>
      </dgm:t>
    </dgm:pt>
    <dgm:pt modelId="{776CEC76-6EFF-4AEB-972A-36483EFB2E8F}" type="parTrans" cxnId="{3D427C8C-A337-451A-8FC2-EF3DD1729B7D}">
      <dgm:prSet/>
      <dgm:spPr/>
      <dgm:t>
        <a:bodyPr/>
        <a:lstStyle/>
        <a:p>
          <a:endParaRPr lang="en-US"/>
        </a:p>
      </dgm:t>
    </dgm:pt>
    <dgm:pt modelId="{113466F3-CF46-4359-B872-448FC3FBD2B8}" type="sibTrans" cxnId="{3D427C8C-A337-451A-8FC2-EF3DD1729B7D}">
      <dgm:prSet/>
      <dgm:spPr/>
      <dgm:t>
        <a:bodyPr/>
        <a:lstStyle/>
        <a:p>
          <a:endParaRPr lang="en-US"/>
        </a:p>
      </dgm:t>
    </dgm:pt>
    <dgm:pt modelId="{294F9A5B-6CD5-4877-A12D-31D8A23FEC95}">
      <dgm:prSet/>
      <dgm:spPr/>
      <dgm:t>
        <a:bodyPr/>
        <a:lstStyle/>
        <a:p>
          <a:r>
            <a:rPr lang="en-US"/>
            <a:t>Located in the executive agency DHHS (Department of Health and Human Services)</a:t>
          </a:r>
        </a:p>
      </dgm:t>
    </dgm:pt>
    <dgm:pt modelId="{F06A09FB-33C0-4F1A-9E93-4B7CFD83B887}" type="parTrans" cxnId="{27510AD9-640C-48A2-B6B2-6EA68D1A4A82}">
      <dgm:prSet/>
      <dgm:spPr/>
      <dgm:t>
        <a:bodyPr/>
        <a:lstStyle/>
        <a:p>
          <a:endParaRPr lang="en-US"/>
        </a:p>
      </dgm:t>
    </dgm:pt>
    <dgm:pt modelId="{1B8B6CEB-A3C5-4860-838C-638960116EBA}" type="sibTrans" cxnId="{27510AD9-640C-48A2-B6B2-6EA68D1A4A82}">
      <dgm:prSet/>
      <dgm:spPr/>
      <dgm:t>
        <a:bodyPr/>
        <a:lstStyle/>
        <a:p>
          <a:endParaRPr lang="en-US"/>
        </a:p>
      </dgm:t>
    </dgm:pt>
    <dgm:pt modelId="{D4DC4B4E-3FF7-AB48-AE86-226BA5FC2F32}" type="pres">
      <dgm:prSet presAssocID="{EB51BF84-342C-42A5-BF4F-EBD2B4C90459}" presName="linear" presStyleCnt="0">
        <dgm:presLayoutVars>
          <dgm:animLvl val="lvl"/>
          <dgm:resizeHandles val="exact"/>
        </dgm:presLayoutVars>
      </dgm:prSet>
      <dgm:spPr/>
    </dgm:pt>
    <dgm:pt modelId="{ABD2EF84-E3BF-9841-B51C-1299C3ADCABF}" type="pres">
      <dgm:prSet presAssocID="{CE0B5F63-DCA5-49C2-9492-484F65C812D0}" presName="parentText" presStyleLbl="node1" presStyleIdx="0" presStyleCnt="3">
        <dgm:presLayoutVars>
          <dgm:chMax val="0"/>
          <dgm:bulletEnabled val="1"/>
        </dgm:presLayoutVars>
      </dgm:prSet>
      <dgm:spPr/>
    </dgm:pt>
    <dgm:pt modelId="{D19C5E6C-2B4F-6443-96FA-5A91422766A3}" type="pres">
      <dgm:prSet presAssocID="{5F50090A-C0B8-45BC-A990-BC5D0F1F4B42}" presName="spacer" presStyleCnt="0"/>
      <dgm:spPr/>
    </dgm:pt>
    <dgm:pt modelId="{59463000-6F7F-1243-A609-BB454DD3A077}" type="pres">
      <dgm:prSet presAssocID="{5B6821D2-4C4B-47FD-BB5E-BB1C912927C6}" presName="parentText" presStyleLbl="node1" presStyleIdx="1" presStyleCnt="3">
        <dgm:presLayoutVars>
          <dgm:chMax val="0"/>
          <dgm:bulletEnabled val="1"/>
        </dgm:presLayoutVars>
      </dgm:prSet>
      <dgm:spPr/>
    </dgm:pt>
    <dgm:pt modelId="{8CBD972D-DC16-014F-8FC9-88C469136A8C}" type="pres">
      <dgm:prSet presAssocID="{113466F3-CF46-4359-B872-448FC3FBD2B8}" presName="spacer" presStyleCnt="0"/>
      <dgm:spPr/>
    </dgm:pt>
    <dgm:pt modelId="{EA18BCFA-9CE1-3C48-A3AB-9960BBAFFD24}" type="pres">
      <dgm:prSet presAssocID="{294F9A5B-6CD5-4877-A12D-31D8A23FEC95}" presName="parentText" presStyleLbl="node1" presStyleIdx="2" presStyleCnt="3">
        <dgm:presLayoutVars>
          <dgm:chMax val="0"/>
          <dgm:bulletEnabled val="1"/>
        </dgm:presLayoutVars>
      </dgm:prSet>
      <dgm:spPr/>
    </dgm:pt>
  </dgm:ptLst>
  <dgm:cxnLst>
    <dgm:cxn modelId="{B91D3309-BBEE-B349-9941-521663B05602}" type="presOf" srcId="{CE0B5F63-DCA5-49C2-9492-484F65C812D0}" destId="{ABD2EF84-E3BF-9841-B51C-1299C3ADCABF}" srcOrd="0" destOrd="0" presId="urn:microsoft.com/office/officeart/2005/8/layout/vList2"/>
    <dgm:cxn modelId="{A718511B-2DE5-D545-BB3D-3710ED5B0CA0}" type="presOf" srcId="{EB51BF84-342C-42A5-BF4F-EBD2B4C90459}" destId="{D4DC4B4E-3FF7-AB48-AE86-226BA5FC2F32}" srcOrd="0" destOrd="0" presId="urn:microsoft.com/office/officeart/2005/8/layout/vList2"/>
    <dgm:cxn modelId="{A4581431-E651-744C-8E7F-C4F12DD3AD5D}" type="presOf" srcId="{5B6821D2-4C4B-47FD-BB5E-BB1C912927C6}" destId="{59463000-6F7F-1243-A609-BB454DD3A077}" srcOrd="0" destOrd="0" presId="urn:microsoft.com/office/officeart/2005/8/layout/vList2"/>
    <dgm:cxn modelId="{3D427C8C-A337-451A-8FC2-EF3DD1729B7D}" srcId="{EB51BF84-342C-42A5-BF4F-EBD2B4C90459}" destId="{5B6821D2-4C4B-47FD-BB5E-BB1C912927C6}" srcOrd="1" destOrd="0" parTransId="{776CEC76-6EFF-4AEB-972A-36483EFB2E8F}" sibTransId="{113466F3-CF46-4359-B872-448FC3FBD2B8}"/>
    <dgm:cxn modelId="{016FFFB9-214D-A94F-BA56-4D0233E21C83}" type="presOf" srcId="{294F9A5B-6CD5-4877-A12D-31D8A23FEC95}" destId="{EA18BCFA-9CE1-3C48-A3AB-9960BBAFFD24}" srcOrd="0" destOrd="0" presId="urn:microsoft.com/office/officeart/2005/8/layout/vList2"/>
    <dgm:cxn modelId="{27510AD9-640C-48A2-B6B2-6EA68D1A4A82}" srcId="{EB51BF84-342C-42A5-BF4F-EBD2B4C90459}" destId="{294F9A5B-6CD5-4877-A12D-31D8A23FEC95}" srcOrd="2" destOrd="0" parTransId="{F06A09FB-33C0-4F1A-9E93-4B7CFD83B887}" sibTransId="{1B8B6CEB-A3C5-4860-838C-638960116EBA}"/>
    <dgm:cxn modelId="{8BBFCFD9-99D2-424C-BEAF-AC75DBDDABD1}" srcId="{EB51BF84-342C-42A5-BF4F-EBD2B4C90459}" destId="{CE0B5F63-DCA5-49C2-9492-484F65C812D0}" srcOrd="0" destOrd="0" parTransId="{67FDA528-860B-4FE3-87BC-BFB145ED05B0}" sibTransId="{5F50090A-C0B8-45BC-A990-BC5D0F1F4B42}"/>
    <dgm:cxn modelId="{D92E6E27-2CB7-7D4F-ABFC-50600AF74445}" type="presParOf" srcId="{D4DC4B4E-3FF7-AB48-AE86-226BA5FC2F32}" destId="{ABD2EF84-E3BF-9841-B51C-1299C3ADCABF}" srcOrd="0" destOrd="0" presId="urn:microsoft.com/office/officeart/2005/8/layout/vList2"/>
    <dgm:cxn modelId="{2E4C4654-5834-6A4C-B834-E880249EB750}" type="presParOf" srcId="{D4DC4B4E-3FF7-AB48-AE86-226BA5FC2F32}" destId="{D19C5E6C-2B4F-6443-96FA-5A91422766A3}" srcOrd="1" destOrd="0" presId="urn:microsoft.com/office/officeart/2005/8/layout/vList2"/>
    <dgm:cxn modelId="{3FEEC75B-0BAA-4F44-AB2C-DD849641795B}" type="presParOf" srcId="{D4DC4B4E-3FF7-AB48-AE86-226BA5FC2F32}" destId="{59463000-6F7F-1243-A609-BB454DD3A077}" srcOrd="2" destOrd="0" presId="urn:microsoft.com/office/officeart/2005/8/layout/vList2"/>
    <dgm:cxn modelId="{B0E762D5-E771-674C-AD0F-7E518EE8673E}" type="presParOf" srcId="{D4DC4B4E-3FF7-AB48-AE86-226BA5FC2F32}" destId="{8CBD972D-DC16-014F-8FC9-88C469136A8C}" srcOrd="3" destOrd="0" presId="urn:microsoft.com/office/officeart/2005/8/layout/vList2"/>
    <dgm:cxn modelId="{0092AB69-3219-D14F-8B00-9DB2E51DD25A}" type="presParOf" srcId="{D4DC4B4E-3FF7-AB48-AE86-226BA5FC2F32}" destId="{EA18BCFA-9CE1-3C48-A3AB-9960BBAFFD2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85D9E2-2CB0-4F9F-BF42-6E4DB000D59D}"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835B5FF9-F523-433F-A16A-06690FB8120E}">
      <dgm:prSet/>
      <dgm:spPr/>
      <dgm:t>
        <a:bodyPr/>
        <a:lstStyle/>
        <a:p>
          <a:r>
            <a:rPr lang="en-US"/>
            <a:t>COVID-19 </a:t>
          </a:r>
        </a:p>
      </dgm:t>
    </dgm:pt>
    <dgm:pt modelId="{AC83DC8C-45C2-4612-98BD-0C9949337440}" type="parTrans" cxnId="{7C60BE2B-6625-4739-952A-65CED482CF3A}">
      <dgm:prSet/>
      <dgm:spPr/>
      <dgm:t>
        <a:bodyPr/>
        <a:lstStyle/>
        <a:p>
          <a:endParaRPr lang="en-US"/>
        </a:p>
      </dgm:t>
    </dgm:pt>
    <dgm:pt modelId="{2C607642-7BCA-4567-BC89-A8052415C1F9}" type="sibTrans" cxnId="{7C60BE2B-6625-4739-952A-65CED482CF3A}">
      <dgm:prSet/>
      <dgm:spPr/>
      <dgm:t>
        <a:bodyPr/>
        <a:lstStyle/>
        <a:p>
          <a:endParaRPr lang="en-US"/>
        </a:p>
      </dgm:t>
    </dgm:pt>
    <dgm:pt modelId="{5F146980-CAD7-44FF-AD0C-921F827B05B6}">
      <dgm:prSet/>
      <dgm:spPr/>
      <dgm:t>
        <a:bodyPr/>
        <a:lstStyle/>
        <a:p>
          <a:r>
            <a:rPr lang="en-US"/>
            <a:t>35.5 million cases</a:t>
          </a:r>
        </a:p>
      </dgm:t>
    </dgm:pt>
    <dgm:pt modelId="{036CB2F4-04BB-4D53-AE1D-53AB4F3A59B2}" type="parTrans" cxnId="{F62CDB83-7654-4362-A2FA-51B81A2A1114}">
      <dgm:prSet/>
      <dgm:spPr/>
      <dgm:t>
        <a:bodyPr/>
        <a:lstStyle/>
        <a:p>
          <a:endParaRPr lang="en-US"/>
        </a:p>
      </dgm:t>
    </dgm:pt>
    <dgm:pt modelId="{DE5BA285-EDBC-4D8A-81C2-89D54C4D7CF7}" type="sibTrans" cxnId="{F62CDB83-7654-4362-A2FA-51B81A2A1114}">
      <dgm:prSet/>
      <dgm:spPr/>
      <dgm:t>
        <a:bodyPr/>
        <a:lstStyle/>
        <a:p>
          <a:endParaRPr lang="en-US"/>
        </a:p>
      </dgm:t>
    </dgm:pt>
    <dgm:pt modelId="{4661A3D5-230B-400E-8BF6-D9D944EF6E83}">
      <dgm:prSet/>
      <dgm:spPr/>
      <dgm:t>
        <a:bodyPr/>
        <a:lstStyle/>
        <a:p>
          <a:r>
            <a:rPr lang="en-US"/>
            <a:t>612 thousand deaths </a:t>
          </a:r>
        </a:p>
      </dgm:t>
    </dgm:pt>
    <dgm:pt modelId="{405F32D7-6109-4DCB-960A-967D9E122651}" type="parTrans" cxnId="{A60F310B-860A-41DB-B98B-34A451C7C406}">
      <dgm:prSet/>
      <dgm:spPr/>
      <dgm:t>
        <a:bodyPr/>
        <a:lstStyle/>
        <a:p>
          <a:endParaRPr lang="en-US"/>
        </a:p>
      </dgm:t>
    </dgm:pt>
    <dgm:pt modelId="{ED6EB061-8718-48EC-B20E-E395E60970ED}" type="sibTrans" cxnId="{A60F310B-860A-41DB-B98B-34A451C7C406}">
      <dgm:prSet/>
      <dgm:spPr/>
      <dgm:t>
        <a:bodyPr/>
        <a:lstStyle/>
        <a:p>
          <a:endParaRPr lang="en-US"/>
        </a:p>
      </dgm:t>
    </dgm:pt>
    <dgm:pt modelId="{E6EB090B-A14A-4AA7-B200-D469852DDFE0}">
      <dgm:prSet/>
      <dgm:spPr/>
      <dgm:t>
        <a:bodyPr/>
        <a:lstStyle/>
        <a:p>
          <a:r>
            <a:rPr lang="en-US"/>
            <a:t>COVID-19 Vaccine</a:t>
          </a:r>
        </a:p>
      </dgm:t>
    </dgm:pt>
    <dgm:pt modelId="{007DDE3F-20F4-446D-B9A1-5C89597ED16C}" type="parTrans" cxnId="{7B65A03D-4958-4BD4-8365-CAA15809FE57}">
      <dgm:prSet/>
      <dgm:spPr/>
      <dgm:t>
        <a:bodyPr/>
        <a:lstStyle/>
        <a:p>
          <a:endParaRPr lang="en-US"/>
        </a:p>
      </dgm:t>
    </dgm:pt>
    <dgm:pt modelId="{2088466B-5DAD-4789-B561-9C27260241AA}" type="sibTrans" cxnId="{7B65A03D-4958-4BD4-8365-CAA15809FE57}">
      <dgm:prSet/>
      <dgm:spPr/>
      <dgm:t>
        <a:bodyPr/>
        <a:lstStyle/>
        <a:p>
          <a:endParaRPr lang="en-US"/>
        </a:p>
      </dgm:t>
    </dgm:pt>
    <dgm:pt modelId="{FC7DB3D0-0187-4B63-BC11-A0C705660D32}">
      <dgm:prSet/>
      <dgm:spPr/>
      <dgm:t>
        <a:bodyPr/>
        <a:lstStyle/>
        <a:p>
          <a:r>
            <a:rPr lang="en-US"/>
            <a:t>FDA Emergency approval of Biontech-Pfizer, Moderna, and Johnson &amp; Johnson</a:t>
          </a:r>
        </a:p>
      </dgm:t>
    </dgm:pt>
    <dgm:pt modelId="{CC22364C-CBD5-46DF-B1BE-2F841CA102AD}" type="parTrans" cxnId="{FAE83A04-218C-4444-9A80-B342E2495799}">
      <dgm:prSet/>
      <dgm:spPr/>
      <dgm:t>
        <a:bodyPr/>
        <a:lstStyle/>
        <a:p>
          <a:endParaRPr lang="en-US"/>
        </a:p>
      </dgm:t>
    </dgm:pt>
    <dgm:pt modelId="{5BEB106E-8CC2-4F48-9803-0226DE595B9B}" type="sibTrans" cxnId="{FAE83A04-218C-4444-9A80-B342E2495799}">
      <dgm:prSet/>
      <dgm:spPr/>
      <dgm:t>
        <a:bodyPr/>
        <a:lstStyle/>
        <a:p>
          <a:endParaRPr lang="en-US"/>
        </a:p>
      </dgm:t>
    </dgm:pt>
    <dgm:pt modelId="{4AE3165E-FFEF-420E-B15D-4FCDAD5FB33F}">
      <dgm:prSet/>
      <dgm:spPr/>
      <dgm:t>
        <a:bodyPr/>
        <a:lstStyle/>
        <a:p>
          <a:r>
            <a:rPr lang="en-US"/>
            <a:t>58% americans vaccinated (at least one dose)</a:t>
          </a:r>
        </a:p>
      </dgm:t>
    </dgm:pt>
    <dgm:pt modelId="{F62DFF4A-E11E-4F66-B836-B477D2434BBA}" type="parTrans" cxnId="{F3B273E3-A7AB-4D8B-B8BA-6CC6D43C2B61}">
      <dgm:prSet/>
      <dgm:spPr/>
      <dgm:t>
        <a:bodyPr/>
        <a:lstStyle/>
        <a:p>
          <a:endParaRPr lang="en-US"/>
        </a:p>
      </dgm:t>
    </dgm:pt>
    <dgm:pt modelId="{95C70FBA-CD60-42EB-B37B-9519DC1FA849}" type="sibTrans" cxnId="{F3B273E3-A7AB-4D8B-B8BA-6CC6D43C2B61}">
      <dgm:prSet/>
      <dgm:spPr/>
      <dgm:t>
        <a:bodyPr/>
        <a:lstStyle/>
        <a:p>
          <a:endParaRPr lang="en-US"/>
        </a:p>
      </dgm:t>
    </dgm:pt>
    <dgm:pt modelId="{663AFEBE-718A-D74E-A701-723A93191C29}" type="pres">
      <dgm:prSet presAssocID="{F685D9E2-2CB0-4F9F-BF42-6E4DB000D59D}" presName="linear" presStyleCnt="0">
        <dgm:presLayoutVars>
          <dgm:dir/>
          <dgm:animLvl val="lvl"/>
          <dgm:resizeHandles val="exact"/>
        </dgm:presLayoutVars>
      </dgm:prSet>
      <dgm:spPr/>
    </dgm:pt>
    <dgm:pt modelId="{F6A7AADF-00C2-324B-87A5-91EF85CB5F10}" type="pres">
      <dgm:prSet presAssocID="{835B5FF9-F523-433F-A16A-06690FB8120E}" presName="parentLin" presStyleCnt="0"/>
      <dgm:spPr/>
    </dgm:pt>
    <dgm:pt modelId="{D0B43420-7999-8A44-81E0-DB00006F9D3F}" type="pres">
      <dgm:prSet presAssocID="{835B5FF9-F523-433F-A16A-06690FB8120E}" presName="parentLeftMargin" presStyleLbl="node1" presStyleIdx="0" presStyleCnt="2"/>
      <dgm:spPr/>
    </dgm:pt>
    <dgm:pt modelId="{B6C8F93E-A773-5643-B75A-8C9E88500E70}" type="pres">
      <dgm:prSet presAssocID="{835B5FF9-F523-433F-A16A-06690FB8120E}" presName="parentText" presStyleLbl="node1" presStyleIdx="0" presStyleCnt="2">
        <dgm:presLayoutVars>
          <dgm:chMax val="0"/>
          <dgm:bulletEnabled val="1"/>
        </dgm:presLayoutVars>
      </dgm:prSet>
      <dgm:spPr/>
    </dgm:pt>
    <dgm:pt modelId="{676D2BC7-AE46-0B43-8EF3-367195321268}" type="pres">
      <dgm:prSet presAssocID="{835B5FF9-F523-433F-A16A-06690FB8120E}" presName="negativeSpace" presStyleCnt="0"/>
      <dgm:spPr/>
    </dgm:pt>
    <dgm:pt modelId="{85151C90-F13E-7A43-936D-0222C8B3F8EC}" type="pres">
      <dgm:prSet presAssocID="{835B5FF9-F523-433F-A16A-06690FB8120E}" presName="childText" presStyleLbl="conFgAcc1" presStyleIdx="0" presStyleCnt="2">
        <dgm:presLayoutVars>
          <dgm:bulletEnabled val="1"/>
        </dgm:presLayoutVars>
      </dgm:prSet>
      <dgm:spPr/>
    </dgm:pt>
    <dgm:pt modelId="{F9A8AC08-6548-814D-8F00-A4585FFE16C7}" type="pres">
      <dgm:prSet presAssocID="{2C607642-7BCA-4567-BC89-A8052415C1F9}" presName="spaceBetweenRectangles" presStyleCnt="0"/>
      <dgm:spPr/>
    </dgm:pt>
    <dgm:pt modelId="{A6A2ED88-3357-474B-A9EE-B32112DD8E97}" type="pres">
      <dgm:prSet presAssocID="{E6EB090B-A14A-4AA7-B200-D469852DDFE0}" presName="parentLin" presStyleCnt="0"/>
      <dgm:spPr/>
    </dgm:pt>
    <dgm:pt modelId="{D8AB2F8E-321B-234B-8B37-05A7DD99443F}" type="pres">
      <dgm:prSet presAssocID="{E6EB090B-A14A-4AA7-B200-D469852DDFE0}" presName="parentLeftMargin" presStyleLbl="node1" presStyleIdx="0" presStyleCnt="2"/>
      <dgm:spPr/>
    </dgm:pt>
    <dgm:pt modelId="{75973F01-3447-9A43-AA16-453EEF08D9AA}" type="pres">
      <dgm:prSet presAssocID="{E6EB090B-A14A-4AA7-B200-D469852DDFE0}" presName="parentText" presStyleLbl="node1" presStyleIdx="1" presStyleCnt="2">
        <dgm:presLayoutVars>
          <dgm:chMax val="0"/>
          <dgm:bulletEnabled val="1"/>
        </dgm:presLayoutVars>
      </dgm:prSet>
      <dgm:spPr/>
    </dgm:pt>
    <dgm:pt modelId="{BBFEF1E8-7674-AE47-81A2-E13F00A87ADF}" type="pres">
      <dgm:prSet presAssocID="{E6EB090B-A14A-4AA7-B200-D469852DDFE0}" presName="negativeSpace" presStyleCnt="0"/>
      <dgm:spPr/>
    </dgm:pt>
    <dgm:pt modelId="{0C166A13-9357-7D4B-B707-6F40212768E6}" type="pres">
      <dgm:prSet presAssocID="{E6EB090B-A14A-4AA7-B200-D469852DDFE0}" presName="childText" presStyleLbl="conFgAcc1" presStyleIdx="1" presStyleCnt="2">
        <dgm:presLayoutVars>
          <dgm:bulletEnabled val="1"/>
        </dgm:presLayoutVars>
      </dgm:prSet>
      <dgm:spPr/>
    </dgm:pt>
  </dgm:ptLst>
  <dgm:cxnLst>
    <dgm:cxn modelId="{FAE83A04-218C-4444-9A80-B342E2495799}" srcId="{E6EB090B-A14A-4AA7-B200-D469852DDFE0}" destId="{FC7DB3D0-0187-4B63-BC11-A0C705660D32}" srcOrd="0" destOrd="0" parTransId="{CC22364C-CBD5-46DF-B1BE-2F841CA102AD}" sibTransId="{5BEB106E-8CC2-4F48-9803-0226DE595B9B}"/>
    <dgm:cxn modelId="{A60F310B-860A-41DB-B98B-34A451C7C406}" srcId="{835B5FF9-F523-433F-A16A-06690FB8120E}" destId="{4661A3D5-230B-400E-8BF6-D9D944EF6E83}" srcOrd="1" destOrd="0" parTransId="{405F32D7-6109-4DCB-960A-967D9E122651}" sibTransId="{ED6EB061-8718-48EC-B20E-E395E60970ED}"/>
    <dgm:cxn modelId="{FB311C13-5B03-A648-BB52-6E42C36361F4}" type="presOf" srcId="{5F146980-CAD7-44FF-AD0C-921F827B05B6}" destId="{85151C90-F13E-7A43-936D-0222C8B3F8EC}" srcOrd="0" destOrd="0" presId="urn:microsoft.com/office/officeart/2005/8/layout/list1"/>
    <dgm:cxn modelId="{0BFD8824-BB77-D642-A718-FBC17DA265E8}" type="presOf" srcId="{4AE3165E-FFEF-420E-B15D-4FCDAD5FB33F}" destId="{0C166A13-9357-7D4B-B707-6F40212768E6}" srcOrd="0" destOrd="1" presId="urn:microsoft.com/office/officeart/2005/8/layout/list1"/>
    <dgm:cxn modelId="{7C60BE2B-6625-4739-952A-65CED482CF3A}" srcId="{F685D9E2-2CB0-4F9F-BF42-6E4DB000D59D}" destId="{835B5FF9-F523-433F-A16A-06690FB8120E}" srcOrd="0" destOrd="0" parTransId="{AC83DC8C-45C2-4612-98BD-0C9949337440}" sibTransId="{2C607642-7BCA-4567-BC89-A8052415C1F9}"/>
    <dgm:cxn modelId="{4823E138-4DDD-5149-A4D6-502EF9CE88FF}" type="presOf" srcId="{F685D9E2-2CB0-4F9F-BF42-6E4DB000D59D}" destId="{663AFEBE-718A-D74E-A701-723A93191C29}" srcOrd="0" destOrd="0" presId="urn:microsoft.com/office/officeart/2005/8/layout/list1"/>
    <dgm:cxn modelId="{7B65A03D-4958-4BD4-8365-CAA15809FE57}" srcId="{F685D9E2-2CB0-4F9F-BF42-6E4DB000D59D}" destId="{E6EB090B-A14A-4AA7-B200-D469852DDFE0}" srcOrd="1" destOrd="0" parTransId="{007DDE3F-20F4-446D-B9A1-5C89597ED16C}" sibTransId="{2088466B-5DAD-4789-B561-9C27260241AA}"/>
    <dgm:cxn modelId="{551E8461-8D71-4F49-B3AB-D509BA730852}" type="presOf" srcId="{E6EB090B-A14A-4AA7-B200-D469852DDFE0}" destId="{75973F01-3447-9A43-AA16-453EEF08D9AA}" srcOrd="1" destOrd="0" presId="urn:microsoft.com/office/officeart/2005/8/layout/list1"/>
    <dgm:cxn modelId="{7A7C2F63-83AA-924A-85D7-61DE9E8A0D8F}" type="presOf" srcId="{4661A3D5-230B-400E-8BF6-D9D944EF6E83}" destId="{85151C90-F13E-7A43-936D-0222C8B3F8EC}" srcOrd="0" destOrd="1" presId="urn:microsoft.com/office/officeart/2005/8/layout/list1"/>
    <dgm:cxn modelId="{C190736B-9CB0-3E4D-AC8B-2D02ADF078FC}" type="presOf" srcId="{FC7DB3D0-0187-4B63-BC11-A0C705660D32}" destId="{0C166A13-9357-7D4B-B707-6F40212768E6}" srcOrd="0" destOrd="0" presId="urn:microsoft.com/office/officeart/2005/8/layout/list1"/>
    <dgm:cxn modelId="{F62CDB83-7654-4362-A2FA-51B81A2A1114}" srcId="{835B5FF9-F523-433F-A16A-06690FB8120E}" destId="{5F146980-CAD7-44FF-AD0C-921F827B05B6}" srcOrd="0" destOrd="0" parTransId="{036CB2F4-04BB-4D53-AE1D-53AB4F3A59B2}" sibTransId="{DE5BA285-EDBC-4D8A-81C2-89D54C4D7CF7}"/>
    <dgm:cxn modelId="{303874B5-BAE1-7244-94F8-AAD4180D6BF4}" type="presOf" srcId="{835B5FF9-F523-433F-A16A-06690FB8120E}" destId="{B6C8F93E-A773-5643-B75A-8C9E88500E70}" srcOrd="1" destOrd="0" presId="urn:microsoft.com/office/officeart/2005/8/layout/list1"/>
    <dgm:cxn modelId="{F3B273E3-A7AB-4D8B-B8BA-6CC6D43C2B61}" srcId="{E6EB090B-A14A-4AA7-B200-D469852DDFE0}" destId="{4AE3165E-FFEF-420E-B15D-4FCDAD5FB33F}" srcOrd="1" destOrd="0" parTransId="{F62DFF4A-E11E-4F66-B836-B477D2434BBA}" sibTransId="{95C70FBA-CD60-42EB-B37B-9519DC1FA849}"/>
    <dgm:cxn modelId="{3F550AE4-DC6E-3F43-885D-C5179477861D}" type="presOf" srcId="{E6EB090B-A14A-4AA7-B200-D469852DDFE0}" destId="{D8AB2F8E-321B-234B-8B37-05A7DD99443F}" srcOrd="0" destOrd="0" presId="urn:microsoft.com/office/officeart/2005/8/layout/list1"/>
    <dgm:cxn modelId="{CB69DCF0-D6AF-AC4A-9EAE-F00C0FD1AECA}" type="presOf" srcId="{835B5FF9-F523-433F-A16A-06690FB8120E}" destId="{D0B43420-7999-8A44-81E0-DB00006F9D3F}" srcOrd="0" destOrd="0" presId="urn:microsoft.com/office/officeart/2005/8/layout/list1"/>
    <dgm:cxn modelId="{CF59E40D-7AF2-3648-935F-2F4C58615966}" type="presParOf" srcId="{663AFEBE-718A-D74E-A701-723A93191C29}" destId="{F6A7AADF-00C2-324B-87A5-91EF85CB5F10}" srcOrd="0" destOrd="0" presId="urn:microsoft.com/office/officeart/2005/8/layout/list1"/>
    <dgm:cxn modelId="{5775D843-8ED4-BD42-973D-2BF5A8DBE89B}" type="presParOf" srcId="{F6A7AADF-00C2-324B-87A5-91EF85CB5F10}" destId="{D0B43420-7999-8A44-81E0-DB00006F9D3F}" srcOrd="0" destOrd="0" presId="urn:microsoft.com/office/officeart/2005/8/layout/list1"/>
    <dgm:cxn modelId="{CB399E69-75F8-B946-9548-39D7C39A2359}" type="presParOf" srcId="{F6A7AADF-00C2-324B-87A5-91EF85CB5F10}" destId="{B6C8F93E-A773-5643-B75A-8C9E88500E70}" srcOrd="1" destOrd="0" presId="urn:microsoft.com/office/officeart/2005/8/layout/list1"/>
    <dgm:cxn modelId="{ACB7B4FE-0869-334B-8EA6-A9E13B629DD4}" type="presParOf" srcId="{663AFEBE-718A-D74E-A701-723A93191C29}" destId="{676D2BC7-AE46-0B43-8EF3-367195321268}" srcOrd="1" destOrd="0" presId="urn:microsoft.com/office/officeart/2005/8/layout/list1"/>
    <dgm:cxn modelId="{DEBA8AF5-0ADF-3F4B-BF19-053D90C480F3}" type="presParOf" srcId="{663AFEBE-718A-D74E-A701-723A93191C29}" destId="{85151C90-F13E-7A43-936D-0222C8B3F8EC}" srcOrd="2" destOrd="0" presId="urn:microsoft.com/office/officeart/2005/8/layout/list1"/>
    <dgm:cxn modelId="{30CF358C-DC53-4841-B21A-301437C88FF2}" type="presParOf" srcId="{663AFEBE-718A-D74E-A701-723A93191C29}" destId="{F9A8AC08-6548-814D-8F00-A4585FFE16C7}" srcOrd="3" destOrd="0" presId="urn:microsoft.com/office/officeart/2005/8/layout/list1"/>
    <dgm:cxn modelId="{C9A47F82-B971-9C43-9BDA-992AFA55C7FA}" type="presParOf" srcId="{663AFEBE-718A-D74E-A701-723A93191C29}" destId="{A6A2ED88-3357-474B-A9EE-B32112DD8E97}" srcOrd="4" destOrd="0" presId="urn:microsoft.com/office/officeart/2005/8/layout/list1"/>
    <dgm:cxn modelId="{EFD41743-7476-EB45-BFFB-986EE0184A63}" type="presParOf" srcId="{A6A2ED88-3357-474B-A9EE-B32112DD8E97}" destId="{D8AB2F8E-321B-234B-8B37-05A7DD99443F}" srcOrd="0" destOrd="0" presId="urn:microsoft.com/office/officeart/2005/8/layout/list1"/>
    <dgm:cxn modelId="{35D456B7-1EE2-7E4B-8D55-F68B57F8F8C5}" type="presParOf" srcId="{A6A2ED88-3357-474B-A9EE-B32112DD8E97}" destId="{75973F01-3447-9A43-AA16-453EEF08D9AA}" srcOrd="1" destOrd="0" presId="urn:microsoft.com/office/officeart/2005/8/layout/list1"/>
    <dgm:cxn modelId="{DBB8145B-2D0F-A841-88D8-761134BF3C4B}" type="presParOf" srcId="{663AFEBE-718A-D74E-A701-723A93191C29}" destId="{BBFEF1E8-7674-AE47-81A2-E13F00A87ADF}" srcOrd="5" destOrd="0" presId="urn:microsoft.com/office/officeart/2005/8/layout/list1"/>
    <dgm:cxn modelId="{D1D761B6-19B7-1246-A405-77313D2FDCB4}" type="presParOf" srcId="{663AFEBE-718A-D74E-A701-723A93191C29}" destId="{0C166A13-9357-7D4B-B707-6F40212768E6}"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59759F-B08E-45FF-BC69-A584F2174AED}" type="doc">
      <dgm:prSet loTypeId="urn:microsoft.com/office/officeart/2005/8/layout/hList1" loCatId="list" qsTypeId="urn:microsoft.com/office/officeart/2005/8/quickstyle/simple1" qsCatId="simple" csTypeId="urn:microsoft.com/office/officeart/2005/8/colors/colorful5" csCatId="colorful"/>
      <dgm:spPr/>
      <dgm:t>
        <a:bodyPr/>
        <a:lstStyle/>
        <a:p>
          <a:endParaRPr lang="en-US"/>
        </a:p>
      </dgm:t>
    </dgm:pt>
    <dgm:pt modelId="{427AAC8C-5BB9-4A1B-ADD4-46E48CB1CE56}">
      <dgm:prSet/>
      <dgm:spPr/>
      <dgm:t>
        <a:bodyPr/>
        <a:lstStyle/>
        <a:p>
          <a:r>
            <a:rPr lang="en-US"/>
            <a:t>As of April 2, 2021, 1,693 injury claims associated with COVID-19 medical countermeasures have been filed in the CICP</a:t>
          </a:r>
        </a:p>
      </dgm:t>
    </dgm:pt>
    <dgm:pt modelId="{4412821C-91A1-4AFE-AAB2-8B4BCF837DCA}" type="parTrans" cxnId="{FCEAF8B7-BA73-40A9-8BDA-6DEB18626E6F}">
      <dgm:prSet/>
      <dgm:spPr/>
      <dgm:t>
        <a:bodyPr/>
        <a:lstStyle/>
        <a:p>
          <a:endParaRPr lang="en-US"/>
        </a:p>
      </dgm:t>
    </dgm:pt>
    <dgm:pt modelId="{2532E947-CDA5-4F68-8B65-BECFF352670D}" type="sibTrans" cxnId="{FCEAF8B7-BA73-40A9-8BDA-6DEB18626E6F}">
      <dgm:prSet/>
      <dgm:spPr/>
      <dgm:t>
        <a:bodyPr/>
        <a:lstStyle/>
        <a:p>
          <a:endParaRPr lang="en-US"/>
        </a:p>
      </dgm:t>
    </dgm:pt>
    <dgm:pt modelId="{616BAFB6-8F14-4A9F-BF09-86AFE7D33BC9}">
      <dgm:prSet/>
      <dgm:spPr/>
      <dgm:t>
        <a:bodyPr/>
        <a:lstStyle/>
        <a:p>
          <a:r>
            <a:rPr lang="en-US"/>
            <a:t>77% of total claims since 2010 </a:t>
          </a:r>
        </a:p>
      </dgm:t>
    </dgm:pt>
    <dgm:pt modelId="{CB86A427-BA7A-41DA-936C-2D0724F99989}" type="parTrans" cxnId="{CA2DDD33-047B-4176-A99E-50E2DE2769EF}">
      <dgm:prSet/>
      <dgm:spPr/>
      <dgm:t>
        <a:bodyPr/>
        <a:lstStyle/>
        <a:p>
          <a:endParaRPr lang="en-US"/>
        </a:p>
      </dgm:t>
    </dgm:pt>
    <dgm:pt modelId="{91F6703B-ED1F-4175-B808-4DFE7A62BB26}" type="sibTrans" cxnId="{CA2DDD33-047B-4176-A99E-50E2DE2769EF}">
      <dgm:prSet/>
      <dgm:spPr/>
      <dgm:t>
        <a:bodyPr/>
        <a:lstStyle/>
        <a:p>
          <a:endParaRPr lang="en-US"/>
        </a:p>
      </dgm:t>
    </dgm:pt>
    <dgm:pt modelId="{F20BF094-15AA-4B1E-B5A3-6336C04D937A}">
      <dgm:prSet/>
      <dgm:spPr/>
      <dgm:t>
        <a:bodyPr/>
        <a:lstStyle/>
        <a:p>
          <a:r>
            <a:rPr lang="en-US"/>
            <a:t>686 claims were related to COVID-19 vaccines (lead to vaccine hesitancy)</a:t>
          </a:r>
        </a:p>
      </dgm:t>
    </dgm:pt>
    <dgm:pt modelId="{4268DBF4-D276-453B-9530-36AFEB7C8590}" type="parTrans" cxnId="{3F6EBE9A-0BB5-4330-B269-47787C1E8B1E}">
      <dgm:prSet/>
      <dgm:spPr/>
      <dgm:t>
        <a:bodyPr/>
        <a:lstStyle/>
        <a:p>
          <a:endParaRPr lang="en-US"/>
        </a:p>
      </dgm:t>
    </dgm:pt>
    <dgm:pt modelId="{3070BD06-04F0-40E4-9672-58BAFCCAAD27}" type="sibTrans" cxnId="{3F6EBE9A-0BB5-4330-B269-47787C1E8B1E}">
      <dgm:prSet/>
      <dgm:spPr/>
      <dgm:t>
        <a:bodyPr/>
        <a:lstStyle/>
        <a:p>
          <a:endParaRPr lang="en-US"/>
        </a:p>
      </dgm:t>
    </dgm:pt>
    <dgm:pt modelId="{89A5C9A9-AF99-4E86-8BF6-C9BB5F53E269}">
      <dgm:prSet/>
      <dgm:spPr/>
      <dgm:t>
        <a:bodyPr/>
        <a:lstStyle/>
        <a:p>
          <a:r>
            <a:rPr lang="en-US"/>
            <a:t>Compensation rate of 6%</a:t>
          </a:r>
        </a:p>
      </dgm:t>
    </dgm:pt>
    <dgm:pt modelId="{B2972B1B-4207-462E-8665-5D474755A001}" type="parTrans" cxnId="{E66A56E1-DD39-4885-9B7B-EB99381D7AD5}">
      <dgm:prSet/>
      <dgm:spPr/>
      <dgm:t>
        <a:bodyPr/>
        <a:lstStyle/>
        <a:p>
          <a:endParaRPr lang="en-US"/>
        </a:p>
      </dgm:t>
    </dgm:pt>
    <dgm:pt modelId="{B897A80B-A4ED-44B9-87E6-935A7EC785E1}" type="sibTrans" cxnId="{E66A56E1-DD39-4885-9B7B-EB99381D7AD5}">
      <dgm:prSet/>
      <dgm:spPr/>
      <dgm:t>
        <a:bodyPr/>
        <a:lstStyle/>
        <a:p>
          <a:endParaRPr lang="en-US"/>
        </a:p>
      </dgm:t>
    </dgm:pt>
    <dgm:pt modelId="{000C84B3-38B3-0540-9FFD-1358BBFD6D52}" type="pres">
      <dgm:prSet presAssocID="{1E59759F-B08E-45FF-BC69-A584F2174AED}" presName="Name0" presStyleCnt="0">
        <dgm:presLayoutVars>
          <dgm:dir/>
          <dgm:animLvl val="lvl"/>
          <dgm:resizeHandles val="exact"/>
        </dgm:presLayoutVars>
      </dgm:prSet>
      <dgm:spPr/>
    </dgm:pt>
    <dgm:pt modelId="{5C3F95B3-1041-284B-9E20-73FBE29CB703}" type="pres">
      <dgm:prSet presAssocID="{427AAC8C-5BB9-4A1B-ADD4-46E48CB1CE56}" presName="composite" presStyleCnt="0"/>
      <dgm:spPr/>
    </dgm:pt>
    <dgm:pt modelId="{64AB5DB4-7AC4-0D46-8F97-50B5DB8CCF4B}" type="pres">
      <dgm:prSet presAssocID="{427AAC8C-5BB9-4A1B-ADD4-46E48CB1CE56}" presName="parTx" presStyleLbl="alignNode1" presStyleIdx="0" presStyleCnt="2">
        <dgm:presLayoutVars>
          <dgm:chMax val="0"/>
          <dgm:chPref val="0"/>
          <dgm:bulletEnabled val="1"/>
        </dgm:presLayoutVars>
      </dgm:prSet>
      <dgm:spPr/>
    </dgm:pt>
    <dgm:pt modelId="{14B4337D-ABC7-384E-AD30-D6CD301F922A}" type="pres">
      <dgm:prSet presAssocID="{427AAC8C-5BB9-4A1B-ADD4-46E48CB1CE56}" presName="desTx" presStyleLbl="alignAccFollowNode1" presStyleIdx="0" presStyleCnt="2">
        <dgm:presLayoutVars>
          <dgm:bulletEnabled val="1"/>
        </dgm:presLayoutVars>
      </dgm:prSet>
      <dgm:spPr/>
    </dgm:pt>
    <dgm:pt modelId="{68898C3C-43B9-EC4E-8C47-03D4943AF09C}" type="pres">
      <dgm:prSet presAssocID="{2532E947-CDA5-4F68-8B65-BECFF352670D}" presName="space" presStyleCnt="0"/>
      <dgm:spPr/>
    </dgm:pt>
    <dgm:pt modelId="{C4BB4A5E-D8FF-3241-9113-9272EF992254}" type="pres">
      <dgm:prSet presAssocID="{F20BF094-15AA-4B1E-B5A3-6336C04D937A}" presName="composite" presStyleCnt="0"/>
      <dgm:spPr/>
    </dgm:pt>
    <dgm:pt modelId="{473DA1FA-80D4-9240-8000-DBCD7B99BC9A}" type="pres">
      <dgm:prSet presAssocID="{F20BF094-15AA-4B1E-B5A3-6336C04D937A}" presName="parTx" presStyleLbl="alignNode1" presStyleIdx="1" presStyleCnt="2">
        <dgm:presLayoutVars>
          <dgm:chMax val="0"/>
          <dgm:chPref val="0"/>
          <dgm:bulletEnabled val="1"/>
        </dgm:presLayoutVars>
      </dgm:prSet>
      <dgm:spPr/>
    </dgm:pt>
    <dgm:pt modelId="{CC8AAD38-B381-CF44-A5CA-139F97D7F2D2}" type="pres">
      <dgm:prSet presAssocID="{F20BF094-15AA-4B1E-B5A3-6336C04D937A}" presName="desTx" presStyleLbl="alignAccFollowNode1" presStyleIdx="1" presStyleCnt="2">
        <dgm:presLayoutVars>
          <dgm:bulletEnabled val="1"/>
        </dgm:presLayoutVars>
      </dgm:prSet>
      <dgm:spPr/>
    </dgm:pt>
  </dgm:ptLst>
  <dgm:cxnLst>
    <dgm:cxn modelId="{4C7F5514-76A5-9843-B98C-698D79DD8CBD}" type="presOf" srcId="{1E59759F-B08E-45FF-BC69-A584F2174AED}" destId="{000C84B3-38B3-0540-9FFD-1358BBFD6D52}" srcOrd="0" destOrd="0" presId="urn:microsoft.com/office/officeart/2005/8/layout/hList1"/>
    <dgm:cxn modelId="{CA2DDD33-047B-4176-A99E-50E2DE2769EF}" srcId="{427AAC8C-5BB9-4A1B-ADD4-46E48CB1CE56}" destId="{616BAFB6-8F14-4A9F-BF09-86AFE7D33BC9}" srcOrd="0" destOrd="0" parTransId="{CB86A427-BA7A-41DA-936C-2D0724F99989}" sibTransId="{91F6703B-ED1F-4175-B808-4DFE7A62BB26}"/>
    <dgm:cxn modelId="{668E8569-0981-DB43-9EFC-8A59EB6C2181}" type="presOf" srcId="{616BAFB6-8F14-4A9F-BF09-86AFE7D33BC9}" destId="{14B4337D-ABC7-384E-AD30-D6CD301F922A}" srcOrd="0" destOrd="0" presId="urn:microsoft.com/office/officeart/2005/8/layout/hList1"/>
    <dgm:cxn modelId="{93A1824A-4EA4-1047-8E10-37F2D0DEE141}" type="presOf" srcId="{F20BF094-15AA-4B1E-B5A3-6336C04D937A}" destId="{473DA1FA-80D4-9240-8000-DBCD7B99BC9A}" srcOrd="0" destOrd="0" presId="urn:microsoft.com/office/officeart/2005/8/layout/hList1"/>
    <dgm:cxn modelId="{5ACC2987-FB49-1F4A-90F5-4EBC321E1AA6}" type="presOf" srcId="{89A5C9A9-AF99-4E86-8BF6-C9BB5F53E269}" destId="{CC8AAD38-B381-CF44-A5CA-139F97D7F2D2}" srcOrd="0" destOrd="0" presId="urn:microsoft.com/office/officeart/2005/8/layout/hList1"/>
    <dgm:cxn modelId="{3F6EBE9A-0BB5-4330-B269-47787C1E8B1E}" srcId="{1E59759F-B08E-45FF-BC69-A584F2174AED}" destId="{F20BF094-15AA-4B1E-B5A3-6336C04D937A}" srcOrd="1" destOrd="0" parTransId="{4268DBF4-D276-453B-9530-36AFEB7C8590}" sibTransId="{3070BD06-04F0-40E4-9672-58BAFCCAAD27}"/>
    <dgm:cxn modelId="{FCEAF8B7-BA73-40A9-8BDA-6DEB18626E6F}" srcId="{1E59759F-B08E-45FF-BC69-A584F2174AED}" destId="{427AAC8C-5BB9-4A1B-ADD4-46E48CB1CE56}" srcOrd="0" destOrd="0" parTransId="{4412821C-91A1-4AFE-AAB2-8B4BCF837DCA}" sibTransId="{2532E947-CDA5-4F68-8B65-BECFF352670D}"/>
    <dgm:cxn modelId="{E66A56E1-DD39-4885-9B7B-EB99381D7AD5}" srcId="{F20BF094-15AA-4B1E-B5A3-6336C04D937A}" destId="{89A5C9A9-AF99-4E86-8BF6-C9BB5F53E269}" srcOrd="0" destOrd="0" parTransId="{B2972B1B-4207-462E-8665-5D474755A001}" sibTransId="{B897A80B-A4ED-44B9-87E6-935A7EC785E1}"/>
    <dgm:cxn modelId="{1D0F8DEC-7DD7-9747-A9AD-502F1CC142F6}" type="presOf" srcId="{427AAC8C-5BB9-4A1B-ADD4-46E48CB1CE56}" destId="{64AB5DB4-7AC4-0D46-8F97-50B5DB8CCF4B}" srcOrd="0" destOrd="0" presId="urn:microsoft.com/office/officeart/2005/8/layout/hList1"/>
    <dgm:cxn modelId="{8D2CE6E4-0762-C241-81A1-8577E19AE225}" type="presParOf" srcId="{000C84B3-38B3-0540-9FFD-1358BBFD6D52}" destId="{5C3F95B3-1041-284B-9E20-73FBE29CB703}" srcOrd="0" destOrd="0" presId="urn:microsoft.com/office/officeart/2005/8/layout/hList1"/>
    <dgm:cxn modelId="{844F00EE-17FB-A34D-88FA-C2230C657E99}" type="presParOf" srcId="{5C3F95B3-1041-284B-9E20-73FBE29CB703}" destId="{64AB5DB4-7AC4-0D46-8F97-50B5DB8CCF4B}" srcOrd="0" destOrd="0" presId="urn:microsoft.com/office/officeart/2005/8/layout/hList1"/>
    <dgm:cxn modelId="{5117139A-9146-4B4F-8930-873CE95DA6C8}" type="presParOf" srcId="{5C3F95B3-1041-284B-9E20-73FBE29CB703}" destId="{14B4337D-ABC7-384E-AD30-D6CD301F922A}" srcOrd="1" destOrd="0" presId="urn:microsoft.com/office/officeart/2005/8/layout/hList1"/>
    <dgm:cxn modelId="{F26997D8-774B-884A-86AC-6BF311FD851D}" type="presParOf" srcId="{000C84B3-38B3-0540-9FFD-1358BBFD6D52}" destId="{68898C3C-43B9-EC4E-8C47-03D4943AF09C}" srcOrd="1" destOrd="0" presId="urn:microsoft.com/office/officeart/2005/8/layout/hList1"/>
    <dgm:cxn modelId="{B3F42811-BDF5-F94A-B598-AACC81A28BF6}" type="presParOf" srcId="{000C84B3-38B3-0540-9FFD-1358BBFD6D52}" destId="{C4BB4A5E-D8FF-3241-9113-9272EF992254}" srcOrd="2" destOrd="0" presId="urn:microsoft.com/office/officeart/2005/8/layout/hList1"/>
    <dgm:cxn modelId="{EB9FC077-8964-C049-94D1-144222786936}" type="presParOf" srcId="{C4BB4A5E-D8FF-3241-9113-9272EF992254}" destId="{473DA1FA-80D4-9240-8000-DBCD7B99BC9A}" srcOrd="0" destOrd="0" presId="urn:microsoft.com/office/officeart/2005/8/layout/hList1"/>
    <dgm:cxn modelId="{7E2D016A-D394-2D4B-A51D-CAAB6262D5EF}" type="presParOf" srcId="{C4BB4A5E-D8FF-3241-9113-9272EF992254}" destId="{CC8AAD38-B381-CF44-A5CA-139F97D7F2D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979994-F96D-4F49-BB91-844CC7D718F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E225469-9FA5-4A9B-B72A-61E477000688}">
      <dgm:prSet/>
      <dgm:spPr/>
      <dgm:t>
        <a:bodyPr/>
        <a:lstStyle/>
        <a:p>
          <a:r>
            <a:rPr lang="en-US"/>
            <a:t>Comparison to CICP</a:t>
          </a:r>
        </a:p>
      </dgm:t>
    </dgm:pt>
    <dgm:pt modelId="{A0E8591F-4868-40DD-AE46-50D952EB0DB0}" type="parTrans" cxnId="{4698C3E7-852D-4BF1-B6F4-F613EB5927EE}">
      <dgm:prSet/>
      <dgm:spPr/>
      <dgm:t>
        <a:bodyPr/>
        <a:lstStyle/>
        <a:p>
          <a:endParaRPr lang="en-US"/>
        </a:p>
      </dgm:t>
    </dgm:pt>
    <dgm:pt modelId="{CEADCB5F-CA76-47FD-8BEA-064DF89F2E9D}" type="sibTrans" cxnId="{4698C3E7-852D-4BF1-B6F4-F613EB5927EE}">
      <dgm:prSet/>
      <dgm:spPr/>
      <dgm:t>
        <a:bodyPr/>
        <a:lstStyle/>
        <a:p>
          <a:endParaRPr lang="en-US"/>
        </a:p>
      </dgm:t>
    </dgm:pt>
    <dgm:pt modelId="{878054A4-9D96-44A5-B0B9-11E79F70CB9F}">
      <dgm:prSet/>
      <dgm:spPr/>
      <dgm:t>
        <a:bodyPr/>
        <a:lstStyle/>
        <a:p>
          <a:r>
            <a:rPr lang="en-US"/>
            <a:t>Covers routinely administered vaccines in </a:t>
          </a:r>
          <a:r>
            <a:rPr lang="en-US" u="sng"/>
            <a:t>non-emergency</a:t>
          </a:r>
          <a:r>
            <a:rPr lang="en-US"/>
            <a:t> situations</a:t>
          </a:r>
        </a:p>
      </dgm:t>
    </dgm:pt>
    <dgm:pt modelId="{DA5A379A-6F97-40AD-B1C6-8646179033B0}" type="parTrans" cxnId="{A9BDC63E-3F56-48C9-B0E6-02956B4D7847}">
      <dgm:prSet/>
      <dgm:spPr/>
      <dgm:t>
        <a:bodyPr/>
        <a:lstStyle/>
        <a:p>
          <a:endParaRPr lang="en-US"/>
        </a:p>
      </dgm:t>
    </dgm:pt>
    <dgm:pt modelId="{F6748063-6B53-4826-A176-AE86C8FE6BF2}" type="sibTrans" cxnId="{A9BDC63E-3F56-48C9-B0E6-02956B4D7847}">
      <dgm:prSet/>
      <dgm:spPr/>
      <dgm:t>
        <a:bodyPr/>
        <a:lstStyle/>
        <a:p>
          <a:endParaRPr lang="en-US"/>
        </a:p>
      </dgm:t>
    </dgm:pt>
    <dgm:pt modelId="{D18A4C0C-BBCC-4D4E-AF23-62A4441F13A4}">
      <dgm:prSet/>
      <dgm:spPr/>
      <dgm:t>
        <a:bodyPr/>
        <a:lstStyle/>
        <a:p>
          <a:r>
            <a:rPr lang="en-US"/>
            <a:t>Located in the U.S. Court of Federal Claims judicial branch</a:t>
          </a:r>
        </a:p>
      </dgm:t>
    </dgm:pt>
    <dgm:pt modelId="{91CEA6B4-F85B-4EEC-8755-B880EB9AF652}" type="parTrans" cxnId="{BEA51067-22FD-4470-81E8-C2E5DB9ECAFB}">
      <dgm:prSet/>
      <dgm:spPr/>
      <dgm:t>
        <a:bodyPr/>
        <a:lstStyle/>
        <a:p>
          <a:endParaRPr lang="en-US"/>
        </a:p>
      </dgm:t>
    </dgm:pt>
    <dgm:pt modelId="{BBC2ADEA-13FA-4BCF-B456-522332D2D59D}" type="sibTrans" cxnId="{BEA51067-22FD-4470-81E8-C2E5DB9ECAFB}">
      <dgm:prSet/>
      <dgm:spPr/>
      <dgm:t>
        <a:bodyPr/>
        <a:lstStyle/>
        <a:p>
          <a:endParaRPr lang="en-US"/>
        </a:p>
      </dgm:t>
    </dgm:pt>
    <dgm:pt modelId="{A0235EEE-3466-994B-87B8-72A22EA06F3B}" type="pres">
      <dgm:prSet presAssocID="{66979994-F96D-4F49-BB91-844CC7D718FB}" presName="linear" presStyleCnt="0">
        <dgm:presLayoutVars>
          <dgm:animLvl val="lvl"/>
          <dgm:resizeHandles val="exact"/>
        </dgm:presLayoutVars>
      </dgm:prSet>
      <dgm:spPr/>
    </dgm:pt>
    <dgm:pt modelId="{70B089D2-B82D-274C-B617-E9D93B7872B3}" type="pres">
      <dgm:prSet presAssocID="{4E225469-9FA5-4A9B-B72A-61E477000688}" presName="parentText" presStyleLbl="node1" presStyleIdx="0" presStyleCnt="3">
        <dgm:presLayoutVars>
          <dgm:chMax val="0"/>
          <dgm:bulletEnabled val="1"/>
        </dgm:presLayoutVars>
      </dgm:prSet>
      <dgm:spPr/>
    </dgm:pt>
    <dgm:pt modelId="{38F4FC3F-1D0C-0945-BEE4-E2051ED90257}" type="pres">
      <dgm:prSet presAssocID="{CEADCB5F-CA76-47FD-8BEA-064DF89F2E9D}" presName="spacer" presStyleCnt="0"/>
      <dgm:spPr/>
    </dgm:pt>
    <dgm:pt modelId="{4B4351A5-2B04-AD46-B798-DC53AF362714}" type="pres">
      <dgm:prSet presAssocID="{878054A4-9D96-44A5-B0B9-11E79F70CB9F}" presName="parentText" presStyleLbl="node1" presStyleIdx="1" presStyleCnt="3">
        <dgm:presLayoutVars>
          <dgm:chMax val="0"/>
          <dgm:bulletEnabled val="1"/>
        </dgm:presLayoutVars>
      </dgm:prSet>
      <dgm:spPr/>
    </dgm:pt>
    <dgm:pt modelId="{BBCC4CC9-10AD-B244-83F0-1D80724C3624}" type="pres">
      <dgm:prSet presAssocID="{F6748063-6B53-4826-A176-AE86C8FE6BF2}" presName="spacer" presStyleCnt="0"/>
      <dgm:spPr/>
    </dgm:pt>
    <dgm:pt modelId="{99039F0B-57CD-6A4B-A0CB-0D6FCD98B264}" type="pres">
      <dgm:prSet presAssocID="{D18A4C0C-BBCC-4D4E-AF23-62A4441F13A4}" presName="parentText" presStyleLbl="node1" presStyleIdx="2" presStyleCnt="3">
        <dgm:presLayoutVars>
          <dgm:chMax val="0"/>
          <dgm:bulletEnabled val="1"/>
        </dgm:presLayoutVars>
      </dgm:prSet>
      <dgm:spPr/>
    </dgm:pt>
  </dgm:ptLst>
  <dgm:cxnLst>
    <dgm:cxn modelId="{D2026A0D-FDA2-244E-B8C4-DA1E6460E55F}" type="presOf" srcId="{878054A4-9D96-44A5-B0B9-11E79F70CB9F}" destId="{4B4351A5-2B04-AD46-B798-DC53AF362714}" srcOrd="0" destOrd="0" presId="urn:microsoft.com/office/officeart/2005/8/layout/vList2"/>
    <dgm:cxn modelId="{621FAB3A-DCAF-024D-995F-CF42C5670EB9}" type="presOf" srcId="{66979994-F96D-4F49-BB91-844CC7D718FB}" destId="{A0235EEE-3466-994B-87B8-72A22EA06F3B}" srcOrd="0" destOrd="0" presId="urn:microsoft.com/office/officeart/2005/8/layout/vList2"/>
    <dgm:cxn modelId="{A9BDC63E-3F56-48C9-B0E6-02956B4D7847}" srcId="{66979994-F96D-4F49-BB91-844CC7D718FB}" destId="{878054A4-9D96-44A5-B0B9-11E79F70CB9F}" srcOrd="1" destOrd="0" parTransId="{DA5A379A-6F97-40AD-B1C6-8646179033B0}" sibTransId="{F6748063-6B53-4826-A176-AE86C8FE6BF2}"/>
    <dgm:cxn modelId="{BEA51067-22FD-4470-81E8-C2E5DB9ECAFB}" srcId="{66979994-F96D-4F49-BB91-844CC7D718FB}" destId="{D18A4C0C-BBCC-4D4E-AF23-62A4441F13A4}" srcOrd="2" destOrd="0" parTransId="{91CEA6B4-F85B-4EEC-8755-B880EB9AF652}" sibTransId="{BBC2ADEA-13FA-4BCF-B456-522332D2D59D}"/>
    <dgm:cxn modelId="{426BA7B9-83F9-7341-ACCB-F9F425B6A49F}" type="presOf" srcId="{D18A4C0C-BBCC-4D4E-AF23-62A4441F13A4}" destId="{99039F0B-57CD-6A4B-A0CB-0D6FCD98B264}" srcOrd="0" destOrd="0" presId="urn:microsoft.com/office/officeart/2005/8/layout/vList2"/>
    <dgm:cxn modelId="{8EA2E6BE-9ED0-9F47-8EBA-4DB0343470B5}" type="presOf" srcId="{4E225469-9FA5-4A9B-B72A-61E477000688}" destId="{70B089D2-B82D-274C-B617-E9D93B7872B3}" srcOrd="0" destOrd="0" presId="urn:microsoft.com/office/officeart/2005/8/layout/vList2"/>
    <dgm:cxn modelId="{4698C3E7-852D-4BF1-B6F4-F613EB5927EE}" srcId="{66979994-F96D-4F49-BB91-844CC7D718FB}" destId="{4E225469-9FA5-4A9B-B72A-61E477000688}" srcOrd="0" destOrd="0" parTransId="{A0E8591F-4868-40DD-AE46-50D952EB0DB0}" sibTransId="{CEADCB5F-CA76-47FD-8BEA-064DF89F2E9D}"/>
    <dgm:cxn modelId="{1BFB87C0-FD5D-E94D-9A4E-98ED51AACFAC}" type="presParOf" srcId="{A0235EEE-3466-994B-87B8-72A22EA06F3B}" destId="{70B089D2-B82D-274C-B617-E9D93B7872B3}" srcOrd="0" destOrd="0" presId="urn:microsoft.com/office/officeart/2005/8/layout/vList2"/>
    <dgm:cxn modelId="{48BB8980-8C46-C246-85B5-74A170454EA2}" type="presParOf" srcId="{A0235EEE-3466-994B-87B8-72A22EA06F3B}" destId="{38F4FC3F-1D0C-0945-BEE4-E2051ED90257}" srcOrd="1" destOrd="0" presId="urn:microsoft.com/office/officeart/2005/8/layout/vList2"/>
    <dgm:cxn modelId="{9807B42A-28F7-2544-BE49-3DC5B330330F}" type="presParOf" srcId="{A0235EEE-3466-994B-87B8-72A22EA06F3B}" destId="{4B4351A5-2B04-AD46-B798-DC53AF362714}" srcOrd="2" destOrd="0" presId="urn:microsoft.com/office/officeart/2005/8/layout/vList2"/>
    <dgm:cxn modelId="{F977C20E-7291-6E4F-9A7E-158A72119924}" type="presParOf" srcId="{A0235EEE-3466-994B-87B8-72A22EA06F3B}" destId="{BBCC4CC9-10AD-B244-83F0-1D80724C3624}" srcOrd="3" destOrd="0" presId="urn:microsoft.com/office/officeart/2005/8/layout/vList2"/>
    <dgm:cxn modelId="{091F30DC-3BB0-4742-8822-63BEA530DBF5}" type="presParOf" srcId="{A0235EEE-3466-994B-87B8-72A22EA06F3B}" destId="{99039F0B-57CD-6A4B-A0CB-0D6FCD98B26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D22826-A388-4C07-A527-75153EE35D8D}"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7DB1F996-9221-4A78-898A-BD683A514092}">
      <dgm:prSet/>
      <dgm:spPr/>
      <dgm:t>
        <a:bodyPr/>
        <a:lstStyle/>
        <a:p>
          <a:r>
            <a:rPr lang="en-US"/>
            <a:t>Accountability</a:t>
          </a:r>
        </a:p>
      </dgm:t>
    </dgm:pt>
    <dgm:pt modelId="{497D8187-9110-43C2-9E22-E7C6759097B5}" type="parTrans" cxnId="{152FCEC5-54D8-49BF-B863-934360C1DE9C}">
      <dgm:prSet/>
      <dgm:spPr/>
      <dgm:t>
        <a:bodyPr/>
        <a:lstStyle/>
        <a:p>
          <a:endParaRPr lang="en-US"/>
        </a:p>
      </dgm:t>
    </dgm:pt>
    <dgm:pt modelId="{771E8E20-1903-4EC2-A8B1-64CCDF9C0CEC}" type="sibTrans" cxnId="{152FCEC5-54D8-49BF-B863-934360C1DE9C}">
      <dgm:prSet/>
      <dgm:spPr/>
      <dgm:t>
        <a:bodyPr/>
        <a:lstStyle/>
        <a:p>
          <a:endParaRPr lang="en-US"/>
        </a:p>
      </dgm:t>
    </dgm:pt>
    <dgm:pt modelId="{7CAD3913-9A1B-4CE3-8F96-5D22F507E701}">
      <dgm:prSet/>
      <dgm:spPr/>
      <dgm:t>
        <a:bodyPr/>
        <a:lstStyle/>
        <a:p>
          <a:r>
            <a:rPr lang="en-US"/>
            <a:t>Transparency</a:t>
          </a:r>
        </a:p>
      </dgm:t>
    </dgm:pt>
    <dgm:pt modelId="{17AFAB6E-028F-47A9-92A7-FFCDCB18438A}" type="parTrans" cxnId="{CF963685-1036-45A5-86A6-2EE26903D5ED}">
      <dgm:prSet/>
      <dgm:spPr/>
      <dgm:t>
        <a:bodyPr/>
        <a:lstStyle/>
        <a:p>
          <a:endParaRPr lang="en-US"/>
        </a:p>
      </dgm:t>
    </dgm:pt>
    <dgm:pt modelId="{8C1D7F25-613D-46B4-8D6A-943EE4E61B87}" type="sibTrans" cxnId="{CF963685-1036-45A5-86A6-2EE26903D5ED}">
      <dgm:prSet/>
      <dgm:spPr/>
      <dgm:t>
        <a:bodyPr/>
        <a:lstStyle/>
        <a:p>
          <a:endParaRPr lang="en-US"/>
        </a:p>
      </dgm:t>
    </dgm:pt>
    <dgm:pt modelId="{CFE70330-AD1E-4D64-B467-9B74DE8D51A2}">
      <dgm:prSet/>
      <dgm:spPr/>
      <dgm:t>
        <a:bodyPr/>
        <a:lstStyle/>
        <a:p>
          <a:r>
            <a:rPr lang="en-US"/>
            <a:t>Efficiency</a:t>
          </a:r>
        </a:p>
      </dgm:t>
    </dgm:pt>
    <dgm:pt modelId="{F86C1398-37A9-4715-AB67-83506A4003B4}" type="parTrans" cxnId="{12F3B2F7-5827-4630-8D99-70275A75B72A}">
      <dgm:prSet/>
      <dgm:spPr/>
      <dgm:t>
        <a:bodyPr/>
        <a:lstStyle/>
        <a:p>
          <a:endParaRPr lang="en-US"/>
        </a:p>
      </dgm:t>
    </dgm:pt>
    <dgm:pt modelId="{42C991E0-8E26-42FA-9787-06722537384C}" type="sibTrans" cxnId="{12F3B2F7-5827-4630-8D99-70275A75B72A}">
      <dgm:prSet/>
      <dgm:spPr/>
      <dgm:t>
        <a:bodyPr/>
        <a:lstStyle/>
        <a:p>
          <a:endParaRPr lang="en-US"/>
        </a:p>
      </dgm:t>
    </dgm:pt>
    <dgm:pt modelId="{4EE58085-8F10-4952-B465-50E3B14F1352}">
      <dgm:prSet/>
      <dgm:spPr/>
      <dgm:t>
        <a:bodyPr/>
        <a:lstStyle/>
        <a:p>
          <a:r>
            <a:rPr lang="en-US"/>
            <a:t>Ability to compensate</a:t>
          </a:r>
        </a:p>
      </dgm:t>
    </dgm:pt>
    <dgm:pt modelId="{7EEB672A-A073-45CB-BA8A-D818B507FAC9}" type="parTrans" cxnId="{20E480F7-B0CD-4A25-9471-2940088ACA50}">
      <dgm:prSet/>
      <dgm:spPr/>
      <dgm:t>
        <a:bodyPr/>
        <a:lstStyle/>
        <a:p>
          <a:endParaRPr lang="en-US"/>
        </a:p>
      </dgm:t>
    </dgm:pt>
    <dgm:pt modelId="{69821152-2696-4E7F-B662-5CAA3C2D0D67}" type="sibTrans" cxnId="{20E480F7-B0CD-4A25-9471-2940088ACA50}">
      <dgm:prSet/>
      <dgm:spPr/>
      <dgm:t>
        <a:bodyPr/>
        <a:lstStyle/>
        <a:p>
          <a:endParaRPr lang="en-US"/>
        </a:p>
      </dgm:t>
    </dgm:pt>
    <dgm:pt modelId="{FA6C58C7-EF46-F849-B62F-F2F74E7AB4B1}" type="pres">
      <dgm:prSet presAssocID="{C5D22826-A388-4C07-A527-75153EE35D8D}" presName="linear" presStyleCnt="0">
        <dgm:presLayoutVars>
          <dgm:dir/>
          <dgm:animLvl val="lvl"/>
          <dgm:resizeHandles val="exact"/>
        </dgm:presLayoutVars>
      </dgm:prSet>
      <dgm:spPr/>
    </dgm:pt>
    <dgm:pt modelId="{BADE72BE-51BD-1145-9352-8153282C5E2F}" type="pres">
      <dgm:prSet presAssocID="{7DB1F996-9221-4A78-898A-BD683A514092}" presName="parentLin" presStyleCnt="0"/>
      <dgm:spPr/>
    </dgm:pt>
    <dgm:pt modelId="{E2C44B21-AC60-9743-A1FB-E61497C7979E}" type="pres">
      <dgm:prSet presAssocID="{7DB1F996-9221-4A78-898A-BD683A514092}" presName="parentLeftMargin" presStyleLbl="node1" presStyleIdx="0" presStyleCnt="4"/>
      <dgm:spPr/>
    </dgm:pt>
    <dgm:pt modelId="{7730C303-0F78-5F4F-AFFC-1E3F97B0F5B5}" type="pres">
      <dgm:prSet presAssocID="{7DB1F996-9221-4A78-898A-BD683A514092}" presName="parentText" presStyleLbl="node1" presStyleIdx="0" presStyleCnt="4">
        <dgm:presLayoutVars>
          <dgm:chMax val="0"/>
          <dgm:bulletEnabled val="1"/>
        </dgm:presLayoutVars>
      </dgm:prSet>
      <dgm:spPr/>
    </dgm:pt>
    <dgm:pt modelId="{82A2850E-C616-A842-93FA-E49F426DEA87}" type="pres">
      <dgm:prSet presAssocID="{7DB1F996-9221-4A78-898A-BD683A514092}" presName="negativeSpace" presStyleCnt="0"/>
      <dgm:spPr/>
    </dgm:pt>
    <dgm:pt modelId="{7738AC95-1A32-5044-9A34-4DCCBA4896FA}" type="pres">
      <dgm:prSet presAssocID="{7DB1F996-9221-4A78-898A-BD683A514092}" presName="childText" presStyleLbl="conFgAcc1" presStyleIdx="0" presStyleCnt="4">
        <dgm:presLayoutVars>
          <dgm:bulletEnabled val="1"/>
        </dgm:presLayoutVars>
      </dgm:prSet>
      <dgm:spPr/>
    </dgm:pt>
    <dgm:pt modelId="{A10D3354-6CB5-3147-AD06-5F8DB8DA39EF}" type="pres">
      <dgm:prSet presAssocID="{771E8E20-1903-4EC2-A8B1-64CCDF9C0CEC}" presName="spaceBetweenRectangles" presStyleCnt="0"/>
      <dgm:spPr/>
    </dgm:pt>
    <dgm:pt modelId="{D589A03C-C6EB-BE44-BDC3-C5D1C1A521B7}" type="pres">
      <dgm:prSet presAssocID="{7CAD3913-9A1B-4CE3-8F96-5D22F507E701}" presName="parentLin" presStyleCnt="0"/>
      <dgm:spPr/>
    </dgm:pt>
    <dgm:pt modelId="{F394182A-C087-D947-9BFB-F86FF9C51796}" type="pres">
      <dgm:prSet presAssocID="{7CAD3913-9A1B-4CE3-8F96-5D22F507E701}" presName="parentLeftMargin" presStyleLbl="node1" presStyleIdx="0" presStyleCnt="4"/>
      <dgm:spPr/>
    </dgm:pt>
    <dgm:pt modelId="{33D2EF37-1DA4-2346-8AF5-99298B733101}" type="pres">
      <dgm:prSet presAssocID="{7CAD3913-9A1B-4CE3-8F96-5D22F507E701}" presName="parentText" presStyleLbl="node1" presStyleIdx="1" presStyleCnt="4">
        <dgm:presLayoutVars>
          <dgm:chMax val="0"/>
          <dgm:bulletEnabled val="1"/>
        </dgm:presLayoutVars>
      </dgm:prSet>
      <dgm:spPr/>
    </dgm:pt>
    <dgm:pt modelId="{7FF303F3-624F-0B41-962C-66C5EC69110E}" type="pres">
      <dgm:prSet presAssocID="{7CAD3913-9A1B-4CE3-8F96-5D22F507E701}" presName="negativeSpace" presStyleCnt="0"/>
      <dgm:spPr/>
    </dgm:pt>
    <dgm:pt modelId="{A66DEAA5-5D3F-DF46-8817-581F2F5DA325}" type="pres">
      <dgm:prSet presAssocID="{7CAD3913-9A1B-4CE3-8F96-5D22F507E701}" presName="childText" presStyleLbl="conFgAcc1" presStyleIdx="1" presStyleCnt="4">
        <dgm:presLayoutVars>
          <dgm:bulletEnabled val="1"/>
        </dgm:presLayoutVars>
      </dgm:prSet>
      <dgm:spPr/>
    </dgm:pt>
    <dgm:pt modelId="{85EFC89E-8751-2F45-B9F3-C370417EC147}" type="pres">
      <dgm:prSet presAssocID="{8C1D7F25-613D-46B4-8D6A-943EE4E61B87}" presName="spaceBetweenRectangles" presStyleCnt="0"/>
      <dgm:spPr/>
    </dgm:pt>
    <dgm:pt modelId="{E3D9D623-4DFC-3C40-9599-711BEA6E3046}" type="pres">
      <dgm:prSet presAssocID="{CFE70330-AD1E-4D64-B467-9B74DE8D51A2}" presName="parentLin" presStyleCnt="0"/>
      <dgm:spPr/>
    </dgm:pt>
    <dgm:pt modelId="{886DAFDA-1573-E140-AF6D-A7C89D268C3A}" type="pres">
      <dgm:prSet presAssocID="{CFE70330-AD1E-4D64-B467-9B74DE8D51A2}" presName="parentLeftMargin" presStyleLbl="node1" presStyleIdx="1" presStyleCnt="4"/>
      <dgm:spPr/>
    </dgm:pt>
    <dgm:pt modelId="{FA5386A2-C2D8-7340-926A-996D407E4267}" type="pres">
      <dgm:prSet presAssocID="{CFE70330-AD1E-4D64-B467-9B74DE8D51A2}" presName="parentText" presStyleLbl="node1" presStyleIdx="2" presStyleCnt="4">
        <dgm:presLayoutVars>
          <dgm:chMax val="0"/>
          <dgm:bulletEnabled val="1"/>
        </dgm:presLayoutVars>
      </dgm:prSet>
      <dgm:spPr/>
    </dgm:pt>
    <dgm:pt modelId="{DBFA84D3-63A2-A949-BDD6-1C8CFE328CC2}" type="pres">
      <dgm:prSet presAssocID="{CFE70330-AD1E-4D64-B467-9B74DE8D51A2}" presName="negativeSpace" presStyleCnt="0"/>
      <dgm:spPr/>
    </dgm:pt>
    <dgm:pt modelId="{F8DA3D67-B0C1-DC4C-8C6E-C26C44703092}" type="pres">
      <dgm:prSet presAssocID="{CFE70330-AD1E-4D64-B467-9B74DE8D51A2}" presName="childText" presStyleLbl="conFgAcc1" presStyleIdx="2" presStyleCnt="4">
        <dgm:presLayoutVars>
          <dgm:bulletEnabled val="1"/>
        </dgm:presLayoutVars>
      </dgm:prSet>
      <dgm:spPr/>
    </dgm:pt>
    <dgm:pt modelId="{995F8C2B-766D-6644-806E-B6B84FEFDE50}" type="pres">
      <dgm:prSet presAssocID="{42C991E0-8E26-42FA-9787-06722537384C}" presName="spaceBetweenRectangles" presStyleCnt="0"/>
      <dgm:spPr/>
    </dgm:pt>
    <dgm:pt modelId="{D02E53A0-8C61-8C4D-A70C-2F07C61588D7}" type="pres">
      <dgm:prSet presAssocID="{4EE58085-8F10-4952-B465-50E3B14F1352}" presName="parentLin" presStyleCnt="0"/>
      <dgm:spPr/>
    </dgm:pt>
    <dgm:pt modelId="{8E68DB86-6DE5-3F4D-A2BD-2BB0B0C56695}" type="pres">
      <dgm:prSet presAssocID="{4EE58085-8F10-4952-B465-50E3B14F1352}" presName="parentLeftMargin" presStyleLbl="node1" presStyleIdx="2" presStyleCnt="4"/>
      <dgm:spPr/>
    </dgm:pt>
    <dgm:pt modelId="{0EE835E3-A34C-7644-AE48-D34620865EFF}" type="pres">
      <dgm:prSet presAssocID="{4EE58085-8F10-4952-B465-50E3B14F1352}" presName="parentText" presStyleLbl="node1" presStyleIdx="3" presStyleCnt="4">
        <dgm:presLayoutVars>
          <dgm:chMax val="0"/>
          <dgm:bulletEnabled val="1"/>
        </dgm:presLayoutVars>
      </dgm:prSet>
      <dgm:spPr/>
    </dgm:pt>
    <dgm:pt modelId="{177C681E-8CF4-3047-965F-26B9703D4716}" type="pres">
      <dgm:prSet presAssocID="{4EE58085-8F10-4952-B465-50E3B14F1352}" presName="negativeSpace" presStyleCnt="0"/>
      <dgm:spPr/>
    </dgm:pt>
    <dgm:pt modelId="{540595D6-EDA9-E648-ACA6-FDCD94C27F9C}" type="pres">
      <dgm:prSet presAssocID="{4EE58085-8F10-4952-B465-50E3B14F1352}" presName="childText" presStyleLbl="conFgAcc1" presStyleIdx="3" presStyleCnt="4">
        <dgm:presLayoutVars>
          <dgm:bulletEnabled val="1"/>
        </dgm:presLayoutVars>
      </dgm:prSet>
      <dgm:spPr/>
    </dgm:pt>
  </dgm:ptLst>
  <dgm:cxnLst>
    <dgm:cxn modelId="{D8674710-9D11-5447-95DF-D88BDE802F6C}" type="presOf" srcId="{7CAD3913-9A1B-4CE3-8F96-5D22F507E701}" destId="{33D2EF37-1DA4-2346-8AF5-99298B733101}" srcOrd="1" destOrd="0" presId="urn:microsoft.com/office/officeart/2005/8/layout/list1"/>
    <dgm:cxn modelId="{D05AF416-C228-564F-9860-D211F1F3B002}" type="presOf" srcId="{4EE58085-8F10-4952-B465-50E3B14F1352}" destId="{0EE835E3-A34C-7644-AE48-D34620865EFF}" srcOrd="1" destOrd="0" presId="urn:microsoft.com/office/officeart/2005/8/layout/list1"/>
    <dgm:cxn modelId="{29A88A2A-5600-E642-B010-2CA26D1D1439}" type="presOf" srcId="{CFE70330-AD1E-4D64-B467-9B74DE8D51A2}" destId="{886DAFDA-1573-E140-AF6D-A7C89D268C3A}" srcOrd="0" destOrd="0" presId="urn:microsoft.com/office/officeart/2005/8/layout/list1"/>
    <dgm:cxn modelId="{CF963685-1036-45A5-86A6-2EE26903D5ED}" srcId="{C5D22826-A388-4C07-A527-75153EE35D8D}" destId="{7CAD3913-9A1B-4CE3-8F96-5D22F507E701}" srcOrd="1" destOrd="0" parTransId="{17AFAB6E-028F-47A9-92A7-FFCDCB18438A}" sibTransId="{8C1D7F25-613D-46B4-8D6A-943EE4E61B87}"/>
    <dgm:cxn modelId="{1887F5A4-D7AB-2245-88CB-B16155A34DC5}" type="presOf" srcId="{7CAD3913-9A1B-4CE3-8F96-5D22F507E701}" destId="{F394182A-C087-D947-9BFB-F86FF9C51796}" srcOrd="0" destOrd="0" presId="urn:microsoft.com/office/officeart/2005/8/layout/list1"/>
    <dgm:cxn modelId="{2C4A51B3-CCDF-B34F-BBFF-984175D2A49A}" type="presOf" srcId="{CFE70330-AD1E-4D64-B467-9B74DE8D51A2}" destId="{FA5386A2-C2D8-7340-926A-996D407E4267}" srcOrd="1" destOrd="0" presId="urn:microsoft.com/office/officeart/2005/8/layout/list1"/>
    <dgm:cxn modelId="{B32BF3B6-8685-3342-A86F-FDF6A90ACA85}" type="presOf" srcId="{4EE58085-8F10-4952-B465-50E3B14F1352}" destId="{8E68DB86-6DE5-3F4D-A2BD-2BB0B0C56695}" srcOrd="0" destOrd="0" presId="urn:microsoft.com/office/officeart/2005/8/layout/list1"/>
    <dgm:cxn modelId="{152FCEC5-54D8-49BF-B863-934360C1DE9C}" srcId="{C5D22826-A388-4C07-A527-75153EE35D8D}" destId="{7DB1F996-9221-4A78-898A-BD683A514092}" srcOrd="0" destOrd="0" parTransId="{497D8187-9110-43C2-9E22-E7C6759097B5}" sibTransId="{771E8E20-1903-4EC2-A8B1-64CCDF9C0CEC}"/>
    <dgm:cxn modelId="{105455D5-AA03-7843-8DE3-2BD12B5B1D0F}" type="presOf" srcId="{7DB1F996-9221-4A78-898A-BD683A514092}" destId="{7730C303-0F78-5F4F-AFFC-1E3F97B0F5B5}" srcOrd="1" destOrd="0" presId="urn:microsoft.com/office/officeart/2005/8/layout/list1"/>
    <dgm:cxn modelId="{FC20BEF0-1C57-D040-89FA-219463340D5A}" type="presOf" srcId="{7DB1F996-9221-4A78-898A-BD683A514092}" destId="{E2C44B21-AC60-9743-A1FB-E61497C7979E}" srcOrd="0" destOrd="0" presId="urn:microsoft.com/office/officeart/2005/8/layout/list1"/>
    <dgm:cxn modelId="{9C5005F6-8F86-D842-A922-44717722A9C0}" type="presOf" srcId="{C5D22826-A388-4C07-A527-75153EE35D8D}" destId="{FA6C58C7-EF46-F849-B62F-F2F74E7AB4B1}" srcOrd="0" destOrd="0" presId="urn:microsoft.com/office/officeart/2005/8/layout/list1"/>
    <dgm:cxn modelId="{20E480F7-B0CD-4A25-9471-2940088ACA50}" srcId="{C5D22826-A388-4C07-A527-75153EE35D8D}" destId="{4EE58085-8F10-4952-B465-50E3B14F1352}" srcOrd="3" destOrd="0" parTransId="{7EEB672A-A073-45CB-BA8A-D818B507FAC9}" sibTransId="{69821152-2696-4E7F-B662-5CAA3C2D0D67}"/>
    <dgm:cxn modelId="{12F3B2F7-5827-4630-8D99-70275A75B72A}" srcId="{C5D22826-A388-4C07-A527-75153EE35D8D}" destId="{CFE70330-AD1E-4D64-B467-9B74DE8D51A2}" srcOrd="2" destOrd="0" parTransId="{F86C1398-37A9-4715-AB67-83506A4003B4}" sibTransId="{42C991E0-8E26-42FA-9787-06722537384C}"/>
    <dgm:cxn modelId="{15C27728-46BB-AF4F-9814-630F3759182F}" type="presParOf" srcId="{FA6C58C7-EF46-F849-B62F-F2F74E7AB4B1}" destId="{BADE72BE-51BD-1145-9352-8153282C5E2F}" srcOrd="0" destOrd="0" presId="urn:microsoft.com/office/officeart/2005/8/layout/list1"/>
    <dgm:cxn modelId="{A86B5CEC-DC85-A849-87E4-C596E4EEC200}" type="presParOf" srcId="{BADE72BE-51BD-1145-9352-8153282C5E2F}" destId="{E2C44B21-AC60-9743-A1FB-E61497C7979E}" srcOrd="0" destOrd="0" presId="urn:microsoft.com/office/officeart/2005/8/layout/list1"/>
    <dgm:cxn modelId="{4B67E822-E3C3-3444-B1A9-7386AD38404D}" type="presParOf" srcId="{BADE72BE-51BD-1145-9352-8153282C5E2F}" destId="{7730C303-0F78-5F4F-AFFC-1E3F97B0F5B5}" srcOrd="1" destOrd="0" presId="urn:microsoft.com/office/officeart/2005/8/layout/list1"/>
    <dgm:cxn modelId="{870CC096-44A1-8146-BD78-F02A01ED032F}" type="presParOf" srcId="{FA6C58C7-EF46-F849-B62F-F2F74E7AB4B1}" destId="{82A2850E-C616-A842-93FA-E49F426DEA87}" srcOrd="1" destOrd="0" presId="urn:microsoft.com/office/officeart/2005/8/layout/list1"/>
    <dgm:cxn modelId="{B1742BF1-517B-9B44-9A25-C5473967892D}" type="presParOf" srcId="{FA6C58C7-EF46-F849-B62F-F2F74E7AB4B1}" destId="{7738AC95-1A32-5044-9A34-4DCCBA4896FA}" srcOrd="2" destOrd="0" presId="urn:microsoft.com/office/officeart/2005/8/layout/list1"/>
    <dgm:cxn modelId="{7D8AE211-44FA-B440-A6ED-CE77B3ECA2B5}" type="presParOf" srcId="{FA6C58C7-EF46-F849-B62F-F2F74E7AB4B1}" destId="{A10D3354-6CB5-3147-AD06-5F8DB8DA39EF}" srcOrd="3" destOrd="0" presId="urn:microsoft.com/office/officeart/2005/8/layout/list1"/>
    <dgm:cxn modelId="{FD6F8301-3C96-D843-B690-11C5923D3C90}" type="presParOf" srcId="{FA6C58C7-EF46-F849-B62F-F2F74E7AB4B1}" destId="{D589A03C-C6EB-BE44-BDC3-C5D1C1A521B7}" srcOrd="4" destOrd="0" presId="urn:microsoft.com/office/officeart/2005/8/layout/list1"/>
    <dgm:cxn modelId="{F966CF40-CC28-0F49-B3E5-182A624EEB28}" type="presParOf" srcId="{D589A03C-C6EB-BE44-BDC3-C5D1C1A521B7}" destId="{F394182A-C087-D947-9BFB-F86FF9C51796}" srcOrd="0" destOrd="0" presId="urn:microsoft.com/office/officeart/2005/8/layout/list1"/>
    <dgm:cxn modelId="{43B8C677-170D-0F4A-A86B-CD0308AC45C8}" type="presParOf" srcId="{D589A03C-C6EB-BE44-BDC3-C5D1C1A521B7}" destId="{33D2EF37-1DA4-2346-8AF5-99298B733101}" srcOrd="1" destOrd="0" presId="urn:microsoft.com/office/officeart/2005/8/layout/list1"/>
    <dgm:cxn modelId="{3B7CB996-F281-C948-BE03-A29150ADA8DD}" type="presParOf" srcId="{FA6C58C7-EF46-F849-B62F-F2F74E7AB4B1}" destId="{7FF303F3-624F-0B41-962C-66C5EC69110E}" srcOrd="5" destOrd="0" presId="urn:microsoft.com/office/officeart/2005/8/layout/list1"/>
    <dgm:cxn modelId="{0F484317-A751-0B4D-8F2F-DE3EAE47CB3A}" type="presParOf" srcId="{FA6C58C7-EF46-F849-B62F-F2F74E7AB4B1}" destId="{A66DEAA5-5D3F-DF46-8817-581F2F5DA325}" srcOrd="6" destOrd="0" presId="urn:microsoft.com/office/officeart/2005/8/layout/list1"/>
    <dgm:cxn modelId="{07A47E09-AD9C-B544-86C3-D2F2588F4B71}" type="presParOf" srcId="{FA6C58C7-EF46-F849-B62F-F2F74E7AB4B1}" destId="{85EFC89E-8751-2F45-B9F3-C370417EC147}" srcOrd="7" destOrd="0" presId="urn:microsoft.com/office/officeart/2005/8/layout/list1"/>
    <dgm:cxn modelId="{4A509585-2676-C242-BEB7-B73113A85E90}" type="presParOf" srcId="{FA6C58C7-EF46-F849-B62F-F2F74E7AB4B1}" destId="{E3D9D623-4DFC-3C40-9599-711BEA6E3046}" srcOrd="8" destOrd="0" presId="urn:microsoft.com/office/officeart/2005/8/layout/list1"/>
    <dgm:cxn modelId="{7EFF76C7-3663-7E49-8515-3663DCCB9CB2}" type="presParOf" srcId="{E3D9D623-4DFC-3C40-9599-711BEA6E3046}" destId="{886DAFDA-1573-E140-AF6D-A7C89D268C3A}" srcOrd="0" destOrd="0" presId="urn:microsoft.com/office/officeart/2005/8/layout/list1"/>
    <dgm:cxn modelId="{0E9F55DC-F382-9E49-ABB1-4BBC4C6CB2C2}" type="presParOf" srcId="{E3D9D623-4DFC-3C40-9599-711BEA6E3046}" destId="{FA5386A2-C2D8-7340-926A-996D407E4267}" srcOrd="1" destOrd="0" presId="urn:microsoft.com/office/officeart/2005/8/layout/list1"/>
    <dgm:cxn modelId="{687D5795-F90F-DF43-86AA-97E0754042F0}" type="presParOf" srcId="{FA6C58C7-EF46-F849-B62F-F2F74E7AB4B1}" destId="{DBFA84D3-63A2-A949-BDD6-1C8CFE328CC2}" srcOrd="9" destOrd="0" presId="urn:microsoft.com/office/officeart/2005/8/layout/list1"/>
    <dgm:cxn modelId="{8BA5A351-9511-9748-807D-D735B6DA4695}" type="presParOf" srcId="{FA6C58C7-EF46-F849-B62F-F2F74E7AB4B1}" destId="{F8DA3D67-B0C1-DC4C-8C6E-C26C44703092}" srcOrd="10" destOrd="0" presId="urn:microsoft.com/office/officeart/2005/8/layout/list1"/>
    <dgm:cxn modelId="{10AB079A-B40B-754B-89D8-F66ABD0B6515}" type="presParOf" srcId="{FA6C58C7-EF46-F849-B62F-F2F74E7AB4B1}" destId="{995F8C2B-766D-6644-806E-B6B84FEFDE50}" srcOrd="11" destOrd="0" presId="urn:microsoft.com/office/officeart/2005/8/layout/list1"/>
    <dgm:cxn modelId="{FEF9599F-218E-104E-8510-E0A008071ADC}" type="presParOf" srcId="{FA6C58C7-EF46-F849-B62F-F2F74E7AB4B1}" destId="{D02E53A0-8C61-8C4D-A70C-2F07C61588D7}" srcOrd="12" destOrd="0" presId="urn:microsoft.com/office/officeart/2005/8/layout/list1"/>
    <dgm:cxn modelId="{A0B87488-4F4C-7C4B-B673-2E82B1CCE33C}" type="presParOf" srcId="{D02E53A0-8C61-8C4D-A70C-2F07C61588D7}" destId="{8E68DB86-6DE5-3F4D-A2BD-2BB0B0C56695}" srcOrd="0" destOrd="0" presId="urn:microsoft.com/office/officeart/2005/8/layout/list1"/>
    <dgm:cxn modelId="{4F3CAAFE-AA48-F44D-9B91-9D351061EBF2}" type="presParOf" srcId="{D02E53A0-8C61-8C4D-A70C-2F07C61588D7}" destId="{0EE835E3-A34C-7644-AE48-D34620865EFF}" srcOrd="1" destOrd="0" presId="urn:microsoft.com/office/officeart/2005/8/layout/list1"/>
    <dgm:cxn modelId="{6D6CCA00-0CB5-8249-B6CA-EA6C97E80AC6}" type="presParOf" srcId="{FA6C58C7-EF46-F849-B62F-F2F74E7AB4B1}" destId="{177C681E-8CF4-3047-965F-26B9703D4716}" srcOrd="13" destOrd="0" presId="urn:microsoft.com/office/officeart/2005/8/layout/list1"/>
    <dgm:cxn modelId="{E9A4E459-51BA-A544-BF37-4E90EB1130D3}" type="presParOf" srcId="{FA6C58C7-EF46-F849-B62F-F2F74E7AB4B1}" destId="{540595D6-EDA9-E648-ACA6-FDCD94C27F9C}"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F519AD-5F77-44BC-924C-A7379BF86B11}" type="doc">
      <dgm:prSet loTypeId="urn:microsoft.com/office/officeart/2016/7/layout/BasicLinearProcessNumbered" loCatId="process" qsTypeId="urn:microsoft.com/office/officeart/2005/8/quickstyle/simple1" qsCatId="simple" csTypeId="urn:microsoft.com/office/officeart/2005/8/colors/accent3_2" csCatId="accent3"/>
      <dgm:spPr/>
      <dgm:t>
        <a:bodyPr/>
        <a:lstStyle/>
        <a:p>
          <a:endParaRPr lang="en-US"/>
        </a:p>
      </dgm:t>
    </dgm:pt>
    <dgm:pt modelId="{68955DB6-DF59-4EA8-B978-82A76A97CE26}">
      <dgm:prSet/>
      <dgm:spPr/>
      <dgm:t>
        <a:bodyPr/>
        <a:lstStyle/>
        <a:p>
          <a:r>
            <a:rPr lang="en-US" dirty="0"/>
            <a:t>1. Relocate CICP from DHHS and Claims Court</a:t>
          </a:r>
        </a:p>
      </dgm:t>
    </dgm:pt>
    <dgm:pt modelId="{9EEB91C2-1BA2-4C7D-A756-701C2BE1978A}" type="parTrans" cxnId="{4B7DBED3-EF1B-411A-95E0-2B5C252B6310}">
      <dgm:prSet/>
      <dgm:spPr/>
      <dgm:t>
        <a:bodyPr/>
        <a:lstStyle/>
        <a:p>
          <a:endParaRPr lang="en-US"/>
        </a:p>
      </dgm:t>
    </dgm:pt>
    <dgm:pt modelId="{F7D681A2-6268-4002-831A-97DE5C6EEFC0}" type="sibTrans" cxnId="{4B7DBED3-EF1B-411A-95E0-2B5C252B6310}">
      <dgm:prSet phldrT="1" phldr="0"/>
      <dgm:spPr/>
      <dgm:t>
        <a:bodyPr/>
        <a:lstStyle/>
        <a:p>
          <a:r>
            <a:rPr lang="en-US"/>
            <a:t>1</a:t>
          </a:r>
        </a:p>
      </dgm:t>
    </dgm:pt>
    <dgm:pt modelId="{67830F46-4E4A-48EB-A259-E5FEACBC831C}">
      <dgm:prSet/>
      <dgm:spPr/>
      <dgm:t>
        <a:bodyPr/>
        <a:lstStyle/>
        <a:p>
          <a:r>
            <a:rPr lang="en-US"/>
            <a:t>2. Divide CICP claims into vaccine and non-vaccine claims</a:t>
          </a:r>
        </a:p>
      </dgm:t>
    </dgm:pt>
    <dgm:pt modelId="{50762EB3-0875-4BB7-B908-E811879ABFAB}" type="parTrans" cxnId="{56120044-D918-49DB-9E0A-6A7893769ABD}">
      <dgm:prSet/>
      <dgm:spPr/>
      <dgm:t>
        <a:bodyPr/>
        <a:lstStyle/>
        <a:p>
          <a:endParaRPr lang="en-US"/>
        </a:p>
      </dgm:t>
    </dgm:pt>
    <dgm:pt modelId="{C1CABC6C-2D2A-48A7-A18E-E79CA9BAF92C}" type="sibTrans" cxnId="{56120044-D918-49DB-9E0A-6A7893769ABD}">
      <dgm:prSet phldrT="2" phldr="0"/>
      <dgm:spPr/>
      <dgm:t>
        <a:bodyPr/>
        <a:lstStyle/>
        <a:p>
          <a:r>
            <a:rPr lang="en-US"/>
            <a:t>2</a:t>
          </a:r>
        </a:p>
      </dgm:t>
    </dgm:pt>
    <dgm:pt modelId="{0B18ACB8-F2DF-43D5-994D-C8EE73378E47}">
      <dgm:prSet/>
      <dgm:spPr/>
      <dgm:t>
        <a:bodyPr/>
        <a:lstStyle/>
        <a:p>
          <a:r>
            <a:rPr lang="en-US"/>
            <a:t>3. Merge the vaccine claims with VICP</a:t>
          </a:r>
        </a:p>
      </dgm:t>
    </dgm:pt>
    <dgm:pt modelId="{7741EA44-94C3-40F2-91A8-42615CECD922}" type="parTrans" cxnId="{40214E8D-B6EA-4459-AFB3-3BD98061A9B1}">
      <dgm:prSet/>
      <dgm:spPr/>
      <dgm:t>
        <a:bodyPr/>
        <a:lstStyle/>
        <a:p>
          <a:endParaRPr lang="en-US"/>
        </a:p>
      </dgm:t>
    </dgm:pt>
    <dgm:pt modelId="{48BF00BE-F05F-456E-A007-5583507ADFAD}" type="sibTrans" cxnId="{40214E8D-B6EA-4459-AFB3-3BD98061A9B1}">
      <dgm:prSet phldrT="3" phldr="0"/>
      <dgm:spPr/>
      <dgm:t>
        <a:bodyPr/>
        <a:lstStyle/>
        <a:p>
          <a:r>
            <a:rPr lang="en-US"/>
            <a:t>3</a:t>
          </a:r>
        </a:p>
      </dgm:t>
    </dgm:pt>
    <dgm:pt modelId="{B8D61BAF-C5DE-4602-8085-23E2A2B6EFD3}">
      <dgm:prSet/>
      <dgm:spPr/>
      <dgm:t>
        <a:bodyPr/>
        <a:lstStyle/>
        <a:p>
          <a:r>
            <a:rPr lang="en-US"/>
            <a:t>4. Maintain non-vaccine claims as a separate program within the claims court</a:t>
          </a:r>
        </a:p>
      </dgm:t>
    </dgm:pt>
    <dgm:pt modelId="{604AB002-2ABC-4B8F-9876-C4D42457948A}" type="parTrans" cxnId="{534B8772-A1EF-4C71-BDAE-263165D4664A}">
      <dgm:prSet/>
      <dgm:spPr/>
      <dgm:t>
        <a:bodyPr/>
        <a:lstStyle/>
        <a:p>
          <a:endParaRPr lang="en-US"/>
        </a:p>
      </dgm:t>
    </dgm:pt>
    <dgm:pt modelId="{27E03C97-2494-48FC-91C8-B371AA287AF4}" type="sibTrans" cxnId="{534B8772-A1EF-4C71-BDAE-263165D4664A}">
      <dgm:prSet phldrT="4" phldr="0"/>
      <dgm:spPr/>
      <dgm:t>
        <a:bodyPr/>
        <a:lstStyle/>
        <a:p>
          <a:r>
            <a:rPr lang="en-US"/>
            <a:t>4</a:t>
          </a:r>
        </a:p>
      </dgm:t>
    </dgm:pt>
    <dgm:pt modelId="{B302A3FB-BD34-314E-944F-D2C437D4AD2D}" type="pres">
      <dgm:prSet presAssocID="{70F519AD-5F77-44BC-924C-A7379BF86B11}" presName="Name0" presStyleCnt="0">
        <dgm:presLayoutVars>
          <dgm:animLvl val="lvl"/>
          <dgm:resizeHandles val="exact"/>
        </dgm:presLayoutVars>
      </dgm:prSet>
      <dgm:spPr/>
    </dgm:pt>
    <dgm:pt modelId="{E6DB3E89-1BFB-8A4A-BE85-81617921BF54}" type="pres">
      <dgm:prSet presAssocID="{68955DB6-DF59-4EA8-B978-82A76A97CE26}" presName="compositeNode" presStyleCnt="0">
        <dgm:presLayoutVars>
          <dgm:bulletEnabled val="1"/>
        </dgm:presLayoutVars>
      </dgm:prSet>
      <dgm:spPr/>
    </dgm:pt>
    <dgm:pt modelId="{22A08870-DB66-3E4F-B587-457DA4E713A3}" type="pres">
      <dgm:prSet presAssocID="{68955DB6-DF59-4EA8-B978-82A76A97CE26}" presName="bgRect" presStyleLbl="bgAccFollowNode1" presStyleIdx="0" presStyleCnt="4"/>
      <dgm:spPr/>
    </dgm:pt>
    <dgm:pt modelId="{6F55148D-0424-1F4D-A6E8-A2EC726CC0F7}" type="pres">
      <dgm:prSet presAssocID="{F7D681A2-6268-4002-831A-97DE5C6EEFC0}" presName="sibTransNodeCircle" presStyleLbl="alignNode1" presStyleIdx="0" presStyleCnt="8">
        <dgm:presLayoutVars>
          <dgm:chMax val="0"/>
          <dgm:bulletEnabled/>
        </dgm:presLayoutVars>
      </dgm:prSet>
      <dgm:spPr/>
    </dgm:pt>
    <dgm:pt modelId="{CD05E890-4A70-0342-A59E-0712C93EA45E}" type="pres">
      <dgm:prSet presAssocID="{68955DB6-DF59-4EA8-B978-82A76A97CE26}" presName="bottomLine" presStyleLbl="alignNode1" presStyleIdx="1" presStyleCnt="8">
        <dgm:presLayoutVars/>
      </dgm:prSet>
      <dgm:spPr/>
    </dgm:pt>
    <dgm:pt modelId="{45D8D2E6-3C17-C146-B14B-D8B38F071FDE}" type="pres">
      <dgm:prSet presAssocID="{68955DB6-DF59-4EA8-B978-82A76A97CE26}" presName="nodeText" presStyleLbl="bgAccFollowNode1" presStyleIdx="0" presStyleCnt="4">
        <dgm:presLayoutVars>
          <dgm:bulletEnabled val="1"/>
        </dgm:presLayoutVars>
      </dgm:prSet>
      <dgm:spPr/>
    </dgm:pt>
    <dgm:pt modelId="{C321C9AA-3FB5-3A42-B22B-B9DC78CA7C76}" type="pres">
      <dgm:prSet presAssocID="{F7D681A2-6268-4002-831A-97DE5C6EEFC0}" presName="sibTrans" presStyleCnt="0"/>
      <dgm:spPr/>
    </dgm:pt>
    <dgm:pt modelId="{281E501E-EE8B-AC46-A610-D2D841BB9D5A}" type="pres">
      <dgm:prSet presAssocID="{67830F46-4E4A-48EB-A259-E5FEACBC831C}" presName="compositeNode" presStyleCnt="0">
        <dgm:presLayoutVars>
          <dgm:bulletEnabled val="1"/>
        </dgm:presLayoutVars>
      </dgm:prSet>
      <dgm:spPr/>
    </dgm:pt>
    <dgm:pt modelId="{A3CAA41D-187F-D443-81C3-6644E0CF46F2}" type="pres">
      <dgm:prSet presAssocID="{67830F46-4E4A-48EB-A259-E5FEACBC831C}" presName="bgRect" presStyleLbl="bgAccFollowNode1" presStyleIdx="1" presStyleCnt="4"/>
      <dgm:spPr/>
    </dgm:pt>
    <dgm:pt modelId="{BCA678BB-FFD0-AE4D-BBFC-30E269902DE7}" type="pres">
      <dgm:prSet presAssocID="{C1CABC6C-2D2A-48A7-A18E-E79CA9BAF92C}" presName="sibTransNodeCircle" presStyleLbl="alignNode1" presStyleIdx="2" presStyleCnt="8">
        <dgm:presLayoutVars>
          <dgm:chMax val="0"/>
          <dgm:bulletEnabled/>
        </dgm:presLayoutVars>
      </dgm:prSet>
      <dgm:spPr/>
    </dgm:pt>
    <dgm:pt modelId="{A8D47633-7BA9-8749-AF01-3BA77671EF8C}" type="pres">
      <dgm:prSet presAssocID="{67830F46-4E4A-48EB-A259-E5FEACBC831C}" presName="bottomLine" presStyleLbl="alignNode1" presStyleIdx="3" presStyleCnt="8">
        <dgm:presLayoutVars/>
      </dgm:prSet>
      <dgm:spPr/>
    </dgm:pt>
    <dgm:pt modelId="{1CC07DAC-08FC-274C-9137-413DDE198DBB}" type="pres">
      <dgm:prSet presAssocID="{67830F46-4E4A-48EB-A259-E5FEACBC831C}" presName="nodeText" presStyleLbl="bgAccFollowNode1" presStyleIdx="1" presStyleCnt="4">
        <dgm:presLayoutVars>
          <dgm:bulletEnabled val="1"/>
        </dgm:presLayoutVars>
      </dgm:prSet>
      <dgm:spPr/>
    </dgm:pt>
    <dgm:pt modelId="{238E9AEC-8744-4847-B42A-0F0B2FDBCF16}" type="pres">
      <dgm:prSet presAssocID="{C1CABC6C-2D2A-48A7-A18E-E79CA9BAF92C}" presName="sibTrans" presStyleCnt="0"/>
      <dgm:spPr/>
    </dgm:pt>
    <dgm:pt modelId="{EB365F32-4B1F-894B-AFE0-10F5BF91CD33}" type="pres">
      <dgm:prSet presAssocID="{0B18ACB8-F2DF-43D5-994D-C8EE73378E47}" presName="compositeNode" presStyleCnt="0">
        <dgm:presLayoutVars>
          <dgm:bulletEnabled val="1"/>
        </dgm:presLayoutVars>
      </dgm:prSet>
      <dgm:spPr/>
    </dgm:pt>
    <dgm:pt modelId="{C51FB626-F8B4-1A4D-9559-F7A96C4FC0D2}" type="pres">
      <dgm:prSet presAssocID="{0B18ACB8-F2DF-43D5-994D-C8EE73378E47}" presName="bgRect" presStyleLbl="bgAccFollowNode1" presStyleIdx="2" presStyleCnt="4"/>
      <dgm:spPr/>
    </dgm:pt>
    <dgm:pt modelId="{3F22F0FF-6EA9-8343-B60C-941E09CE7111}" type="pres">
      <dgm:prSet presAssocID="{48BF00BE-F05F-456E-A007-5583507ADFAD}" presName="sibTransNodeCircle" presStyleLbl="alignNode1" presStyleIdx="4" presStyleCnt="8">
        <dgm:presLayoutVars>
          <dgm:chMax val="0"/>
          <dgm:bulletEnabled/>
        </dgm:presLayoutVars>
      </dgm:prSet>
      <dgm:spPr/>
    </dgm:pt>
    <dgm:pt modelId="{1A6BBBEB-21B5-5D4D-9FA6-A220FFCB785C}" type="pres">
      <dgm:prSet presAssocID="{0B18ACB8-F2DF-43D5-994D-C8EE73378E47}" presName="bottomLine" presStyleLbl="alignNode1" presStyleIdx="5" presStyleCnt="8">
        <dgm:presLayoutVars/>
      </dgm:prSet>
      <dgm:spPr/>
    </dgm:pt>
    <dgm:pt modelId="{AB7C487B-BC32-1646-ABE0-17C7B298140F}" type="pres">
      <dgm:prSet presAssocID="{0B18ACB8-F2DF-43D5-994D-C8EE73378E47}" presName="nodeText" presStyleLbl="bgAccFollowNode1" presStyleIdx="2" presStyleCnt="4">
        <dgm:presLayoutVars>
          <dgm:bulletEnabled val="1"/>
        </dgm:presLayoutVars>
      </dgm:prSet>
      <dgm:spPr/>
    </dgm:pt>
    <dgm:pt modelId="{BE60A465-6899-564A-B041-1275D2BB56C4}" type="pres">
      <dgm:prSet presAssocID="{48BF00BE-F05F-456E-A007-5583507ADFAD}" presName="sibTrans" presStyleCnt="0"/>
      <dgm:spPr/>
    </dgm:pt>
    <dgm:pt modelId="{4E664EF1-0F87-0744-9CAC-BE767BE07A3B}" type="pres">
      <dgm:prSet presAssocID="{B8D61BAF-C5DE-4602-8085-23E2A2B6EFD3}" presName="compositeNode" presStyleCnt="0">
        <dgm:presLayoutVars>
          <dgm:bulletEnabled val="1"/>
        </dgm:presLayoutVars>
      </dgm:prSet>
      <dgm:spPr/>
    </dgm:pt>
    <dgm:pt modelId="{A7C38C51-9927-5F4E-9C8E-D5745257450F}" type="pres">
      <dgm:prSet presAssocID="{B8D61BAF-C5DE-4602-8085-23E2A2B6EFD3}" presName="bgRect" presStyleLbl="bgAccFollowNode1" presStyleIdx="3" presStyleCnt="4"/>
      <dgm:spPr/>
    </dgm:pt>
    <dgm:pt modelId="{D8D8D65F-410E-2742-8328-1E7F8CA8CD65}" type="pres">
      <dgm:prSet presAssocID="{27E03C97-2494-48FC-91C8-B371AA287AF4}" presName="sibTransNodeCircle" presStyleLbl="alignNode1" presStyleIdx="6" presStyleCnt="8">
        <dgm:presLayoutVars>
          <dgm:chMax val="0"/>
          <dgm:bulletEnabled/>
        </dgm:presLayoutVars>
      </dgm:prSet>
      <dgm:spPr/>
    </dgm:pt>
    <dgm:pt modelId="{8C6CC408-E133-C545-BD44-4438A01DBFA0}" type="pres">
      <dgm:prSet presAssocID="{B8D61BAF-C5DE-4602-8085-23E2A2B6EFD3}" presName="bottomLine" presStyleLbl="alignNode1" presStyleIdx="7" presStyleCnt="8">
        <dgm:presLayoutVars/>
      </dgm:prSet>
      <dgm:spPr/>
    </dgm:pt>
    <dgm:pt modelId="{74359EC1-378C-164B-AC64-B00B031409EA}" type="pres">
      <dgm:prSet presAssocID="{B8D61BAF-C5DE-4602-8085-23E2A2B6EFD3}" presName="nodeText" presStyleLbl="bgAccFollowNode1" presStyleIdx="3" presStyleCnt="4">
        <dgm:presLayoutVars>
          <dgm:bulletEnabled val="1"/>
        </dgm:presLayoutVars>
      </dgm:prSet>
      <dgm:spPr/>
    </dgm:pt>
  </dgm:ptLst>
  <dgm:cxnLst>
    <dgm:cxn modelId="{052AC10B-C546-2A40-A643-FB04136C41CF}" type="presOf" srcId="{B8D61BAF-C5DE-4602-8085-23E2A2B6EFD3}" destId="{74359EC1-378C-164B-AC64-B00B031409EA}" srcOrd="1" destOrd="0" presId="urn:microsoft.com/office/officeart/2016/7/layout/BasicLinearProcessNumbered"/>
    <dgm:cxn modelId="{1DEAC419-D691-B244-97BA-18DCC241CA82}" type="presOf" srcId="{27E03C97-2494-48FC-91C8-B371AA287AF4}" destId="{D8D8D65F-410E-2742-8328-1E7F8CA8CD65}" srcOrd="0" destOrd="0" presId="urn:microsoft.com/office/officeart/2016/7/layout/BasicLinearProcessNumbered"/>
    <dgm:cxn modelId="{407CC02F-566D-104D-B178-0EA9C78921BC}" type="presOf" srcId="{68955DB6-DF59-4EA8-B978-82A76A97CE26}" destId="{45D8D2E6-3C17-C146-B14B-D8B38F071FDE}" srcOrd="1" destOrd="0" presId="urn:microsoft.com/office/officeart/2016/7/layout/BasicLinearProcessNumbered"/>
    <dgm:cxn modelId="{56120044-D918-49DB-9E0A-6A7893769ABD}" srcId="{70F519AD-5F77-44BC-924C-A7379BF86B11}" destId="{67830F46-4E4A-48EB-A259-E5FEACBC831C}" srcOrd="1" destOrd="0" parTransId="{50762EB3-0875-4BB7-B908-E811879ABFAB}" sibTransId="{C1CABC6C-2D2A-48A7-A18E-E79CA9BAF92C}"/>
    <dgm:cxn modelId="{0D98076A-50E5-3240-B7E5-627190BB1DEB}" type="presOf" srcId="{B8D61BAF-C5DE-4602-8085-23E2A2B6EFD3}" destId="{A7C38C51-9927-5F4E-9C8E-D5745257450F}" srcOrd="0" destOrd="0" presId="urn:microsoft.com/office/officeart/2016/7/layout/BasicLinearProcessNumbered"/>
    <dgm:cxn modelId="{AB88D251-A2E3-DF4C-8673-59F6AD59DFFF}" type="presOf" srcId="{C1CABC6C-2D2A-48A7-A18E-E79CA9BAF92C}" destId="{BCA678BB-FFD0-AE4D-BBFC-30E269902DE7}" srcOrd="0" destOrd="0" presId="urn:microsoft.com/office/officeart/2016/7/layout/BasicLinearProcessNumbered"/>
    <dgm:cxn modelId="{534B8772-A1EF-4C71-BDAE-263165D4664A}" srcId="{70F519AD-5F77-44BC-924C-A7379BF86B11}" destId="{B8D61BAF-C5DE-4602-8085-23E2A2B6EFD3}" srcOrd="3" destOrd="0" parTransId="{604AB002-2ABC-4B8F-9876-C4D42457948A}" sibTransId="{27E03C97-2494-48FC-91C8-B371AA287AF4}"/>
    <dgm:cxn modelId="{3674D855-E92C-1944-AAAB-6E0BD7C58728}" type="presOf" srcId="{48BF00BE-F05F-456E-A007-5583507ADFAD}" destId="{3F22F0FF-6EA9-8343-B60C-941E09CE7111}" srcOrd="0" destOrd="0" presId="urn:microsoft.com/office/officeart/2016/7/layout/BasicLinearProcessNumbered"/>
    <dgm:cxn modelId="{E90F9283-5D6E-F04D-8073-43695D6AA212}" type="presOf" srcId="{70F519AD-5F77-44BC-924C-A7379BF86B11}" destId="{B302A3FB-BD34-314E-944F-D2C437D4AD2D}" srcOrd="0" destOrd="0" presId="urn:microsoft.com/office/officeart/2016/7/layout/BasicLinearProcessNumbered"/>
    <dgm:cxn modelId="{40214E8D-B6EA-4459-AFB3-3BD98061A9B1}" srcId="{70F519AD-5F77-44BC-924C-A7379BF86B11}" destId="{0B18ACB8-F2DF-43D5-994D-C8EE73378E47}" srcOrd="2" destOrd="0" parTransId="{7741EA44-94C3-40F2-91A8-42615CECD922}" sibTransId="{48BF00BE-F05F-456E-A007-5583507ADFAD}"/>
    <dgm:cxn modelId="{A6943DB0-1E4F-354E-9DD5-6D51EA14605A}" type="presOf" srcId="{F7D681A2-6268-4002-831A-97DE5C6EEFC0}" destId="{6F55148D-0424-1F4D-A6E8-A2EC726CC0F7}" srcOrd="0" destOrd="0" presId="urn:microsoft.com/office/officeart/2016/7/layout/BasicLinearProcessNumbered"/>
    <dgm:cxn modelId="{93936FBF-911D-BE4A-AA73-B5D41C621808}" type="presOf" srcId="{67830F46-4E4A-48EB-A259-E5FEACBC831C}" destId="{1CC07DAC-08FC-274C-9137-413DDE198DBB}" srcOrd="1" destOrd="0" presId="urn:microsoft.com/office/officeart/2016/7/layout/BasicLinearProcessNumbered"/>
    <dgm:cxn modelId="{CAA03BD3-E0CF-B945-87EC-F926A4F8F840}" type="presOf" srcId="{67830F46-4E4A-48EB-A259-E5FEACBC831C}" destId="{A3CAA41D-187F-D443-81C3-6644E0CF46F2}" srcOrd="0" destOrd="0" presId="urn:microsoft.com/office/officeart/2016/7/layout/BasicLinearProcessNumbered"/>
    <dgm:cxn modelId="{4B7DBED3-EF1B-411A-95E0-2B5C252B6310}" srcId="{70F519AD-5F77-44BC-924C-A7379BF86B11}" destId="{68955DB6-DF59-4EA8-B978-82A76A97CE26}" srcOrd="0" destOrd="0" parTransId="{9EEB91C2-1BA2-4C7D-A756-701C2BE1978A}" sibTransId="{F7D681A2-6268-4002-831A-97DE5C6EEFC0}"/>
    <dgm:cxn modelId="{D23686DD-8E28-3349-96EA-4B2710E31D8A}" type="presOf" srcId="{0B18ACB8-F2DF-43D5-994D-C8EE73378E47}" destId="{AB7C487B-BC32-1646-ABE0-17C7B298140F}" srcOrd="1" destOrd="0" presId="urn:microsoft.com/office/officeart/2016/7/layout/BasicLinearProcessNumbered"/>
    <dgm:cxn modelId="{BC16AFE4-2AB8-3040-9A55-674D7BF87443}" type="presOf" srcId="{68955DB6-DF59-4EA8-B978-82A76A97CE26}" destId="{22A08870-DB66-3E4F-B587-457DA4E713A3}" srcOrd="0" destOrd="0" presId="urn:microsoft.com/office/officeart/2016/7/layout/BasicLinearProcessNumbered"/>
    <dgm:cxn modelId="{A2D6BFF7-BC96-2948-B1B4-B2BE0DB9A86E}" type="presOf" srcId="{0B18ACB8-F2DF-43D5-994D-C8EE73378E47}" destId="{C51FB626-F8B4-1A4D-9559-F7A96C4FC0D2}" srcOrd="0" destOrd="0" presId="urn:microsoft.com/office/officeart/2016/7/layout/BasicLinearProcessNumbered"/>
    <dgm:cxn modelId="{9A4821F6-1EF5-3F4F-944F-21BFB049E8A3}" type="presParOf" srcId="{B302A3FB-BD34-314E-944F-D2C437D4AD2D}" destId="{E6DB3E89-1BFB-8A4A-BE85-81617921BF54}" srcOrd="0" destOrd="0" presId="urn:microsoft.com/office/officeart/2016/7/layout/BasicLinearProcessNumbered"/>
    <dgm:cxn modelId="{14164197-3769-7842-9EED-AEE3B617E897}" type="presParOf" srcId="{E6DB3E89-1BFB-8A4A-BE85-81617921BF54}" destId="{22A08870-DB66-3E4F-B587-457DA4E713A3}" srcOrd="0" destOrd="0" presId="urn:microsoft.com/office/officeart/2016/7/layout/BasicLinearProcessNumbered"/>
    <dgm:cxn modelId="{A0577058-2819-2946-BA8C-83069EBD81A4}" type="presParOf" srcId="{E6DB3E89-1BFB-8A4A-BE85-81617921BF54}" destId="{6F55148D-0424-1F4D-A6E8-A2EC726CC0F7}" srcOrd="1" destOrd="0" presId="urn:microsoft.com/office/officeart/2016/7/layout/BasicLinearProcessNumbered"/>
    <dgm:cxn modelId="{CEFBB91D-6B9F-7D47-8AE0-6A78F6630B09}" type="presParOf" srcId="{E6DB3E89-1BFB-8A4A-BE85-81617921BF54}" destId="{CD05E890-4A70-0342-A59E-0712C93EA45E}" srcOrd="2" destOrd="0" presId="urn:microsoft.com/office/officeart/2016/7/layout/BasicLinearProcessNumbered"/>
    <dgm:cxn modelId="{E9A24034-27A1-7F41-BCED-367C6800F1B9}" type="presParOf" srcId="{E6DB3E89-1BFB-8A4A-BE85-81617921BF54}" destId="{45D8D2E6-3C17-C146-B14B-D8B38F071FDE}" srcOrd="3" destOrd="0" presId="urn:microsoft.com/office/officeart/2016/7/layout/BasicLinearProcessNumbered"/>
    <dgm:cxn modelId="{B73BBDAF-5DE7-F846-9DC5-460A37BEF38E}" type="presParOf" srcId="{B302A3FB-BD34-314E-944F-D2C437D4AD2D}" destId="{C321C9AA-3FB5-3A42-B22B-B9DC78CA7C76}" srcOrd="1" destOrd="0" presId="urn:microsoft.com/office/officeart/2016/7/layout/BasicLinearProcessNumbered"/>
    <dgm:cxn modelId="{4E03C087-F49D-724C-8039-8FF74DF18EB9}" type="presParOf" srcId="{B302A3FB-BD34-314E-944F-D2C437D4AD2D}" destId="{281E501E-EE8B-AC46-A610-D2D841BB9D5A}" srcOrd="2" destOrd="0" presId="urn:microsoft.com/office/officeart/2016/7/layout/BasicLinearProcessNumbered"/>
    <dgm:cxn modelId="{5B7D4586-9A15-E64F-851D-50BF27C37140}" type="presParOf" srcId="{281E501E-EE8B-AC46-A610-D2D841BB9D5A}" destId="{A3CAA41D-187F-D443-81C3-6644E0CF46F2}" srcOrd="0" destOrd="0" presId="urn:microsoft.com/office/officeart/2016/7/layout/BasicLinearProcessNumbered"/>
    <dgm:cxn modelId="{53AAA7F6-3D43-1F4B-B400-5462C4551B6C}" type="presParOf" srcId="{281E501E-EE8B-AC46-A610-D2D841BB9D5A}" destId="{BCA678BB-FFD0-AE4D-BBFC-30E269902DE7}" srcOrd="1" destOrd="0" presId="urn:microsoft.com/office/officeart/2016/7/layout/BasicLinearProcessNumbered"/>
    <dgm:cxn modelId="{87C5D93C-4F36-834C-AF6C-7B70261F52BA}" type="presParOf" srcId="{281E501E-EE8B-AC46-A610-D2D841BB9D5A}" destId="{A8D47633-7BA9-8749-AF01-3BA77671EF8C}" srcOrd="2" destOrd="0" presId="urn:microsoft.com/office/officeart/2016/7/layout/BasicLinearProcessNumbered"/>
    <dgm:cxn modelId="{D83EF326-64FA-6C42-9029-8C83D007A4D5}" type="presParOf" srcId="{281E501E-EE8B-AC46-A610-D2D841BB9D5A}" destId="{1CC07DAC-08FC-274C-9137-413DDE198DBB}" srcOrd="3" destOrd="0" presId="urn:microsoft.com/office/officeart/2016/7/layout/BasicLinearProcessNumbered"/>
    <dgm:cxn modelId="{A4DC2CE2-4010-FB44-9F91-A146048DECED}" type="presParOf" srcId="{B302A3FB-BD34-314E-944F-D2C437D4AD2D}" destId="{238E9AEC-8744-4847-B42A-0F0B2FDBCF16}" srcOrd="3" destOrd="0" presId="urn:microsoft.com/office/officeart/2016/7/layout/BasicLinearProcessNumbered"/>
    <dgm:cxn modelId="{067210A6-5170-9348-B078-E15D5CC3CACC}" type="presParOf" srcId="{B302A3FB-BD34-314E-944F-D2C437D4AD2D}" destId="{EB365F32-4B1F-894B-AFE0-10F5BF91CD33}" srcOrd="4" destOrd="0" presId="urn:microsoft.com/office/officeart/2016/7/layout/BasicLinearProcessNumbered"/>
    <dgm:cxn modelId="{F5C1DC47-53E3-D34F-A250-70223FC97191}" type="presParOf" srcId="{EB365F32-4B1F-894B-AFE0-10F5BF91CD33}" destId="{C51FB626-F8B4-1A4D-9559-F7A96C4FC0D2}" srcOrd="0" destOrd="0" presId="urn:microsoft.com/office/officeart/2016/7/layout/BasicLinearProcessNumbered"/>
    <dgm:cxn modelId="{C1F3CAAC-F28D-E149-94A2-9244DC5EAB4E}" type="presParOf" srcId="{EB365F32-4B1F-894B-AFE0-10F5BF91CD33}" destId="{3F22F0FF-6EA9-8343-B60C-941E09CE7111}" srcOrd="1" destOrd="0" presId="urn:microsoft.com/office/officeart/2016/7/layout/BasicLinearProcessNumbered"/>
    <dgm:cxn modelId="{0F681951-F887-5443-9DE2-E1F697A3657F}" type="presParOf" srcId="{EB365F32-4B1F-894B-AFE0-10F5BF91CD33}" destId="{1A6BBBEB-21B5-5D4D-9FA6-A220FFCB785C}" srcOrd="2" destOrd="0" presId="urn:microsoft.com/office/officeart/2016/7/layout/BasicLinearProcessNumbered"/>
    <dgm:cxn modelId="{0716297F-78BD-B94D-B5EE-0D5995D187A5}" type="presParOf" srcId="{EB365F32-4B1F-894B-AFE0-10F5BF91CD33}" destId="{AB7C487B-BC32-1646-ABE0-17C7B298140F}" srcOrd="3" destOrd="0" presId="urn:microsoft.com/office/officeart/2016/7/layout/BasicLinearProcessNumbered"/>
    <dgm:cxn modelId="{2A341BA7-F570-8C4F-A9A1-956990246128}" type="presParOf" srcId="{B302A3FB-BD34-314E-944F-D2C437D4AD2D}" destId="{BE60A465-6899-564A-B041-1275D2BB56C4}" srcOrd="5" destOrd="0" presId="urn:microsoft.com/office/officeart/2016/7/layout/BasicLinearProcessNumbered"/>
    <dgm:cxn modelId="{3CFD938C-EB4F-ED43-BDCF-40BDC9A4719A}" type="presParOf" srcId="{B302A3FB-BD34-314E-944F-D2C437D4AD2D}" destId="{4E664EF1-0F87-0744-9CAC-BE767BE07A3B}" srcOrd="6" destOrd="0" presId="urn:microsoft.com/office/officeart/2016/7/layout/BasicLinearProcessNumbered"/>
    <dgm:cxn modelId="{7D6F6062-F471-5B4A-89B7-E3A38A167290}" type="presParOf" srcId="{4E664EF1-0F87-0744-9CAC-BE767BE07A3B}" destId="{A7C38C51-9927-5F4E-9C8E-D5745257450F}" srcOrd="0" destOrd="0" presId="urn:microsoft.com/office/officeart/2016/7/layout/BasicLinearProcessNumbered"/>
    <dgm:cxn modelId="{9B245DFD-2F9E-3348-A1CC-9FEBCC58E4CE}" type="presParOf" srcId="{4E664EF1-0F87-0744-9CAC-BE767BE07A3B}" destId="{D8D8D65F-410E-2742-8328-1E7F8CA8CD65}" srcOrd="1" destOrd="0" presId="urn:microsoft.com/office/officeart/2016/7/layout/BasicLinearProcessNumbered"/>
    <dgm:cxn modelId="{18EFFDD4-C5B2-FB43-B961-55D6DE29DCC0}" type="presParOf" srcId="{4E664EF1-0F87-0744-9CAC-BE767BE07A3B}" destId="{8C6CC408-E133-C545-BD44-4438A01DBFA0}" srcOrd="2" destOrd="0" presId="urn:microsoft.com/office/officeart/2016/7/layout/BasicLinearProcessNumbered"/>
    <dgm:cxn modelId="{F7DA25E9-EAE0-0648-94B3-A102BACF2A39}" type="presParOf" srcId="{4E664EF1-0F87-0744-9CAC-BE767BE07A3B}" destId="{74359EC1-378C-164B-AC64-B00B031409EA}"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B76CF3-23F5-478B-81A4-597A5AB7103E}" type="doc">
      <dgm:prSet loTypeId="urn:microsoft.com/office/officeart/2016/7/layout/HorizontalActionList" loCatId="List" qsTypeId="urn:microsoft.com/office/officeart/2005/8/quickstyle/simple1" qsCatId="simple" csTypeId="urn:microsoft.com/office/officeart/2005/8/colors/accent0_3" csCatId="mainScheme"/>
      <dgm:spPr/>
      <dgm:t>
        <a:bodyPr/>
        <a:lstStyle/>
        <a:p>
          <a:endParaRPr lang="en-US"/>
        </a:p>
      </dgm:t>
    </dgm:pt>
    <dgm:pt modelId="{2895C105-1AC9-4C22-9597-AC5263243145}">
      <dgm:prSet/>
      <dgm:spPr/>
      <dgm:t>
        <a:bodyPr/>
        <a:lstStyle/>
        <a:p>
          <a:r>
            <a:rPr lang="en-US"/>
            <a:t>Permit</a:t>
          </a:r>
        </a:p>
      </dgm:t>
    </dgm:pt>
    <dgm:pt modelId="{6F5EC809-8400-4898-94C7-D2FD3C01B16C}" type="parTrans" cxnId="{5AD2F550-0BE9-4808-AC3F-6E6CBD2DF339}">
      <dgm:prSet/>
      <dgm:spPr/>
      <dgm:t>
        <a:bodyPr/>
        <a:lstStyle/>
        <a:p>
          <a:endParaRPr lang="en-US"/>
        </a:p>
      </dgm:t>
    </dgm:pt>
    <dgm:pt modelId="{C37C5953-C56B-4BF1-9FF1-42C1493C9D8B}" type="sibTrans" cxnId="{5AD2F550-0BE9-4808-AC3F-6E6CBD2DF339}">
      <dgm:prSet/>
      <dgm:spPr/>
      <dgm:t>
        <a:bodyPr/>
        <a:lstStyle/>
        <a:p>
          <a:endParaRPr lang="en-US"/>
        </a:p>
      </dgm:t>
    </dgm:pt>
    <dgm:pt modelId="{1B5E03FE-A71C-4F55-9BD0-BBBD84F3BCFD}">
      <dgm:prSet/>
      <dgm:spPr/>
      <dgm:t>
        <a:bodyPr/>
        <a:lstStyle/>
        <a:p>
          <a:r>
            <a:rPr lang="en-US" dirty="0"/>
            <a:t>Permit judicial review of DHHS agency actions on CICP claims</a:t>
          </a:r>
        </a:p>
      </dgm:t>
    </dgm:pt>
    <dgm:pt modelId="{9675A3B0-9681-4CA8-A6DA-8ADE58E142D7}" type="parTrans" cxnId="{7540439E-4D2A-4EDE-8C91-6692E88E8119}">
      <dgm:prSet/>
      <dgm:spPr/>
      <dgm:t>
        <a:bodyPr/>
        <a:lstStyle/>
        <a:p>
          <a:endParaRPr lang="en-US"/>
        </a:p>
      </dgm:t>
    </dgm:pt>
    <dgm:pt modelId="{4DCD3237-259E-45DB-9DA5-8C03552D0962}" type="sibTrans" cxnId="{7540439E-4D2A-4EDE-8C91-6692E88E8119}">
      <dgm:prSet/>
      <dgm:spPr/>
      <dgm:t>
        <a:bodyPr/>
        <a:lstStyle/>
        <a:p>
          <a:endParaRPr lang="en-US"/>
        </a:p>
      </dgm:t>
    </dgm:pt>
    <dgm:pt modelId="{BE0C13A3-4B87-40C3-92E9-12450446F8FA}">
      <dgm:prSet/>
      <dgm:spPr/>
      <dgm:t>
        <a:bodyPr/>
        <a:lstStyle/>
        <a:p>
          <a:r>
            <a:rPr lang="en-US"/>
            <a:t>Compel</a:t>
          </a:r>
        </a:p>
      </dgm:t>
    </dgm:pt>
    <dgm:pt modelId="{CCF6F0C5-34AD-4A60-B135-E07D227B8ECB}" type="parTrans" cxnId="{B69302F7-B65B-42AC-A480-886BDD0153BC}">
      <dgm:prSet/>
      <dgm:spPr/>
      <dgm:t>
        <a:bodyPr/>
        <a:lstStyle/>
        <a:p>
          <a:endParaRPr lang="en-US"/>
        </a:p>
      </dgm:t>
    </dgm:pt>
    <dgm:pt modelId="{1BD7F542-92C6-45DC-8FCF-033A0A9EDE27}" type="sibTrans" cxnId="{B69302F7-B65B-42AC-A480-886BDD0153BC}">
      <dgm:prSet/>
      <dgm:spPr/>
      <dgm:t>
        <a:bodyPr/>
        <a:lstStyle/>
        <a:p>
          <a:endParaRPr lang="en-US"/>
        </a:p>
      </dgm:t>
    </dgm:pt>
    <dgm:pt modelId="{9A9D7E64-78E3-44E8-9AED-12648CEA4570}">
      <dgm:prSet/>
      <dgm:spPr/>
      <dgm:t>
        <a:bodyPr/>
        <a:lstStyle/>
        <a:p>
          <a:r>
            <a:rPr lang="en-US"/>
            <a:t>Compel DHHS to publicly disclose the adjudication process and results from CICP claims</a:t>
          </a:r>
        </a:p>
      </dgm:t>
    </dgm:pt>
    <dgm:pt modelId="{017A5E26-7313-45B0-802E-F6357DB3DED9}" type="parTrans" cxnId="{215FA1BB-98E9-4D08-9D3C-F48627A10F02}">
      <dgm:prSet/>
      <dgm:spPr/>
      <dgm:t>
        <a:bodyPr/>
        <a:lstStyle/>
        <a:p>
          <a:endParaRPr lang="en-US"/>
        </a:p>
      </dgm:t>
    </dgm:pt>
    <dgm:pt modelId="{4CA8A7A2-71D8-438E-9379-9BE7675EE6BD}" type="sibTrans" cxnId="{215FA1BB-98E9-4D08-9D3C-F48627A10F02}">
      <dgm:prSet/>
      <dgm:spPr/>
      <dgm:t>
        <a:bodyPr/>
        <a:lstStyle/>
        <a:p>
          <a:endParaRPr lang="en-US"/>
        </a:p>
      </dgm:t>
    </dgm:pt>
    <dgm:pt modelId="{BC443A5B-536D-4A8E-B81A-A0DFDB3FE57B}">
      <dgm:prSet/>
      <dgm:spPr/>
      <dgm:t>
        <a:bodyPr/>
        <a:lstStyle/>
        <a:p>
          <a:r>
            <a:rPr lang="en-US"/>
            <a:t>Impose</a:t>
          </a:r>
        </a:p>
      </dgm:t>
    </dgm:pt>
    <dgm:pt modelId="{B3FC474C-A6C4-4F88-A3F9-5D09587506CD}" type="parTrans" cxnId="{C0BC050B-0403-40DD-8C9B-BA3BACD2AC21}">
      <dgm:prSet/>
      <dgm:spPr/>
      <dgm:t>
        <a:bodyPr/>
        <a:lstStyle/>
        <a:p>
          <a:endParaRPr lang="en-US"/>
        </a:p>
      </dgm:t>
    </dgm:pt>
    <dgm:pt modelId="{380F231F-CD95-447E-9066-2FB3370F1615}" type="sibTrans" cxnId="{C0BC050B-0403-40DD-8C9B-BA3BACD2AC21}">
      <dgm:prSet/>
      <dgm:spPr/>
      <dgm:t>
        <a:bodyPr/>
        <a:lstStyle/>
        <a:p>
          <a:endParaRPr lang="en-US"/>
        </a:p>
      </dgm:t>
    </dgm:pt>
    <dgm:pt modelId="{15C59F99-68B4-460A-9D15-416361A3EAB2}">
      <dgm:prSet/>
      <dgm:spPr/>
      <dgm:t>
        <a:bodyPr/>
        <a:lstStyle/>
        <a:p>
          <a:r>
            <a:rPr lang="en-US"/>
            <a:t>Impose statutory time limits on DHHS to process CICP claims</a:t>
          </a:r>
        </a:p>
      </dgm:t>
    </dgm:pt>
    <dgm:pt modelId="{98250831-058C-43B5-A11E-C436F8103CBF}" type="parTrans" cxnId="{33DEF334-B170-4D40-ABA7-9EF2D2F2876E}">
      <dgm:prSet/>
      <dgm:spPr/>
      <dgm:t>
        <a:bodyPr/>
        <a:lstStyle/>
        <a:p>
          <a:endParaRPr lang="en-US"/>
        </a:p>
      </dgm:t>
    </dgm:pt>
    <dgm:pt modelId="{511A6DD8-A03F-4543-97C6-B535604C1617}" type="sibTrans" cxnId="{33DEF334-B170-4D40-ABA7-9EF2D2F2876E}">
      <dgm:prSet/>
      <dgm:spPr/>
      <dgm:t>
        <a:bodyPr/>
        <a:lstStyle/>
        <a:p>
          <a:endParaRPr lang="en-US"/>
        </a:p>
      </dgm:t>
    </dgm:pt>
    <dgm:pt modelId="{041024F1-1CAF-8141-974F-671A3853DC91}" type="pres">
      <dgm:prSet presAssocID="{97B76CF3-23F5-478B-81A4-597A5AB7103E}" presName="Name0" presStyleCnt="0">
        <dgm:presLayoutVars>
          <dgm:dir/>
          <dgm:animLvl val="lvl"/>
          <dgm:resizeHandles val="exact"/>
        </dgm:presLayoutVars>
      </dgm:prSet>
      <dgm:spPr/>
    </dgm:pt>
    <dgm:pt modelId="{98BCC6C1-BDC1-934E-A29C-F141675D68AD}" type="pres">
      <dgm:prSet presAssocID="{2895C105-1AC9-4C22-9597-AC5263243145}" presName="composite" presStyleCnt="0"/>
      <dgm:spPr/>
    </dgm:pt>
    <dgm:pt modelId="{14387A56-64DD-1348-805C-01F93D5931AB}" type="pres">
      <dgm:prSet presAssocID="{2895C105-1AC9-4C22-9597-AC5263243145}" presName="parTx" presStyleLbl="alignNode1" presStyleIdx="0" presStyleCnt="3">
        <dgm:presLayoutVars>
          <dgm:chMax val="0"/>
          <dgm:chPref val="0"/>
        </dgm:presLayoutVars>
      </dgm:prSet>
      <dgm:spPr/>
    </dgm:pt>
    <dgm:pt modelId="{A3D9567F-A056-0842-AE74-2C87526151C2}" type="pres">
      <dgm:prSet presAssocID="{2895C105-1AC9-4C22-9597-AC5263243145}" presName="desTx" presStyleLbl="alignAccFollowNode1" presStyleIdx="0" presStyleCnt="3">
        <dgm:presLayoutVars/>
      </dgm:prSet>
      <dgm:spPr/>
    </dgm:pt>
    <dgm:pt modelId="{6729C84D-F75C-3544-8F6A-6FD72D6C7A05}" type="pres">
      <dgm:prSet presAssocID="{C37C5953-C56B-4BF1-9FF1-42C1493C9D8B}" presName="space" presStyleCnt="0"/>
      <dgm:spPr/>
    </dgm:pt>
    <dgm:pt modelId="{4A8E8A58-3534-E445-A461-FF3914FEBF59}" type="pres">
      <dgm:prSet presAssocID="{BE0C13A3-4B87-40C3-92E9-12450446F8FA}" presName="composite" presStyleCnt="0"/>
      <dgm:spPr/>
    </dgm:pt>
    <dgm:pt modelId="{F26904D2-2220-564A-8F17-E342364E4F62}" type="pres">
      <dgm:prSet presAssocID="{BE0C13A3-4B87-40C3-92E9-12450446F8FA}" presName="parTx" presStyleLbl="alignNode1" presStyleIdx="1" presStyleCnt="3">
        <dgm:presLayoutVars>
          <dgm:chMax val="0"/>
          <dgm:chPref val="0"/>
        </dgm:presLayoutVars>
      </dgm:prSet>
      <dgm:spPr/>
    </dgm:pt>
    <dgm:pt modelId="{B353631B-AFCA-544F-BA0A-3C0C9D32DCBD}" type="pres">
      <dgm:prSet presAssocID="{BE0C13A3-4B87-40C3-92E9-12450446F8FA}" presName="desTx" presStyleLbl="alignAccFollowNode1" presStyleIdx="1" presStyleCnt="3">
        <dgm:presLayoutVars/>
      </dgm:prSet>
      <dgm:spPr/>
    </dgm:pt>
    <dgm:pt modelId="{A27EFEEA-FB8E-9B4C-80AD-2FF8789917A8}" type="pres">
      <dgm:prSet presAssocID="{1BD7F542-92C6-45DC-8FCF-033A0A9EDE27}" presName="space" presStyleCnt="0"/>
      <dgm:spPr/>
    </dgm:pt>
    <dgm:pt modelId="{1851365B-632D-8B43-B9C4-E94AD6BD7346}" type="pres">
      <dgm:prSet presAssocID="{BC443A5B-536D-4A8E-B81A-A0DFDB3FE57B}" presName="composite" presStyleCnt="0"/>
      <dgm:spPr/>
    </dgm:pt>
    <dgm:pt modelId="{BDB85AD8-DB32-EC4E-B8D2-C59AE81B6D5D}" type="pres">
      <dgm:prSet presAssocID="{BC443A5B-536D-4A8E-B81A-A0DFDB3FE57B}" presName="parTx" presStyleLbl="alignNode1" presStyleIdx="2" presStyleCnt="3">
        <dgm:presLayoutVars>
          <dgm:chMax val="0"/>
          <dgm:chPref val="0"/>
        </dgm:presLayoutVars>
      </dgm:prSet>
      <dgm:spPr/>
    </dgm:pt>
    <dgm:pt modelId="{041D92F5-FF93-7E44-90FD-058E6EFB8AB7}" type="pres">
      <dgm:prSet presAssocID="{BC443A5B-536D-4A8E-B81A-A0DFDB3FE57B}" presName="desTx" presStyleLbl="alignAccFollowNode1" presStyleIdx="2" presStyleCnt="3">
        <dgm:presLayoutVars/>
      </dgm:prSet>
      <dgm:spPr/>
    </dgm:pt>
  </dgm:ptLst>
  <dgm:cxnLst>
    <dgm:cxn modelId="{C0BC050B-0403-40DD-8C9B-BA3BACD2AC21}" srcId="{97B76CF3-23F5-478B-81A4-597A5AB7103E}" destId="{BC443A5B-536D-4A8E-B81A-A0DFDB3FE57B}" srcOrd="2" destOrd="0" parTransId="{B3FC474C-A6C4-4F88-A3F9-5D09587506CD}" sibTransId="{380F231F-CD95-447E-9066-2FB3370F1615}"/>
    <dgm:cxn modelId="{33DEF334-B170-4D40-ABA7-9EF2D2F2876E}" srcId="{BC443A5B-536D-4A8E-B81A-A0DFDB3FE57B}" destId="{15C59F99-68B4-460A-9D15-416361A3EAB2}" srcOrd="0" destOrd="0" parTransId="{98250831-058C-43B5-A11E-C436F8103CBF}" sibTransId="{511A6DD8-A03F-4543-97C6-B535604C1617}"/>
    <dgm:cxn modelId="{6B997436-9AA5-4A42-A7B7-337BB24C7632}" type="presOf" srcId="{1B5E03FE-A71C-4F55-9BD0-BBBD84F3BCFD}" destId="{A3D9567F-A056-0842-AE74-2C87526151C2}" srcOrd="0" destOrd="0" presId="urn:microsoft.com/office/officeart/2016/7/layout/HorizontalActionList"/>
    <dgm:cxn modelId="{85E3BB45-1F0C-824E-8E5C-578680A60AAF}" type="presOf" srcId="{15C59F99-68B4-460A-9D15-416361A3EAB2}" destId="{041D92F5-FF93-7E44-90FD-058E6EFB8AB7}" srcOrd="0" destOrd="0" presId="urn:microsoft.com/office/officeart/2016/7/layout/HorizontalActionList"/>
    <dgm:cxn modelId="{837B296B-4E92-9345-9041-F51891C68467}" type="presOf" srcId="{9A9D7E64-78E3-44E8-9AED-12648CEA4570}" destId="{B353631B-AFCA-544F-BA0A-3C0C9D32DCBD}" srcOrd="0" destOrd="0" presId="urn:microsoft.com/office/officeart/2016/7/layout/HorizontalActionList"/>
    <dgm:cxn modelId="{5AD2F550-0BE9-4808-AC3F-6E6CBD2DF339}" srcId="{97B76CF3-23F5-478B-81A4-597A5AB7103E}" destId="{2895C105-1AC9-4C22-9597-AC5263243145}" srcOrd="0" destOrd="0" parTransId="{6F5EC809-8400-4898-94C7-D2FD3C01B16C}" sibTransId="{C37C5953-C56B-4BF1-9FF1-42C1493C9D8B}"/>
    <dgm:cxn modelId="{9102D78D-0AC9-C246-9CC2-5C69AEDF9A05}" type="presOf" srcId="{BC443A5B-536D-4A8E-B81A-A0DFDB3FE57B}" destId="{BDB85AD8-DB32-EC4E-B8D2-C59AE81B6D5D}" srcOrd="0" destOrd="0" presId="urn:microsoft.com/office/officeart/2016/7/layout/HorizontalActionList"/>
    <dgm:cxn modelId="{7540439E-4D2A-4EDE-8C91-6692E88E8119}" srcId="{2895C105-1AC9-4C22-9597-AC5263243145}" destId="{1B5E03FE-A71C-4F55-9BD0-BBBD84F3BCFD}" srcOrd="0" destOrd="0" parTransId="{9675A3B0-9681-4CA8-A6DA-8ADE58E142D7}" sibTransId="{4DCD3237-259E-45DB-9DA5-8C03552D0962}"/>
    <dgm:cxn modelId="{910680B6-1580-A04E-8055-4B2A5C618832}" type="presOf" srcId="{97B76CF3-23F5-478B-81A4-597A5AB7103E}" destId="{041024F1-1CAF-8141-974F-671A3853DC91}" srcOrd="0" destOrd="0" presId="urn:microsoft.com/office/officeart/2016/7/layout/HorizontalActionList"/>
    <dgm:cxn modelId="{215FA1BB-98E9-4D08-9D3C-F48627A10F02}" srcId="{BE0C13A3-4B87-40C3-92E9-12450446F8FA}" destId="{9A9D7E64-78E3-44E8-9AED-12648CEA4570}" srcOrd="0" destOrd="0" parTransId="{017A5E26-7313-45B0-802E-F6357DB3DED9}" sibTransId="{4CA8A7A2-71D8-438E-9379-9BE7675EE6BD}"/>
    <dgm:cxn modelId="{28C41FC9-7075-734A-AB20-22F790D17B3F}" type="presOf" srcId="{BE0C13A3-4B87-40C3-92E9-12450446F8FA}" destId="{F26904D2-2220-564A-8F17-E342364E4F62}" srcOrd="0" destOrd="0" presId="urn:microsoft.com/office/officeart/2016/7/layout/HorizontalActionList"/>
    <dgm:cxn modelId="{1C2074CF-5CA7-A046-A7C5-2DA20386E612}" type="presOf" srcId="{2895C105-1AC9-4C22-9597-AC5263243145}" destId="{14387A56-64DD-1348-805C-01F93D5931AB}" srcOrd="0" destOrd="0" presId="urn:microsoft.com/office/officeart/2016/7/layout/HorizontalActionList"/>
    <dgm:cxn modelId="{B69302F7-B65B-42AC-A480-886BDD0153BC}" srcId="{97B76CF3-23F5-478B-81A4-597A5AB7103E}" destId="{BE0C13A3-4B87-40C3-92E9-12450446F8FA}" srcOrd="1" destOrd="0" parTransId="{CCF6F0C5-34AD-4A60-B135-E07D227B8ECB}" sibTransId="{1BD7F542-92C6-45DC-8FCF-033A0A9EDE27}"/>
    <dgm:cxn modelId="{4F2238D2-FC8D-F846-B8B5-F175CEE7D305}" type="presParOf" srcId="{041024F1-1CAF-8141-974F-671A3853DC91}" destId="{98BCC6C1-BDC1-934E-A29C-F141675D68AD}" srcOrd="0" destOrd="0" presId="urn:microsoft.com/office/officeart/2016/7/layout/HorizontalActionList"/>
    <dgm:cxn modelId="{4B043721-E97C-0640-A41D-CF1C9746CF39}" type="presParOf" srcId="{98BCC6C1-BDC1-934E-A29C-F141675D68AD}" destId="{14387A56-64DD-1348-805C-01F93D5931AB}" srcOrd="0" destOrd="0" presId="urn:microsoft.com/office/officeart/2016/7/layout/HorizontalActionList"/>
    <dgm:cxn modelId="{7B2CCEF7-9E69-A94D-B99F-369E97BFA720}" type="presParOf" srcId="{98BCC6C1-BDC1-934E-A29C-F141675D68AD}" destId="{A3D9567F-A056-0842-AE74-2C87526151C2}" srcOrd="1" destOrd="0" presId="urn:microsoft.com/office/officeart/2016/7/layout/HorizontalActionList"/>
    <dgm:cxn modelId="{C3D41B2C-4F03-F448-A16E-F7A35D49F95E}" type="presParOf" srcId="{041024F1-1CAF-8141-974F-671A3853DC91}" destId="{6729C84D-F75C-3544-8F6A-6FD72D6C7A05}" srcOrd="1" destOrd="0" presId="urn:microsoft.com/office/officeart/2016/7/layout/HorizontalActionList"/>
    <dgm:cxn modelId="{760581B2-F628-4742-92CE-1A2D53745876}" type="presParOf" srcId="{041024F1-1CAF-8141-974F-671A3853DC91}" destId="{4A8E8A58-3534-E445-A461-FF3914FEBF59}" srcOrd="2" destOrd="0" presId="urn:microsoft.com/office/officeart/2016/7/layout/HorizontalActionList"/>
    <dgm:cxn modelId="{9D5FE885-4AB6-EF41-AF68-05CC3C5D4551}" type="presParOf" srcId="{4A8E8A58-3534-E445-A461-FF3914FEBF59}" destId="{F26904D2-2220-564A-8F17-E342364E4F62}" srcOrd="0" destOrd="0" presId="urn:microsoft.com/office/officeart/2016/7/layout/HorizontalActionList"/>
    <dgm:cxn modelId="{D15B8C29-FAC9-5E48-8211-8961DAC071D9}" type="presParOf" srcId="{4A8E8A58-3534-E445-A461-FF3914FEBF59}" destId="{B353631B-AFCA-544F-BA0A-3C0C9D32DCBD}" srcOrd="1" destOrd="0" presId="urn:microsoft.com/office/officeart/2016/7/layout/HorizontalActionList"/>
    <dgm:cxn modelId="{F3577F4A-20E4-8D41-B1DA-5B9B4D437475}" type="presParOf" srcId="{041024F1-1CAF-8141-974F-671A3853DC91}" destId="{A27EFEEA-FB8E-9B4C-80AD-2FF8789917A8}" srcOrd="3" destOrd="0" presId="urn:microsoft.com/office/officeart/2016/7/layout/HorizontalActionList"/>
    <dgm:cxn modelId="{BD5084B8-0132-414C-AECD-E19CBBCFE353}" type="presParOf" srcId="{041024F1-1CAF-8141-974F-671A3853DC91}" destId="{1851365B-632D-8B43-B9C4-E94AD6BD7346}" srcOrd="4" destOrd="0" presId="urn:microsoft.com/office/officeart/2016/7/layout/HorizontalActionList"/>
    <dgm:cxn modelId="{325F91AC-5458-F74A-82CA-1EC8ED5F68DA}" type="presParOf" srcId="{1851365B-632D-8B43-B9C4-E94AD6BD7346}" destId="{BDB85AD8-DB32-EC4E-B8D2-C59AE81B6D5D}" srcOrd="0" destOrd="0" presId="urn:microsoft.com/office/officeart/2016/7/layout/HorizontalActionList"/>
    <dgm:cxn modelId="{3AD98F9C-6125-7A4B-81BF-BD886BEEBEAB}" type="presParOf" srcId="{1851365B-632D-8B43-B9C4-E94AD6BD7346}" destId="{041D92F5-FF93-7E44-90FD-058E6EFB8AB7}" srcOrd="1" destOrd="0" presId="urn:microsoft.com/office/officeart/2016/7/layout/Horizontal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1969F78-B752-4730-A4BB-7F50AFA19561}" type="doc">
      <dgm:prSet loTypeId="urn:microsoft.com/office/officeart/2005/8/layout/hList1" loCatId="" qsTypeId="urn:microsoft.com/office/officeart/2005/8/quickstyle/simple1" qsCatId="simple" csTypeId="urn:microsoft.com/office/officeart/2005/8/colors/colorful1" csCatId="colorful" phldr="1"/>
      <dgm:spPr/>
      <dgm:t>
        <a:bodyPr/>
        <a:lstStyle/>
        <a:p>
          <a:endParaRPr lang="en-US"/>
        </a:p>
      </dgm:t>
    </dgm:pt>
    <dgm:pt modelId="{7E649BA9-F6A8-4C80-A934-FE5039B27221}">
      <dgm:prSet/>
      <dgm:spPr/>
      <dgm:t>
        <a:bodyPr/>
        <a:lstStyle/>
        <a:p>
          <a:r>
            <a:rPr lang="en-US" dirty="0"/>
            <a:t>Unintended consequences of the CICP design:</a:t>
          </a:r>
        </a:p>
      </dgm:t>
    </dgm:pt>
    <dgm:pt modelId="{0F9C5B3F-DE99-4E54-99E5-E6D64607715C}" type="parTrans" cxnId="{FEAE8AE7-ED37-4931-A1E9-94AFCA10AD8E}">
      <dgm:prSet/>
      <dgm:spPr/>
      <dgm:t>
        <a:bodyPr/>
        <a:lstStyle/>
        <a:p>
          <a:endParaRPr lang="en-US"/>
        </a:p>
      </dgm:t>
    </dgm:pt>
    <dgm:pt modelId="{3D2264E0-FABD-4D2E-A6D6-3AAD101CF2E5}" type="sibTrans" cxnId="{FEAE8AE7-ED37-4931-A1E9-94AFCA10AD8E}">
      <dgm:prSet/>
      <dgm:spPr/>
      <dgm:t>
        <a:bodyPr/>
        <a:lstStyle/>
        <a:p>
          <a:endParaRPr lang="en-US"/>
        </a:p>
      </dgm:t>
    </dgm:pt>
    <dgm:pt modelId="{B2A434DE-8F51-4C20-AE63-95921F717BCC}">
      <dgm:prSet/>
      <dgm:spPr/>
      <dgm:t>
        <a:bodyPr/>
        <a:lstStyle/>
        <a:p>
          <a:r>
            <a:rPr lang="en-US" dirty="0"/>
            <a:t>both issues jeopardize and further weaken CICP’s four performance indicators: </a:t>
          </a:r>
        </a:p>
      </dgm:t>
    </dgm:pt>
    <dgm:pt modelId="{04928976-F104-4C8E-9C50-130B8FDC55F2}" type="parTrans" cxnId="{43068A6C-9DA8-413C-BDDD-A5A69A2F391E}">
      <dgm:prSet/>
      <dgm:spPr/>
      <dgm:t>
        <a:bodyPr/>
        <a:lstStyle/>
        <a:p>
          <a:endParaRPr lang="en-US"/>
        </a:p>
      </dgm:t>
    </dgm:pt>
    <dgm:pt modelId="{D465134F-98A5-4B15-9DA3-60210643E2A4}" type="sibTrans" cxnId="{43068A6C-9DA8-413C-BDDD-A5A69A2F391E}">
      <dgm:prSet/>
      <dgm:spPr/>
      <dgm:t>
        <a:bodyPr/>
        <a:lstStyle/>
        <a:p>
          <a:endParaRPr lang="en-US"/>
        </a:p>
      </dgm:t>
    </dgm:pt>
    <dgm:pt modelId="{4853CF99-CB06-45A7-A969-BC116EB31008}">
      <dgm:prSet/>
      <dgm:spPr/>
      <dgm:t>
        <a:bodyPr/>
        <a:lstStyle/>
        <a:p>
          <a:endParaRPr lang="en-US" dirty="0"/>
        </a:p>
      </dgm:t>
    </dgm:pt>
    <dgm:pt modelId="{FE7E8294-B467-4322-895C-0DA909442EF2}" type="parTrans" cxnId="{61AE1831-EED0-4C08-A60F-30EF69CAD750}">
      <dgm:prSet/>
      <dgm:spPr/>
      <dgm:t>
        <a:bodyPr/>
        <a:lstStyle/>
        <a:p>
          <a:endParaRPr lang="en-US"/>
        </a:p>
      </dgm:t>
    </dgm:pt>
    <dgm:pt modelId="{840330E7-9B66-4114-9987-BB071977E781}" type="sibTrans" cxnId="{61AE1831-EED0-4C08-A60F-30EF69CAD750}">
      <dgm:prSet/>
      <dgm:spPr/>
      <dgm:t>
        <a:bodyPr/>
        <a:lstStyle/>
        <a:p>
          <a:endParaRPr lang="en-US"/>
        </a:p>
      </dgm:t>
    </dgm:pt>
    <dgm:pt modelId="{953804F7-2B7D-430A-B901-9893861B0C92}">
      <dgm:prSet/>
      <dgm:spPr/>
      <dgm:t>
        <a:bodyPr/>
        <a:lstStyle/>
        <a:p>
          <a:r>
            <a:rPr lang="en-US" dirty="0"/>
            <a:t>lack of accountability</a:t>
          </a:r>
        </a:p>
      </dgm:t>
    </dgm:pt>
    <dgm:pt modelId="{3ECB8916-77B8-488C-B4AB-00E2C8A90A02}" type="parTrans" cxnId="{F7D72E64-B277-4594-959E-4E8C700B50F9}">
      <dgm:prSet/>
      <dgm:spPr/>
      <dgm:t>
        <a:bodyPr/>
        <a:lstStyle/>
        <a:p>
          <a:endParaRPr lang="en-US"/>
        </a:p>
      </dgm:t>
    </dgm:pt>
    <dgm:pt modelId="{BE989BDA-2C3A-4DDC-B8F1-D5D02845E7D7}" type="sibTrans" cxnId="{F7D72E64-B277-4594-959E-4E8C700B50F9}">
      <dgm:prSet/>
      <dgm:spPr/>
      <dgm:t>
        <a:bodyPr/>
        <a:lstStyle/>
        <a:p>
          <a:endParaRPr lang="en-US"/>
        </a:p>
      </dgm:t>
    </dgm:pt>
    <dgm:pt modelId="{4E3DC21E-45DB-4E32-AE97-52B22F85924A}">
      <dgm:prSet/>
      <dgm:spPr/>
      <dgm:t>
        <a:bodyPr/>
        <a:lstStyle/>
        <a:p>
          <a:r>
            <a:rPr lang="en-US"/>
            <a:t>lack of transparency</a:t>
          </a:r>
        </a:p>
      </dgm:t>
    </dgm:pt>
    <dgm:pt modelId="{B1199E50-077A-43CC-9B2E-0D1691F8E65D}" type="parTrans" cxnId="{6B7BA0B4-BF38-4C9B-B203-F211BC3FC41C}">
      <dgm:prSet/>
      <dgm:spPr/>
      <dgm:t>
        <a:bodyPr/>
        <a:lstStyle/>
        <a:p>
          <a:endParaRPr lang="en-US"/>
        </a:p>
      </dgm:t>
    </dgm:pt>
    <dgm:pt modelId="{2B5D2F6D-EAB8-47D9-AE44-8DA35BA88C83}" type="sibTrans" cxnId="{6B7BA0B4-BF38-4C9B-B203-F211BC3FC41C}">
      <dgm:prSet/>
      <dgm:spPr/>
      <dgm:t>
        <a:bodyPr/>
        <a:lstStyle/>
        <a:p>
          <a:endParaRPr lang="en-US"/>
        </a:p>
      </dgm:t>
    </dgm:pt>
    <dgm:pt modelId="{8D9E94BD-DD92-4135-80C5-C83BB1821BAA}">
      <dgm:prSet/>
      <dgm:spPr/>
      <dgm:t>
        <a:bodyPr/>
        <a:lstStyle/>
        <a:p>
          <a:r>
            <a:rPr lang="en-US"/>
            <a:t>compromised effieiency</a:t>
          </a:r>
        </a:p>
      </dgm:t>
    </dgm:pt>
    <dgm:pt modelId="{2BAC0E84-23EA-441A-A77D-D5E690267B2D}" type="parTrans" cxnId="{A7C1F345-EE13-4B8F-A4FB-8103A29D646A}">
      <dgm:prSet/>
      <dgm:spPr/>
      <dgm:t>
        <a:bodyPr/>
        <a:lstStyle/>
        <a:p>
          <a:endParaRPr lang="en-US"/>
        </a:p>
      </dgm:t>
    </dgm:pt>
    <dgm:pt modelId="{5FB8DE1F-E415-4834-9C34-0C2E29C40962}" type="sibTrans" cxnId="{A7C1F345-EE13-4B8F-A4FB-8103A29D646A}">
      <dgm:prSet/>
      <dgm:spPr/>
      <dgm:t>
        <a:bodyPr/>
        <a:lstStyle/>
        <a:p>
          <a:endParaRPr lang="en-US"/>
        </a:p>
      </dgm:t>
    </dgm:pt>
    <dgm:pt modelId="{32BE8DC9-2F40-49BC-BDEB-37B9743AA61D}">
      <dgm:prSet/>
      <dgm:spPr/>
      <dgm:t>
        <a:bodyPr/>
        <a:lstStyle/>
        <a:p>
          <a:r>
            <a:rPr lang="en-US"/>
            <a:t>questionable ability to compensate</a:t>
          </a:r>
        </a:p>
      </dgm:t>
    </dgm:pt>
    <dgm:pt modelId="{C6244C2E-FEDD-4CAB-A9C9-3BD6A5807E76}" type="parTrans" cxnId="{F3BCEE17-2EE2-4272-9C0A-D6C7D61CEF12}">
      <dgm:prSet/>
      <dgm:spPr/>
      <dgm:t>
        <a:bodyPr/>
        <a:lstStyle/>
        <a:p>
          <a:endParaRPr lang="en-US"/>
        </a:p>
      </dgm:t>
    </dgm:pt>
    <dgm:pt modelId="{41AC8E69-FDE8-4AA3-802B-0D3CB9C07BD5}" type="sibTrans" cxnId="{F3BCEE17-2EE2-4272-9C0A-D6C7D61CEF12}">
      <dgm:prSet/>
      <dgm:spPr/>
      <dgm:t>
        <a:bodyPr/>
        <a:lstStyle/>
        <a:p>
          <a:endParaRPr lang="en-US"/>
        </a:p>
      </dgm:t>
    </dgm:pt>
    <dgm:pt modelId="{E7C35105-F98C-8241-AE4C-030430EC36BF}">
      <dgm:prSet/>
      <dgm:spPr/>
      <dgm:t>
        <a:bodyPr/>
        <a:lstStyle/>
        <a:p>
          <a:r>
            <a:rPr lang="en-US" dirty="0"/>
            <a:t>Dual role of DHHS as both defendant and adjudicator leads to a potential conflict of interest</a:t>
          </a:r>
        </a:p>
      </dgm:t>
    </dgm:pt>
    <dgm:pt modelId="{204F7B9D-5CC7-1141-828E-894B9C049CDC}" type="parTrans" cxnId="{60FB3F37-50A3-BB42-B75A-2BDCF1A31DE9}">
      <dgm:prSet/>
      <dgm:spPr/>
      <dgm:t>
        <a:bodyPr/>
        <a:lstStyle/>
        <a:p>
          <a:endParaRPr lang="en-US"/>
        </a:p>
      </dgm:t>
    </dgm:pt>
    <dgm:pt modelId="{18DFBCB1-DBF6-8045-908F-4CB6D6935A6F}" type="sibTrans" cxnId="{60FB3F37-50A3-BB42-B75A-2BDCF1A31DE9}">
      <dgm:prSet/>
      <dgm:spPr/>
      <dgm:t>
        <a:bodyPr/>
        <a:lstStyle/>
        <a:p>
          <a:endParaRPr lang="en-US"/>
        </a:p>
      </dgm:t>
    </dgm:pt>
    <dgm:pt modelId="{9AADAD42-0607-DF44-A04B-8FE81E476E62}">
      <dgm:prSet/>
      <dgm:spPr/>
      <dgm:t>
        <a:bodyPr/>
        <a:lstStyle/>
        <a:p>
          <a:r>
            <a:rPr lang="en-US" dirty="0"/>
            <a:t>Not permitting judicial review of DHHS agency actions on CICP claims results in a lack of checks and balances</a:t>
          </a:r>
        </a:p>
      </dgm:t>
    </dgm:pt>
    <dgm:pt modelId="{A2101E6B-2C65-384C-9663-A6C2E47C42D6}" type="parTrans" cxnId="{DBA9CCCE-8130-A845-9716-72498FF0969D}">
      <dgm:prSet/>
      <dgm:spPr/>
      <dgm:t>
        <a:bodyPr/>
        <a:lstStyle/>
        <a:p>
          <a:endParaRPr lang="en-US"/>
        </a:p>
      </dgm:t>
    </dgm:pt>
    <dgm:pt modelId="{ECBA98C7-7618-6C48-A3E8-C95E7C5CFD27}" type="sibTrans" cxnId="{DBA9CCCE-8130-A845-9716-72498FF0969D}">
      <dgm:prSet/>
      <dgm:spPr/>
      <dgm:t>
        <a:bodyPr/>
        <a:lstStyle/>
        <a:p>
          <a:endParaRPr lang="en-US"/>
        </a:p>
      </dgm:t>
    </dgm:pt>
    <dgm:pt modelId="{B55084E2-A92C-0545-AF26-A6E8DCF613A8}" type="pres">
      <dgm:prSet presAssocID="{61969F78-B752-4730-A4BB-7F50AFA19561}" presName="Name0" presStyleCnt="0">
        <dgm:presLayoutVars>
          <dgm:dir/>
          <dgm:animLvl val="lvl"/>
          <dgm:resizeHandles val="exact"/>
        </dgm:presLayoutVars>
      </dgm:prSet>
      <dgm:spPr/>
    </dgm:pt>
    <dgm:pt modelId="{9939F761-091F-E242-9069-075A6B409397}" type="pres">
      <dgm:prSet presAssocID="{7E649BA9-F6A8-4C80-A934-FE5039B27221}" presName="composite" presStyleCnt="0"/>
      <dgm:spPr/>
    </dgm:pt>
    <dgm:pt modelId="{05182E83-8824-5F44-A1EC-421644215CAB}" type="pres">
      <dgm:prSet presAssocID="{7E649BA9-F6A8-4C80-A934-FE5039B27221}" presName="parTx" presStyleLbl="alignNode1" presStyleIdx="0" presStyleCnt="2" custLinFactNeighborX="-8922" custLinFactNeighborY="1195">
        <dgm:presLayoutVars>
          <dgm:chMax val="0"/>
          <dgm:chPref val="0"/>
          <dgm:bulletEnabled val="1"/>
        </dgm:presLayoutVars>
      </dgm:prSet>
      <dgm:spPr/>
    </dgm:pt>
    <dgm:pt modelId="{371A534A-1E35-A54D-8B8A-C4BB3806585A}" type="pres">
      <dgm:prSet presAssocID="{7E649BA9-F6A8-4C80-A934-FE5039B27221}" presName="desTx" presStyleLbl="alignAccFollowNode1" presStyleIdx="0" presStyleCnt="2">
        <dgm:presLayoutVars>
          <dgm:bulletEnabled val="1"/>
        </dgm:presLayoutVars>
      </dgm:prSet>
      <dgm:spPr/>
    </dgm:pt>
    <dgm:pt modelId="{59635B8C-E1EC-BC47-8DA5-1D12063C4E84}" type="pres">
      <dgm:prSet presAssocID="{3D2264E0-FABD-4D2E-A6D6-3AAD101CF2E5}" presName="space" presStyleCnt="0"/>
      <dgm:spPr/>
    </dgm:pt>
    <dgm:pt modelId="{A2E60299-754C-C842-8B18-03A5A524EC8D}" type="pres">
      <dgm:prSet presAssocID="{B2A434DE-8F51-4C20-AE63-95921F717BCC}" presName="composite" presStyleCnt="0"/>
      <dgm:spPr/>
    </dgm:pt>
    <dgm:pt modelId="{902137B1-E719-6449-846F-5D2F769F1D01}" type="pres">
      <dgm:prSet presAssocID="{B2A434DE-8F51-4C20-AE63-95921F717BCC}" presName="parTx" presStyleLbl="alignNode1" presStyleIdx="1" presStyleCnt="2">
        <dgm:presLayoutVars>
          <dgm:chMax val="0"/>
          <dgm:chPref val="0"/>
          <dgm:bulletEnabled val="1"/>
        </dgm:presLayoutVars>
      </dgm:prSet>
      <dgm:spPr/>
    </dgm:pt>
    <dgm:pt modelId="{D4D72C45-9797-5342-B7C5-8101E983D64F}" type="pres">
      <dgm:prSet presAssocID="{B2A434DE-8F51-4C20-AE63-95921F717BCC}" presName="desTx" presStyleLbl="alignAccFollowNode1" presStyleIdx="1" presStyleCnt="2" custScaleX="99822" custScaleY="99673" custLinFactNeighborX="9061">
        <dgm:presLayoutVars>
          <dgm:bulletEnabled val="1"/>
        </dgm:presLayoutVars>
      </dgm:prSet>
      <dgm:spPr/>
    </dgm:pt>
  </dgm:ptLst>
  <dgm:cxnLst>
    <dgm:cxn modelId="{F3BCEE17-2EE2-4272-9C0A-D6C7D61CEF12}" srcId="{B2A434DE-8F51-4C20-AE63-95921F717BCC}" destId="{32BE8DC9-2F40-49BC-BDEB-37B9743AA61D}" srcOrd="4" destOrd="0" parTransId="{C6244C2E-FEDD-4CAB-A9C9-3BD6A5807E76}" sibTransId="{41AC8E69-FDE8-4AA3-802B-0D3CB9C07BD5}"/>
    <dgm:cxn modelId="{4A02AD24-8EFD-7B40-9104-7E57C16FBC5F}" type="presOf" srcId="{9AADAD42-0607-DF44-A04B-8FE81E476E62}" destId="{371A534A-1E35-A54D-8B8A-C4BB3806585A}" srcOrd="0" destOrd="1" presId="urn:microsoft.com/office/officeart/2005/8/layout/hList1"/>
    <dgm:cxn modelId="{61AE1831-EED0-4C08-A60F-30EF69CAD750}" srcId="{B2A434DE-8F51-4C20-AE63-95921F717BCC}" destId="{4853CF99-CB06-45A7-A969-BC116EB31008}" srcOrd="0" destOrd="0" parTransId="{FE7E8294-B467-4322-895C-0DA909442EF2}" sibTransId="{840330E7-9B66-4114-9987-BB071977E781}"/>
    <dgm:cxn modelId="{60FB3F37-50A3-BB42-B75A-2BDCF1A31DE9}" srcId="{7E649BA9-F6A8-4C80-A934-FE5039B27221}" destId="{E7C35105-F98C-8241-AE4C-030430EC36BF}" srcOrd="0" destOrd="0" parTransId="{204F7B9D-5CC7-1141-828E-894B9C049CDC}" sibTransId="{18DFBCB1-DBF6-8045-908F-4CB6D6935A6F}"/>
    <dgm:cxn modelId="{F04D1B60-170F-9041-B9B2-0186CB4E603E}" type="presOf" srcId="{4E3DC21E-45DB-4E32-AE97-52B22F85924A}" destId="{D4D72C45-9797-5342-B7C5-8101E983D64F}" srcOrd="0" destOrd="2" presId="urn:microsoft.com/office/officeart/2005/8/layout/hList1"/>
    <dgm:cxn modelId="{F7D72E64-B277-4594-959E-4E8C700B50F9}" srcId="{B2A434DE-8F51-4C20-AE63-95921F717BCC}" destId="{953804F7-2B7D-430A-B901-9893861B0C92}" srcOrd="1" destOrd="0" parTransId="{3ECB8916-77B8-488C-B4AB-00E2C8A90A02}" sibTransId="{BE989BDA-2C3A-4DDC-B8F1-D5D02845E7D7}"/>
    <dgm:cxn modelId="{A7C1F345-EE13-4B8F-A4FB-8103A29D646A}" srcId="{B2A434DE-8F51-4C20-AE63-95921F717BCC}" destId="{8D9E94BD-DD92-4135-80C5-C83BB1821BAA}" srcOrd="3" destOrd="0" parTransId="{2BAC0E84-23EA-441A-A77D-D5E690267B2D}" sibTransId="{5FB8DE1F-E415-4834-9C34-0C2E29C40962}"/>
    <dgm:cxn modelId="{43068A6C-9DA8-413C-BDDD-A5A69A2F391E}" srcId="{61969F78-B752-4730-A4BB-7F50AFA19561}" destId="{B2A434DE-8F51-4C20-AE63-95921F717BCC}" srcOrd="1" destOrd="0" parTransId="{04928976-F104-4C8E-9C50-130B8FDC55F2}" sibTransId="{D465134F-98A5-4B15-9DA3-60210643E2A4}"/>
    <dgm:cxn modelId="{E626A44F-D960-3F41-AB15-10BFBF72C094}" type="presOf" srcId="{953804F7-2B7D-430A-B901-9893861B0C92}" destId="{D4D72C45-9797-5342-B7C5-8101E983D64F}" srcOrd="0" destOrd="1" presId="urn:microsoft.com/office/officeart/2005/8/layout/hList1"/>
    <dgm:cxn modelId="{284E8A79-A6BC-624A-8F48-3C98A05961A6}" type="presOf" srcId="{32BE8DC9-2F40-49BC-BDEB-37B9743AA61D}" destId="{D4D72C45-9797-5342-B7C5-8101E983D64F}" srcOrd="0" destOrd="4" presId="urn:microsoft.com/office/officeart/2005/8/layout/hList1"/>
    <dgm:cxn modelId="{427DFB84-B8AF-9848-96FE-D1D8CEB1F684}" type="presOf" srcId="{61969F78-B752-4730-A4BB-7F50AFA19561}" destId="{B55084E2-A92C-0545-AF26-A6E8DCF613A8}" srcOrd="0" destOrd="0" presId="urn:microsoft.com/office/officeart/2005/8/layout/hList1"/>
    <dgm:cxn modelId="{86C0F986-BF50-1444-B448-D9E96607FB78}" type="presOf" srcId="{4853CF99-CB06-45A7-A969-BC116EB31008}" destId="{D4D72C45-9797-5342-B7C5-8101E983D64F}" srcOrd="0" destOrd="0" presId="urn:microsoft.com/office/officeart/2005/8/layout/hList1"/>
    <dgm:cxn modelId="{8FEBDE95-06DB-2E48-AE71-0F38E0F482E9}" type="presOf" srcId="{E7C35105-F98C-8241-AE4C-030430EC36BF}" destId="{371A534A-1E35-A54D-8B8A-C4BB3806585A}" srcOrd="0" destOrd="0" presId="urn:microsoft.com/office/officeart/2005/8/layout/hList1"/>
    <dgm:cxn modelId="{6B7BA0B4-BF38-4C9B-B203-F211BC3FC41C}" srcId="{B2A434DE-8F51-4C20-AE63-95921F717BCC}" destId="{4E3DC21E-45DB-4E32-AE97-52B22F85924A}" srcOrd="2" destOrd="0" parTransId="{B1199E50-077A-43CC-9B2E-0D1691F8E65D}" sibTransId="{2B5D2F6D-EAB8-47D9-AE44-8DA35BA88C83}"/>
    <dgm:cxn modelId="{A9AC40BA-86C2-F84B-AC5D-377E608338ED}" type="presOf" srcId="{7E649BA9-F6A8-4C80-A934-FE5039B27221}" destId="{05182E83-8824-5F44-A1EC-421644215CAB}" srcOrd="0" destOrd="0" presId="urn:microsoft.com/office/officeart/2005/8/layout/hList1"/>
    <dgm:cxn modelId="{DBA9CCCE-8130-A845-9716-72498FF0969D}" srcId="{7E649BA9-F6A8-4C80-A934-FE5039B27221}" destId="{9AADAD42-0607-DF44-A04B-8FE81E476E62}" srcOrd="1" destOrd="0" parTransId="{A2101E6B-2C65-384C-9663-A6C2E47C42D6}" sibTransId="{ECBA98C7-7618-6C48-A3E8-C95E7C5CFD27}"/>
    <dgm:cxn modelId="{0D2AACDA-44E9-6C49-83B1-D33D4708E2EF}" type="presOf" srcId="{B2A434DE-8F51-4C20-AE63-95921F717BCC}" destId="{902137B1-E719-6449-846F-5D2F769F1D01}" srcOrd="0" destOrd="0" presId="urn:microsoft.com/office/officeart/2005/8/layout/hList1"/>
    <dgm:cxn modelId="{FEAE8AE7-ED37-4931-A1E9-94AFCA10AD8E}" srcId="{61969F78-B752-4730-A4BB-7F50AFA19561}" destId="{7E649BA9-F6A8-4C80-A934-FE5039B27221}" srcOrd="0" destOrd="0" parTransId="{0F9C5B3F-DE99-4E54-99E5-E6D64607715C}" sibTransId="{3D2264E0-FABD-4D2E-A6D6-3AAD101CF2E5}"/>
    <dgm:cxn modelId="{6B3EC9F2-94BE-8540-A5DA-57465880B6E3}" type="presOf" srcId="{8D9E94BD-DD92-4135-80C5-C83BB1821BAA}" destId="{D4D72C45-9797-5342-B7C5-8101E983D64F}" srcOrd="0" destOrd="3" presId="urn:microsoft.com/office/officeart/2005/8/layout/hList1"/>
    <dgm:cxn modelId="{F720262A-B18B-AB4A-9813-2B7FDA1505A9}" type="presParOf" srcId="{B55084E2-A92C-0545-AF26-A6E8DCF613A8}" destId="{9939F761-091F-E242-9069-075A6B409397}" srcOrd="0" destOrd="0" presId="urn:microsoft.com/office/officeart/2005/8/layout/hList1"/>
    <dgm:cxn modelId="{1BE01230-6E08-E441-83F6-2F32DAF239A1}" type="presParOf" srcId="{9939F761-091F-E242-9069-075A6B409397}" destId="{05182E83-8824-5F44-A1EC-421644215CAB}" srcOrd="0" destOrd="0" presId="urn:microsoft.com/office/officeart/2005/8/layout/hList1"/>
    <dgm:cxn modelId="{B27B82A8-9F16-3248-8CE0-33DD515202B2}" type="presParOf" srcId="{9939F761-091F-E242-9069-075A6B409397}" destId="{371A534A-1E35-A54D-8B8A-C4BB3806585A}" srcOrd="1" destOrd="0" presId="urn:microsoft.com/office/officeart/2005/8/layout/hList1"/>
    <dgm:cxn modelId="{DA596371-492B-F649-8223-4EFAF3C51F35}" type="presParOf" srcId="{B55084E2-A92C-0545-AF26-A6E8DCF613A8}" destId="{59635B8C-E1EC-BC47-8DA5-1D12063C4E84}" srcOrd="1" destOrd="0" presId="urn:microsoft.com/office/officeart/2005/8/layout/hList1"/>
    <dgm:cxn modelId="{48CD3F08-27C1-BC4C-B930-503BDF3FDDEC}" type="presParOf" srcId="{B55084E2-A92C-0545-AF26-A6E8DCF613A8}" destId="{A2E60299-754C-C842-8B18-03A5A524EC8D}" srcOrd="2" destOrd="0" presId="urn:microsoft.com/office/officeart/2005/8/layout/hList1"/>
    <dgm:cxn modelId="{DD1F3191-3FAB-5448-95B0-99C7659B6246}" type="presParOf" srcId="{A2E60299-754C-C842-8B18-03A5A524EC8D}" destId="{902137B1-E719-6449-846F-5D2F769F1D01}" srcOrd="0" destOrd="0" presId="urn:microsoft.com/office/officeart/2005/8/layout/hList1"/>
    <dgm:cxn modelId="{9DA60B88-E85D-F347-836C-66F450598B28}" type="presParOf" srcId="{A2E60299-754C-C842-8B18-03A5A524EC8D}" destId="{D4D72C45-9797-5342-B7C5-8101E983D64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1969F78-B752-4730-A4BB-7F50AFA19561}" type="doc">
      <dgm:prSet loTypeId="urn:microsoft.com/office/officeart/2005/8/layout/hList1" loCatId="" qsTypeId="urn:microsoft.com/office/officeart/2005/8/quickstyle/simple1" qsCatId="simple" csTypeId="urn:microsoft.com/office/officeart/2005/8/colors/colorful1" csCatId="colorful" phldr="1"/>
      <dgm:spPr/>
      <dgm:t>
        <a:bodyPr/>
        <a:lstStyle/>
        <a:p>
          <a:endParaRPr lang="en-US"/>
        </a:p>
      </dgm:t>
    </dgm:pt>
    <dgm:pt modelId="{7E649BA9-F6A8-4C80-A934-FE5039B27221}">
      <dgm:prSet/>
      <dgm:spPr/>
      <dgm:t>
        <a:bodyPr/>
        <a:lstStyle/>
        <a:p>
          <a:r>
            <a:rPr lang="en-US" dirty="0"/>
            <a:t>Reform:</a:t>
          </a:r>
        </a:p>
      </dgm:t>
    </dgm:pt>
    <dgm:pt modelId="{0F9C5B3F-DE99-4E54-99E5-E6D64607715C}" type="parTrans" cxnId="{FEAE8AE7-ED37-4931-A1E9-94AFCA10AD8E}">
      <dgm:prSet/>
      <dgm:spPr/>
      <dgm:t>
        <a:bodyPr/>
        <a:lstStyle/>
        <a:p>
          <a:endParaRPr lang="en-US"/>
        </a:p>
      </dgm:t>
    </dgm:pt>
    <dgm:pt modelId="{3D2264E0-FABD-4D2E-A6D6-3AAD101CF2E5}" type="sibTrans" cxnId="{FEAE8AE7-ED37-4931-A1E9-94AFCA10AD8E}">
      <dgm:prSet/>
      <dgm:spPr/>
      <dgm:t>
        <a:bodyPr/>
        <a:lstStyle/>
        <a:p>
          <a:endParaRPr lang="en-US"/>
        </a:p>
      </dgm:t>
    </dgm:pt>
    <dgm:pt modelId="{B2A434DE-8F51-4C20-AE63-95921F717BCC}">
      <dgm:prSet/>
      <dgm:spPr/>
      <dgm:t>
        <a:bodyPr/>
        <a:lstStyle/>
        <a:p>
          <a:r>
            <a:rPr lang="en-US" dirty="0"/>
            <a:t>Changes if CICP stays in DHHS:</a:t>
          </a:r>
        </a:p>
      </dgm:t>
    </dgm:pt>
    <dgm:pt modelId="{04928976-F104-4C8E-9C50-130B8FDC55F2}" type="parTrans" cxnId="{43068A6C-9DA8-413C-BDDD-A5A69A2F391E}">
      <dgm:prSet/>
      <dgm:spPr/>
      <dgm:t>
        <a:bodyPr/>
        <a:lstStyle/>
        <a:p>
          <a:endParaRPr lang="en-US"/>
        </a:p>
      </dgm:t>
    </dgm:pt>
    <dgm:pt modelId="{D465134F-98A5-4B15-9DA3-60210643E2A4}" type="sibTrans" cxnId="{43068A6C-9DA8-413C-BDDD-A5A69A2F391E}">
      <dgm:prSet/>
      <dgm:spPr/>
      <dgm:t>
        <a:bodyPr/>
        <a:lstStyle/>
        <a:p>
          <a:endParaRPr lang="en-US"/>
        </a:p>
      </dgm:t>
    </dgm:pt>
    <dgm:pt modelId="{4853CF99-CB06-45A7-A969-BC116EB31008}">
      <dgm:prSet/>
      <dgm:spPr/>
      <dgm:t>
        <a:bodyPr/>
        <a:lstStyle/>
        <a:p>
          <a:pPr>
            <a:buFont typeface="+mj-lt"/>
            <a:buAutoNum type="arabicPeriod"/>
          </a:pPr>
          <a:r>
            <a:rPr lang="en-US" dirty="0"/>
            <a:t> Permit judicial review of DHHS executive agency actions on CICP claims</a:t>
          </a:r>
        </a:p>
      </dgm:t>
    </dgm:pt>
    <dgm:pt modelId="{FE7E8294-B467-4322-895C-0DA909442EF2}" type="parTrans" cxnId="{61AE1831-EED0-4C08-A60F-30EF69CAD750}">
      <dgm:prSet/>
      <dgm:spPr/>
      <dgm:t>
        <a:bodyPr/>
        <a:lstStyle/>
        <a:p>
          <a:endParaRPr lang="en-US"/>
        </a:p>
      </dgm:t>
    </dgm:pt>
    <dgm:pt modelId="{840330E7-9B66-4114-9987-BB071977E781}" type="sibTrans" cxnId="{61AE1831-EED0-4C08-A60F-30EF69CAD750}">
      <dgm:prSet/>
      <dgm:spPr/>
      <dgm:t>
        <a:bodyPr/>
        <a:lstStyle/>
        <a:p>
          <a:endParaRPr lang="en-US"/>
        </a:p>
      </dgm:t>
    </dgm:pt>
    <dgm:pt modelId="{E7C35105-F98C-8241-AE4C-030430EC36BF}">
      <dgm:prSet/>
      <dgm:spPr/>
      <dgm:t>
        <a:bodyPr/>
        <a:lstStyle/>
        <a:p>
          <a:pPr>
            <a:buFont typeface="+mj-lt"/>
            <a:buAutoNum type="arabicPeriod"/>
          </a:pPr>
          <a:r>
            <a:rPr lang="en-US" dirty="0"/>
            <a:t>Relocate CICP from DHHS to the Claims Court</a:t>
          </a:r>
        </a:p>
      </dgm:t>
    </dgm:pt>
    <dgm:pt modelId="{204F7B9D-5CC7-1141-828E-894B9C049CDC}" type="parTrans" cxnId="{60FB3F37-50A3-BB42-B75A-2BDCF1A31DE9}">
      <dgm:prSet/>
      <dgm:spPr/>
      <dgm:t>
        <a:bodyPr/>
        <a:lstStyle/>
        <a:p>
          <a:endParaRPr lang="en-US"/>
        </a:p>
      </dgm:t>
    </dgm:pt>
    <dgm:pt modelId="{18DFBCB1-DBF6-8045-908F-4CB6D6935A6F}" type="sibTrans" cxnId="{60FB3F37-50A3-BB42-B75A-2BDCF1A31DE9}">
      <dgm:prSet/>
      <dgm:spPr/>
      <dgm:t>
        <a:bodyPr/>
        <a:lstStyle/>
        <a:p>
          <a:endParaRPr lang="en-US"/>
        </a:p>
      </dgm:t>
    </dgm:pt>
    <dgm:pt modelId="{3F6286A2-4569-8A44-BD7F-FEEBBC3AA68E}">
      <dgm:prSet/>
      <dgm:spPr/>
      <dgm:t>
        <a:bodyPr/>
        <a:lstStyle/>
        <a:p>
          <a:pPr>
            <a:buFont typeface="+mj-lt"/>
            <a:buAutoNum type="arabicPeriod"/>
          </a:pPr>
          <a:r>
            <a:rPr lang="en-US" dirty="0"/>
            <a:t>Merge its vaccine claims with the VICP</a:t>
          </a:r>
        </a:p>
      </dgm:t>
    </dgm:pt>
    <dgm:pt modelId="{BEF748E0-715F-5246-8FF4-20FB274619D8}" type="parTrans" cxnId="{33017796-97C9-B24E-B4F3-A5BCBBB63E7E}">
      <dgm:prSet/>
      <dgm:spPr/>
      <dgm:t>
        <a:bodyPr/>
        <a:lstStyle/>
        <a:p>
          <a:endParaRPr lang="en-US"/>
        </a:p>
      </dgm:t>
    </dgm:pt>
    <dgm:pt modelId="{77CF8F23-86DD-5548-8C61-14F7FDB57FBA}" type="sibTrans" cxnId="{33017796-97C9-B24E-B4F3-A5BCBBB63E7E}">
      <dgm:prSet/>
      <dgm:spPr/>
      <dgm:t>
        <a:bodyPr/>
        <a:lstStyle/>
        <a:p>
          <a:endParaRPr lang="en-US"/>
        </a:p>
      </dgm:t>
    </dgm:pt>
    <dgm:pt modelId="{D3375925-16A1-AC43-B8AB-A9D8AD61C7DA}">
      <dgm:prSet/>
      <dgm:spPr/>
      <dgm:t>
        <a:bodyPr/>
        <a:lstStyle/>
        <a:p>
          <a:pPr>
            <a:buFont typeface="+mj-lt"/>
            <a:buAutoNum type="arabicPeriod"/>
          </a:pPr>
          <a:r>
            <a:rPr lang="en-US" dirty="0"/>
            <a:t>Maintain non-vaccine claims as a separate program</a:t>
          </a:r>
        </a:p>
      </dgm:t>
    </dgm:pt>
    <dgm:pt modelId="{6FEF523A-13CC-3146-93C4-8A96D63B5580}" type="parTrans" cxnId="{B4B35CF6-BE93-1149-8E90-246307B29A56}">
      <dgm:prSet/>
      <dgm:spPr/>
      <dgm:t>
        <a:bodyPr/>
        <a:lstStyle/>
        <a:p>
          <a:endParaRPr lang="en-US"/>
        </a:p>
      </dgm:t>
    </dgm:pt>
    <dgm:pt modelId="{7E3D30F9-BD1E-E84A-997F-CC4F48FE1AF5}" type="sibTrans" cxnId="{B4B35CF6-BE93-1149-8E90-246307B29A56}">
      <dgm:prSet/>
      <dgm:spPr/>
      <dgm:t>
        <a:bodyPr/>
        <a:lstStyle/>
        <a:p>
          <a:endParaRPr lang="en-US"/>
        </a:p>
      </dgm:t>
    </dgm:pt>
    <dgm:pt modelId="{C1024E2E-FBE0-A046-8B16-F89C6C031C0D}">
      <dgm:prSet/>
      <dgm:spPr/>
      <dgm:t>
        <a:bodyPr/>
        <a:lstStyle/>
        <a:p>
          <a:pPr>
            <a:buFont typeface="+mj-lt"/>
            <a:buAutoNum type="arabicPeriod"/>
          </a:pPr>
          <a:r>
            <a:rPr lang="en-US" dirty="0"/>
            <a:t> compel public disclosure</a:t>
          </a:r>
        </a:p>
      </dgm:t>
    </dgm:pt>
    <dgm:pt modelId="{FE60131B-6D30-054B-95B4-F28499D9D59C}" type="parTrans" cxnId="{FA9AFC96-B387-B845-ABF2-C50D8CAF1528}">
      <dgm:prSet/>
      <dgm:spPr/>
      <dgm:t>
        <a:bodyPr/>
        <a:lstStyle/>
        <a:p>
          <a:endParaRPr lang="en-US"/>
        </a:p>
      </dgm:t>
    </dgm:pt>
    <dgm:pt modelId="{B5649406-F0A1-0641-82CB-98C4EAFD00A8}" type="sibTrans" cxnId="{FA9AFC96-B387-B845-ABF2-C50D8CAF1528}">
      <dgm:prSet/>
      <dgm:spPr/>
      <dgm:t>
        <a:bodyPr/>
        <a:lstStyle/>
        <a:p>
          <a:endParaRPr lang="en-US"/>
        </a:p>
      </dgm:t>
    </dgm:pt>
    <dgm:pt modelId="{22506068-E752-CF43-9B0F-825BB374D525}">
      <dgm:prSet/>
      <dgm:spPr/>
      <dgm:t>
        <a:bodyPr/>
        <a:lstStyle/>
        <a:p>
          <a:pPr>
            <a:buFont typeface="+mj-lt"/>
            <a:buAutoNum type="arabicPeriod"/>
          </a:pPr>
          <a:r>
            <a:rPr lang="en-US" dirty="0"/>
            <a:t>Imposes statutory time limits on DHHS to process CICP claims</a:t>
          </a:r>
        </a:p>
      </dgm:t>
    </dgm:pt>
    <dgm:pt modelId="{646C70FF-0686-644D-A514-8C06E9EFD3C3}" type="parTrans" cxnId="{C7D38EC0-378B-0D49-AC47-1044A03D2836}">
      <dgm:prSet/>
      <dgm:spPr/>
      <dgm:t>
        <a:bodyPr/>
        <a:lstStyle/>
        <a:p>
          <a:endParaRPr lang="en-US"/>
        </a:p>
      </dgm:t>
    </dgm:pt>
    <dgm:pt modelId="{A51D9554-BA22-ED46-9595-9B1555E30563}" type="sibTrans" cxnId="{C7D38EC0-378B-0D49-AC47-1044A03D2836}">
      <dgm:prSet/>
      <dgm:spPr/>
      <dgm:t>
        <a:bodyPr/>
        <a:lstStyle/>
        <a:p>
          <a:endParaRPr lang="en-US"/>
        </a:p>
      </dgm:t>
    </dgm:pt>
    <dgm:pt modelId="{6EBEED03-68A9-C74B-8BC7-9D982CE1A2ED}">
      <dgm:prSet/>
      <dgm:spPr/>
      <dgm:t>
        <a:bodyPr/>
        <a:lstStyle/>
        <a:p>
          <a:r>
            <a:rPr lang="en-US" dirty="0"/>
            <a:t>Additional Recommendations</a:t>
          </a:r>
        </a:p>
      </dgm:t>
    </dgm:pt>
    <dgm:pt modelId="{5EE1D061-BD4B-6240-90C9-D43C067DC180}" type="parTrans" cxnId="{4148CB24-86AC-584C-A803-A31AC8616C69}">
      <dgm:prSet/>
      <dgm:spPr/>
      <dgm:t>
        <a:bodyPr/>
        <a:lstStyle/>
        <a:p>
          <a:endParaRPr lang="en-US"/>
        </a:p>
      </dgm:t>
    </dgm:pt>
    <dgm:pt modelId="{52A65DFD-AB35-CF4E-85C8-44E731F249F1}" type="sibTrans" cxnId="{4148CB24-86AC-584C-A803-A31AC8616C69}">
      <dgm:prSet/>
      <dgm:spPr/>
      <dgm:t>
        <a:bodyPr/>
        <a:lstStyle/>
        <a:p>
          <a:endParaRPr lang="en-US"/>
        </a:p>
      </dgm:t>
    </dgm:pt>
    <dgm:pt modelId="{71476822-73E3-C249-A318-E2CF6753C756}">
      <dgm:prSet/>
      <dgm:spPr/>
      <dgm:t>
        <a:bodyPr/>
        <a:lstStyle/>
        <a:p>
          <a:r>
            <a:rPr lang="en-US" dirty="0"/>
            <a:t>Congress and DHHS request GAO and OIG to audit CICP finances and performance</a:t>
          </a:r>
        </a:p>
      </dgm:t>
    </dgm:pt>
    <dgm:pt modelId="{ED6DD6B3-24F8-4E4C-8695-9454898D31D3}" type="parTrans" cxnId="{09D44C58-591C-1E41-BEDE-C85A0A253C3A}">
      <dgm:prSet/>
      <dgm:spPr/>
      <dgm:t>
        <a:bodyPr/>
        <a:lstStyle/>
        <a:p>
          <a:endParaRPr lang="en-US"/>
        </a:p>
      </dgm:t>
    </dgm:pt>
    <dgm:pt modelId="{230E0D62-DB85-604A-BC8D-8C7F85F4531D}" type="sibTrans" cxnId="{09D44C58-591C-1E41-BEDE-C85A0A253C3A}">
      <dgm:prSet/>
      <dgm:spPr/>
      <dgm:t>
        <a:bodyPr/>
        <a:lstStyle/>
        <a:p>
          <a:endParaRPr lang="en-US"/>
        </a:p>
      </dgm:t>
    </dgm:pt>
    <dgm:pt modelId="{6C0AF6C4-E74C-D347-9A50-DBEEE3B148F2}">
      <dgm:prSet/>
      <dgm:spPr/>
      <dgm:t>
        <a:bodyPr/>
        <a:lstStyle/>
        <a:p>
          <a:r>
            <a:rPr lang="en-US" dirty="0"/>
            <a:t>Adjust budget approval for CICP based on report</a:t>
          </a:r>
        </a:p>
      </dgm:t>
    </dgm:pt>
    <dgm:pt modelId="{2F590661-F4D0-0648-800F-CEDA22F52515}" type="parTrans" cxnId="{E2444B76-6416-BC42-A792-7B79F7267418}">
      <dgm:prSet/>
      <dgm:spPr/>
      <dgm:t>
        <a:bodyPr/>
        <a:lstStyle/>
        <a:p>
          <a:endParaRPr lang="en-US"/>
        </a:p>
      </dgm:t>
    </dgm:pt>
    <dgm:pt modelId="{BB094664-03AD-014F-8830-C571595258C7}" type="sibTrans" cxnId="{E2444B76-6416-BC42-A792-7B79F7267418}">
      <dgm:prSet/>
      <dgm:spPr/>
      <dgm:t>
        <a:bodyPr/>
        <a:lstStyle/>
        <a:p>
          <a:endParaRPr lang="en-US"/>
        </a:p>
      </dgm:t>
    </dgm:pt>
    <dgm:pt modelId="{603132D8-D3FA-9149-A448-942B8C4F8812}">
      <dgm:prSet/>
      <dgm:spPr/>
      <dgm:t>
        <a:bodyPr/>
        <a:lstStyle/>
        <a:p>
          <a:r>
            <a:rPr lang="en-US" dirty="0"/>
            <a:t>Promptly propose an injury table for COVID-19</a:t>
          </a:r>
        </a:p>
      </dgm:t>
    </dgm:pt>
    <dgm:pt modelId="{F863BCFE-22D0-1944-B19C-A1E1C17CA481}" type="parTrans" cxnId="{65DC1426-3C3D-004A-BAF3-4E69AEA341A4}">
      <dgm:prSet/>
      <dgm:spPr/>
      <dgm:t>
        <a:bodyPr/>
        <a:lstStyle/>
        <a:p>
          <a:endParaRPr lang="en-US"/>
        </a:p>
      </dgm:t>
    </dgm:pt>
    <dgm:pt modelId="{14EEF274-8029-8344-9786-DC3B6630E134}" type="sibTrans" cxnId="{65DC1426-3C3D-004A-BAF3-4E69AEA341A4}">
      <dgm:prSet/>
      <dgm:spPr/>
      <dgm:t>
        <a:bodyPr/>
        <a:lstStyle/>
        <a:p>
          <a:endParaRPr lang="en-US"/>
        </a:p>
      </dgm:t>
    </dgm:pt>
    <dgm:pt modelId="{B55084E2-A92C-0545-AF26-A6E8DCF613A8}" type="pres">
      <dgm:prSet presAssocID="{61969F78-B752-4730-A4BB-7F50AFA19561}" presName="Name0" presStyleCnt="0">
        <dgm:presLayoutVars>
          <dgm:dir/>
          <dgm:animLvl val="lvl"/>
          <dgm:resizeHandles val="exact"/>
        </dgm:presLayoutVars>
      </dgm:prSet>
      <dgm:spPr/>
    </dgm:pt>
    <dgm:pt modelId="{9939F761-091F-E242-9069-075A6B409397}" type="pres">
      <dgm:prSet presAssocID="{7E649BA9-F6A8-4C80-A934-FE5039B27221}" presName="composite" presStyleCnt="0"/>
      <dgm:spPr/>
    </dgm:pt>
    <dgm:pt modelId="{05182E83-8824-5F44-A1EC-421644215CAB}" type="pres">
      <dgm:prSet presAssocID="{7E649BA9-F6A8-4C80-A934-FE5039B27221}" presName="parTx" presStyleLbl="alignNode1" presStyleIdx="0" presStyleCnt="3" custLinFactNeighborX="-8922" custLinFactNeighborY="1195">
        <dgm:presLayoutVars>
          <dgm:chMax val="0"/>
          <dgm:chPref val="0"/>
          <dgm:bulletEnabled val="1"/>
        </dgm:presLayoutVars>
      </dgm:prSet>
      <dgm:spPr/>
    </dgm:pt>
    <dgm:pt modelId="{371A534A-1E35-A54D-8B8A-C4BB3806585A}" type="pres">
      <dgm:prSet presAssocID="{7E649BA9-F6A8-4C80-A934-FE5039B27221}" presName="desTx" presStyleLbl="alignAccFollowNode1" presStyleIdx="0" presStyleCnt="3">
        <dgm:presLayoutVars>
          <dgm:bulletEnabled val="1"/>
        </dgm:presLayoutVars>
      </dgm:prSet>
      <dgm:spPr/>
    </dgm:pt>
    <dgm:pt modelId="{59635B8C-E1EC-BC47-8DA5-1D12063C4E84}" type="pres">
      <dgm:prSet presAssocID="{3D2264E0-FABD-4D2E-A6D6-3AAD101CF2E5}" presName="space" presStyleCnt="0"/>
      <dgm:spPr/>
    </dgm:pt>
    <dgm:pt modelId="{A2E60299-754C-C842-8B18-03A5A524EC8D}" type="pres">
      <dgm:prSet presAssocID="{B2A434DE-8F51-4C20-AE63-95921F717BCC}" presName="composite" presStyleCnt="0"/>
      <dgm:spPr/>
    </dgm:pt>
    <dgm:pt modelId="{902137B1-E719-6449-846F-5D2F769F1D01}" type="pres">
      <dgm:prSet presAssocID="{B2A434DE-8F51-4C20-AE63-95921F717BCC}" presName="parTx" presStyleLbl="alignNode1" presStyleIdx="1" presStyleCnt="3">
        <dgm:presLayoutVars>
          <dgm:chMax val="0"/>
          <dgm:chPref val="0"/>
          <dgm:bulletEnabled val="1"/>
        </dgm:presLayoutVars>
      </dgm:prSet>
      <dgm:spPr/>
    </dgm:pt>
    <dgm:pt modelId="{D4D72C45-9797-5342-B7C5-8101E983D64F}" type="pres">
      <dgm:prSet presAssocID="{B2A434DE-8F51-4C20-AE63-95921F717BCC}" presName="desTx" presStyleLbl="alignAccFollowNode1" presStyleIdx="1" presStyleCnt="3" custScaleX="99822" custScaleY="99673" custLinFactNeighborX="619" custLinFactNeighborY="-598">
        <dgm:presLayoutVars>
          <dgm:bulletEnabled val="1"/>
        </dgm:presLayoutVars>
      </dgm:prSet>
      <dgm:spPr/>
    </dgm:pt>
    <dgm:pt modelId="{7FE163EA-F5CF-434E-AB98-E097990F3FCD}" type="pres">
      <dgm:prSet presAssocID="{D465134F-98A5-4B15-9DA3-60210643E2A4}" presName="space" presStyleCnt="0"/>
      <dgm:spPr/>
    </dgm:pt>
    <dgm:pt modelId="{190CF303-BD3B-DF44-90E3-2CEC9A019F47}" type="pres">
      <dgm:prSet presAssocID="{6EBEED03-68A9-C74B-8BC7-9D982CE1A2ED}" presName="composite" presStyleCnt="0"/>
      <dgm:spPr/>
    </dgm:pt>
    <dgm:pt modelId="{55F135F1-FE9A-CA48-B065-A10C5E8B39CA}" type="pres">
      <dgm:prSet presAssocID="{6EBEED03-68A9-C74B-8BC7-9D982CE1A2ED}" presName="parTx" presStyleLbl="alignNode1" presStyleIdx="2" presStyleCnt="3">
        <dgm:presLayoutVars>
          <dgm:chMax val="0"/>
          <dgm:chPref val="0"/>
          <dgm:bulletEnabled val="1"/>
        </dgm:presLayoutVars>
      </dgm:prSet>
      <dgm:spPr/>
    </dgm:pt>
    <dgm:pt modelId="{60886B91-4585-A94A-9183-E178C32AE119}" type="pres">
      <dgm:prSet presAssocID="{6EBEED03-68A9-C74B-8BC7-9D982CE1A2ED}" presName="desTx" presStyleLbl="alignAccFollowNode1" presStyleIdx="2" presStyleCnt="3">
        <dgm:presLayoutVars>
          <dgm:bulletEnabled val="1"/>
        </dgm:presLayoutVars>
      </dgm:prSet>
      <dgm:spPr/>
    </dgm:pt>
  </dgm:ptLst>
  <dgm:cxnLst>
    <dgm:cxn modelId="{5206150C-4778-4344-B9D7-AE9A018928F2}" type="presOf" srcId="{C1024E2E-FBE0-A046-8B16-F89C6C031C0D}" destId="{D4D72C45-9797-5342-B7C5-8101E983D64F}" srcOrd="0" destOrd="1" presId="urn:microsoft.com/office/officeart/2005/8/layout/hList1"/>
    <dgm:cxn modelId="{4148CB24-86AC-584C-A803-A31AC8616C69}" srcId="{61969F78-B752-4730-A4BB-7F50AFA19561}" destId="{6EBEED03-68A9-C74B-8BC7-9D982CE1A2ED}" srcOrd="2" destOrd="0" parTransId="{5EE1D061-BD4B-6240-90C9-D43C067DC180}" sibTransId="{52A65DFD-AB35-CF4E-85C8-44E731F249F1}"/>
    <dgm:cxn modelId="{65DC1426-3C3D-004A-BAF3-4E69AEA341A4}" srcId="{6EBEED03-68A9-C74B-8BC7-9D982CE1A2ED}" destId="{603132D8-D3FA-9149-A448-942B8C4F8812}" srcOrd="1" destOrd="0" parTransId="{F863BCFE-22D0-1944-B19C-A1E1C17CA481}" sibTransId="{14EEF274-8029-8344-9786-DC3B6630E134}"/>
    <dgm:cxn modelId="{61AE1831-EED0-4C08-A60F-30EF69CAD750}" srcId="{B2A434DE-8F51-4C20-AE63-95921F717BCC}" destId="{4853CF99-CB06-45A7-A969-BC116EB31008}" srcOrd="0" destOrd="0" parTransId="{FE7E8294-B467-4322-895C-0DA909442EF2}" sibTransId="{840330E7-9B66-4114-9987-BB071977E781}"/>
    <dgm:cxn modelId="{60FB3F37-50A3-BB42-B75A-2BDCF1A31DE9}" srcId="{7E649BA9-F6A8-4C80-A934-FE5039B27221}" destId="{E7C35105-F98C-8241-AE4C-030430EC36BF}" srcOrd="0" destOrd="0" parTransId="{204F7B9D-5CC7-1141-828E-894B9C049CDC}" sibTransId="{18DFBCB1-DBF6-8045-908F-4CB6D6935A6F}"/>
    <dgm:cxn modelId="{43068A6C-9DA8-413C-BDDD-A5A69A2F391E}" srcId="{61969F78-B752-4730-A4BB-7F50AFA19561}" destId="{B2A434DE-8F51-4C20-AE63-95921F717BCC}" srcOrd="1" destOrd="0" parTransId="{04928976-F104-4C8E-9C50-130B8FDC55F2}" sibTransId="{D465134F-98A5-4B15-9DA3-60210643E2A4}"/>
    <dgm:cxn modelId="{30A0DA72-E2C9-914A-B5EF-184164F30FD4}" type="presOf" srcId="{6EBEED03-68A9-C74B-8BC7-9D982CE1A2ED}" destId="{55F135F1-FE9A-CA48-B065-A10C5E8B39CA}" srcOrd="0" destOrd="0" presId="urn:microsoft.com/office/officeart/2005/8/layout/hList1"/>
    <dgm:cxn modelId="{E2444B76-6416-BC42-A792-7B79F7267418}" srcId="{71476822-73E3-C249-A318-E2CF6753C756}" destId="{6C0AF6C4-E74C-D347-9A50-DBEEE3B148F2}" srcOrd="0" destOrd="0" parTransId="{2F590661-F4D0-0648-800F-CEDA22F52515}" sibTransId="{BB094664-03AD-014F-8830-C571595258C7}"/>
    <dgm:cxn modelId="{09D44C58-591C-1E41-BEDE-C85A0A253C3A}" srcId="{6EBEED03-68A9-C74B-8BC7-9D982CE1A2ED}" destId="{71476822-73E3-C249-A318-E2CF6753C756}" srcOrd="0" destOrd="0" parTransId="{ED6DD6B3-24F8-4E4C-8695-9454898D31D3}" sibTransId="{230E0D62-DB85-604A-BC8D-8C7F85F4531D}"/>
    <dgm:cxn modelId="{7349957D-1332-624C-98A2-78EC72B986F2}" type="presOf" srcId="{603132D8-D3FA-9149-A448-942B8C4F8812}" destId="{60886B91-4585-A94A-9183-E178C32AE119}" srcOrd="0" destOrd="2" presId="urn:microsoft.com/office/officeart/2005/8/layout/hList1"/>
    <dgm:cxn modelId="{427DFB84-B8AF-9848-96FE-D1D8CEB1F684}" type="presOf" srcId="{61969F78-B752-4730-A4BB-7F50AFA19561}" destId="{B55084E2-A92C-0545-AF26-A6E8DCF613A8}" srcOrd="0" destOrd="0" presId="urn:microsoft.com/office/officeart/2005/8/layout/hList1"/>
    <dgm:cxn modelId="{86C0F986-BF50-1444-B448-D9E96607FB78}" type="presOf" srcId="{4853CF99-CB06-45A7-A969-BC116EB31008}" destId="{D4D72C45-9797-5342-B7C5-8101E983D64F}" srcOrd="0" destOrd="0" presId="urn:microsoft.com/office/officeart/2005/8/layout/hList1"/>
    <dgm:cxn modelId="{8FEBDE95-06DB-2E48-AE71-0F38E0F482E9}" type="presOf" srcId="{E7C35105-F98C-8241-AE4C-030430EC36BF}" destId="{371A534A-1E35-A54D-8B8A-C4BB3806585A}" srcOrd="0" destOrd="0" presId="urn:microsoft.com/office/officeart/2005/8/layout/hList1"/>
    <dgm:cxn modelId="{33017796-97C9-B24E-B4F3-A5BCBBB63E7E}" srcId="{7E649BA9-F6A8-4C80-A934-FE5039B27221}" destId="{3F6286A2-4569-8A44-BD7F-FEEBBC3AA68E}" srcOrd="1" destOrd="0" parTransId="{BEF748E0-715F-5246-8FF4-20FB274619D8}" sibTransId="{77CF8F23-86DD-5548-8C61-14F7FDB57FBA}"/>
    <dgm:cxn modelId="{FA9AFC96-B387-B845-ABF2-C50D8CAF1528}" srcId="{B2A434DE-8F51-4C20-AE63-95921F717BCC}" destId="{C1024E2E-FBE0-A046-8B16-F89C6C031C0D}" srcOrd="1" destOrd="0" parTransId="{FE60131B-6D30-054B-95B4-F28499D9D59C}" sibTransId="{B5649406-F0A1-0641-82CB-98C4EAFD00A8}"/>
    <dgm:cxn modelId="{207A3D9F-9098-B042-8F1F-4D6BBF028E6E}" type="presOf" srcId="{22506068-E752-CF43-9B0F-825BB374D525}" destId="{D4D72C45-9797-5342-B7C5-8101E983D64F}" srcOrd="0" destOrd="2" presId="urn:microsoft.com/office/officeart/2005/8/layout/hList1"/>
    <dgm:cxn modelId="{B23F5EA5-4B5B-6647-AFB2-49ABB46B026E}" type="presOf" srcId="{71476822-73E3-C249-A318-E2CF6753C756}" destId="{60886B91-4585-A94A-9183-E178C32AE119}" srcOrd="0" destOrd="0" presId="urn:microsoft.com/office/officeart/2005/8/layout/hList1"/>
    <dgm:cxn modelId="{509896A8-6E42-F64B-8251-E2B9DFCD2D01}" type="presOf" srcId="{6C0AF6C4-E74C-D347-9A50-DBEEE3B148F2}" destId="{60886B91-4585-A94A-9183-E178C32AE119}" srcOrd="0" destOrd="1" presId="urn:microsoft.com/office/officeart/2005/8/layout/hList1"/>
    <dgm:cxn modelId="{A9AC40BA-86C2-F84B-AC5D-377E608338ED}" type="presOf" srcId="{7E649BA9-F6A8-4C80-A934-FE5039B27221}" destId="{05182E83-8824-5F44-A1EC-421644215CAB}" srcOrd="0" destOrd="0" presId="urn:microsoft.com/office/officeart/2005/8/layout/hList1"/>
    <dgm:cxn modelId="{C7D38EC0-378B-0D49-AC47-1044A03D2836}" srcId="{B2A434DE-8F51-4C20-AE63-95921F717BCC}" destId="{22506068-E752-CF43-9B0F-825BB374D525}" srcOrd="2" destOrd="0" parTransId="{646C70FF-0686-644D-A514-8C06E9EFD3C3}" sibTransId="{A51D9554-BA22-ED46-9595-9B1555E30563}"/>
    <dgm:cxn modelId="{577AE9CD-FBEE-8142-A7BD-2CAF20CFEFAD}" type="presOf" srcId="{3F6286A2-4569-8A44-BD7F-FEEBBC3AA68E}" destId="{371A534A-1E35-A54D-8B8A-C4BB3806585A}" srcOrd="0" destOrd="1" presId="urn:microsoft.com/office/officeart/2005/8/layout/hList1"/>
    <dgm:cxn modelId="{0D2AACDA-44E9-6C49-83B1-D33D4708E2EF}" type="presOf" srcId="{B2A434DE-8F51-4C20-AE63-95921F717BCC}" destId="{902137B1-E719-6449-846F-5D2F769F1D01}" srcOrd="0" destOrd="0" presId="urn:microsoft.com/office/officeart/2005/8/layout/hList1"/>
    <dgm:cxn modelId="{FEAE8AE7-ED37-4931-A1E9-94AFCA10AD8E}" srcId="{61969F78-B752-4730-A4BB-7F50AFA19561}" destId="{7E649BA9-F6A8-4C80-A934-FE5039B27221}" srcOrd="0" destOrd="0" parTransId="{0F9C5B3F-DE99-4E54-99E5-E6D64607715C}" sibTransId="{3D2264E0-FABD-4D2E-A6D6-3AAD101CF2E5}"/>
    <dgm:cxn modelId="{7717D0ED-2FAF-8E43-82BB-6D142C3F7557}" type="presOf" srcId="{D3375925-16A1-AC43-B8AB-A9D8AD61C7DA}" destId="{371A534A-1E35-A54D-8B8A-C4BB3806585A}" srcOrd="0" destOrd="2" presId="urn:microsoft.com/office/officeart/2005/8/layout/hList1"/>
    <dgm:cxn modelId="{B4B35CF6-BE93-1149-8E90-246307B29A56}" srcId="{7E649BA9-F6A8-4C80-A934-FE5039B27221}" destId="{D3375925-16A1-AC43-B8AB-A9D8AD61C7DA}" srcOrd="2" destOrd="0" parTransId="{6FEF523A-13CC-3146-93C4-8A96D63B5580}" sibTransId="{7E3D30F9-BD1E-E84A-997F-CC4F48FE1AF5}"/>
    <dgm:cxn modelId="{F720262A-B18B-AB4A-9813-2B7FDA1505A9}" type="presParOf" srcId="{B55084E2-A92C-0545-AF26-A6E8DCF613A8}" destId="{9939F761-091F-E242-9069-075A6B409397}" srcOrd="0" destOrd="0" presId="urn:microsoft.com/office/officeart/2005/8/layout/hList1"/>
    <dgm:cxn modelId="{1BE01230-6E08-E441-83F6-2F32DAF239A1}" type="presParOf" srcId="{9939F761-091F-E242-9069-075A6B409397}" destId="{05182E83-8824-5F44-A1EC-421644215CAB}" srcOrd="0" destOrd="0" presId="urn:microsoft.com/office/officeart/2005/8/layout/hList1"/>
    <dgm:cxn modelId="{B27B82A8-9F16-3248-8CE0-33DD515202B2}" type="presParOf" srcId="{9939F761-091F-E242-9069-075A6B409397}" destId="{371A534A-1E35-A54D-8B8A-C4BB3806585A}" srcOrd="1" destOrd="0" presId="urn:microsoft.com/office/officeart/2005/8/layout/hList1"/>
    <dgm:cxn modelId="{DA596371-492B-F649-8223-4EFAF3C51F35}" type="presParOf" srcId="{B55084E2-A92C-0545-AF26-A6E8DCF613A8}" destId="{59635B8C-E1EC-BC47-8DA5-1D12063C4E84}" srcOrd="1" destOrd="0" presId="urn:microsoft.com/office/officeart/2005/8/layout/hList1"/>
    <dgm:cxn modelId="{48CD3F08-27C1-BC4C-B930-503BDF3FDDEC}" type="presParOf" srcId="{B55084E2-A92C-0545-AF26-A6E8DCF613A8}" destId="{A2E60299-754C-C842-8B18-03A5A524EC8D}" srcOrd="2" destOrd="0" presId="urn:microsoft.com/office/officeart/2005/8/layout/hList1"/>
    <dgm:cxn modelId="{DD1F3191-3FAB-5448-95B0-99C7659B6246}" type="presParOf" srcId="{A2E60299-754C-C842-8B18-03A5A524EC8D}" destId="{902137B1-E719-6449-846F-5D2F769F1D01}" srcOrd="0" destOrd="0" presId="urn:microsoft.com/office/officeart/2005/8/layout/hList1"/>
    <dgm:cxn modelId="{9DA60B88-E85D-F347-836C-66F450598B28}" type="presParOf" srcId="{A2E60299-754C-C842-8B18-03A5A524EC8D}" destId="{D4D72C45-9797-5342-B7C5-8101E983D64F}" srcOrd="1" destOrd="0" presId="urn:microsoft.com/office/officeart/2005/8/layout/hList1"/>
    <dgm:cxn modelId="{129FE354-9858-5643-8559-31DF8108E9DC}" type="presParOf" srcId="{B55084E2-A92C-0545-AF26-A6E8DCF613A8}" destId="{7FE163EA-F5CF-434E-AB98-E097990F3FCD}" srcOrd="3" destOrd="0" presId="urn:microsoft.com/office/officeart/2005/8/layout/hList1"/>
    <dgm:cxn modelId="{CAB7904E-31E9-FE4E-A9BE-84136C6ED4BC}" type="presParOf" srcId="{B55084E2-A92C-0545-AF26-A6E8DCF613A8}" destId="{190CF303-BD3B-DF44-90E3-2CEC9A019F47}" srcOrd="4" destOrd="0" presId="urn:microsoft.com/office/officeart/2005/8/layout/hList1"/>
    <dgm:cxn modelId="{9F65B156-0E18-7247-A27E-F482077EB24E}" type="presParOf" srcId="{190CF303-BD3B-DF44-90E3-2CEC9A019F47}" destId="{55F135F1-FE9A-CA48-B065-A10C5E8B39CA}" srcOrd="0" destOrd="0" presId="urn:microsoft.com/office/officeart/2005/8/layout/hList1"/>
    <dgm:cxn modelId="{8ACC16CC-BEDF-5E41-9708-025A54591E54}" type="presParOf" srcId="{190CF303-BD3B-DF44-90E3-2CEC9A019F47}" destId="{60886B91-4585-A94A-9183-E178C32AE11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D2EF84-E3BF-9841-B51C-1299C3ADCABF}">
      <dsp:nvSpPr>
        <dsp:cNvPr id="0" name=""/>
        <dsp:cNvSpPr/>
      </dsp:nvSpPr>
      <dsp:spPr>
        <a:xfrm>
          <a:off x="0" y="27036"/>
          <a:ext cx="7104549" cy="1712880"/>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“provide[s] medical and lost employment income benefits to certain individuals who sustained a covered injury as the direct result of the administration or use of a covered countermeasure”</a:t>
          </a:r>
        </a:p>
      </dsp:txBody>
      <dsp:txXfrm>
        <a:off x="83616" y="110652"/>
        <a:ext cx="6937317" cy="1545648"/>
      </dsp:txXfrm>
    </dsp:sp>
    <dsp:sp modelId="{59463000-6F7F-1243-A609-BB454DD3A077}">
      <dsp:nvSpPr>
        <dsp:cNvPr id="0" name=""/>
        <dsp:cNvSpPr/>
      </dsp:nvSpPr>
      <dsp:spPr>
        <a:xfrm>
          <a:off x="0" y="1809036"/>
          <a:ext cx="7104549" cy="1712880"/>
        </a:xfrm>
        <a:prstGeom prst="roundRect">
          <a:avLst/>
        </a:prstGeom>
        <a:solidFill>
          <a:schemeClr val="accent2">
            <a:hueOff val="479033"/>
            <a:satOff val="-2738"/>
            <a:lumOff val="2647"/>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Established as part of the Public Readiness and Emergency Preparedness (PREP) Act of 2005 to adjudicate and compensate injury claims during declared emergencies</a:t>
          </a:r>
        </a:p>
      </dsp:txBody>
      <dsp:txXfrm>
        <a:off x="83616" y="1892652"/>
        <a:ext cx="6937317" cy="1545648"/>
      </dsp:txXfrm>
    </dsp:sp>
    <dsp:sp modelId="{EA18BCFA-9CE1-3C48-A3AB-9960BBAFFD24}">
      <dsp:nvSpPr>
        <dsp:cNvPr id="0" name=""/>
        <dsp:cNvSpPr/>
      </dsp:nvSpPr>
      <dsp:spPr>
        <a:xfrm>
          <a:off x="0" y="3591036"/>
          <a:ext cx="7104549" cy="1712880"/>
        </a:xfrm>
        <a:prstGeom prst="roundRect">
          <a:avLst/>
        </a:prstGeom>
        <a:solidFill>
          <a:schemeClr val="accent2">
            <a:hueOff val="958067"/>
            <a:satOff val="-5475"/>
            <a:lumOff val="5295"/>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Located in the executive agency DHHS (Department of Health and Human Services)</a:t>
          </a:r>
        </a:p>
      </dsp:txBody>
      <dsp:txXfrm>
        <a:off x="83616" y="3674652"/>
        <a:ext cx="6937317" cy="15456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51C90-F13E-7A43-936D-0222C8B3F8EC}">
      <dsp:nvSpPr>
        <dsp:cNvPr id="0" name=""/>
        <dsp:cNvSpPr/>
      </dsp:nvSpPr>
      <dsp:spPr>
        <a:xfrm>
          <a:off x="0" y="439461"/>
          <a:ext cx="7728267" cy="1631700"/>
        </a:xfrm>
        <a:prstGeom prst="rect">
          <a:avLst/>
        </a:prstGeom>
        <a:solidFill>
          <a:schemeClr val="lt1">
            <a:alpha val="90000"/>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9799" tIns="583184" rIns="599799"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a:t>35.5 million cases</a:t>
          </a:r>
        </a:p>
        <a:p>
          <a:pPr marL="285750" lvl="1" indent="-285750" algn="l" defTabSz="1244600">
            <a:lnSpc>
              <a:spcPct val="90000"/>
            </a:lnSpc>
            <a:spcBef>
              <a:spcPct val="0"/>
            </a:spcBef>
            <a:spcAft>
              <a:spcPct val="15000"/>
            </a:spcAft>
            <a:buChar char="•"/>
          </a:pPr>
          <a:r>
            <a:rPr lang="en-US" sz="2800" kern="1200"/>
            <a:t>612 thousand deaths </a:t>
          </a:r>
        </a:p>
      </dsp:txBody>
      <dsp:txXfrm>
        <a:off x="0" y="439461"/>
        <a:ext cx="7728267" cy="1631700"/>
      </dsp:txXfrm>
    </dsp:sp>
    <dsp:sp modelId="{B6C8F93E-A773-5643-B75A-8C9E88500E70}">
      <dsp:nvSpPr>
        <dsp:cNvPr id="0" name=""/>
        <dsp:cNvSpPr/>
      </dsp:nvSpPr>
      <dsp:spPr>
        <a:xfrm>
          <a:off x="386413" y="26181"/>
          <a:ext cx="5409786" cy="826560"/>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244600">
            <a:lnSpc>
              <a:spcPct val="90000"/>
            </a:lnSpc>
            <a:spcBef>
              <a:spcPct val="0"/>
            </a:spcBef>
            <a:spcAft>
              <a:spcPct val="35000"/>
            </a:spcAft>
            <a:buNone/>
          </a:pPr>
          <a:r>
            <a:rPr lang="en-US" sz="2800" kern="1200"/>
            <a:t>COVID-19 </a:t>
          </a:r>
        </a:p>
      </dsp:txBody>
      <dsp:txXfrm>
        <a:off x="426762" y="66530"/>
        <a:ext cx="5329088" cy="745862"/>
      </dsp:txXfrm>
    </dsp:sp>
    <dsp:sp modelId="{0C166A13-9357-7D4B-B707-6F40212768E6}">
      <dsp:nvSpPr>
        <dsp:cNvPr id="0" name=""/>
        <dsp:cNvSpPr/>
      </dsp:nvSpPr>
      <dsp:spPr>
        <a:xfrm>
          <a:off x="0" y="2635641"/>
          <a:ext cx="7728267" cy="2425500"/>
        </a:xfrm>
        <a:prstGeom prst="rect">
          <a:avLst/>
        </a:prstGeom>
        <a:solidFill>
          <a:schemeClr val="lt1">
            <a:alpha val="90000"/>
            <a:hueOff val="0"/>
            <a:satOff val="0"/>
            <a:lumOff val="0"/>
            <a:alphaOff val="0"/>
          </a:schemeClr>
        </a:solidFill>
        <a:ln w="10795" cap="flat" cmpd="sng" algn="ctr">
          <a:solidFill>
            <a:schemeClr val="accent2">
              <a:hueOff val="958067"/>
              <a:satOff val="-5475"/>
              <a:lumOff val="52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9799" tIns="583184" rIns="599799"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a:t>FDA Emergency approval of Biontech-Pfizer, Moderna, and Johnson &amp; Johnson</a:t>
          </a:r>
        </a:p>
        <a:p>
          <a:pPr marL="285750" lvl="1" indent="-285750" algn="l" defTabSz="1244600">
            <a:lnSpc>
              <a:spcPct val="90000"/>
            </a:lnSpc>
            <a:spcBef>
              <a:spcPct val="0"/>
            </a:spcBef>
            <a:spcAft>
              <a:spcPct val="15000"/>
            </a:spcAft>
            <a:buChar char="•"/>
          </a:pPr>
          <a:r>
            <a:rPr lang="en-US" sz="2800" kern="1200"/>
            <a:t>58% americans vaccinated (at least one dose)</a:t>
          </a:r>
        </a:p>
      </dsp:txBody>
      <dsp:txXfrm>
        <a:off x="0" y="2635641"/>
        <a:ext cx="7728267" cy="2425500"/>
      </dsp:txXfrm>
    </dsp:sp>
    <dsp:sp modelId="{75973F01-3447-9A43-AA16-453EEF08D9AA}">
      <dsp:nvSpPr>
        <dsp:cNvPr id="0" name=""/>
        <dsp:cNvSpPr/>
      </dsp:nvSpPr>
      <dsp:spPr>
        <a:xfrm>
          <a:off x="386413" y="2222362"/>
          <a:ext cx="5409786" cy="826560"/>
        </a:xfrm>
        <a:prstGeom prst="roundRect">
          <a:avLst/>
        </a:prstGeom>
        <a:solidFill>
          <a:schemeClr val="accent2">
            <a:hueOff val="958067"/>
            <a:satOff val="-5475"/>
            <a:lumOff val="5295"/>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244600">
            <a:lnSpc>
              <a:spcPct val="90000"/>
            </a:lnSpc>
            <a:spcBef>
              <a:spcPct val="0"/>
            </a:spcBef>
            <a:spcAft>
              <a:spcPct val="35000"/>
            </a:spcAft>
            <a:buNone/>
          </a:pPr>
          <a:r>
            <a:rPr lang="en-US" sz="2800" kern="1200"/>
            <a:t>COVID-19 Vaccine</a:t>
          </a:r>
        </a:p>
      </dsp:txBody>
      <dsp:txXfrm>
        <a:off x="426762" y="2262711"/>
        <a:ext cx="5329088" cy="74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B5DB4-7AC4-0D46-8F97-50B5DB8CCF4B}">
      <dsp:nvSpPr>
        <dsp:cNvPr id="0" name=""/>
        <dsp:cNvSpPr/>
      </dsp:nvSpPr>
      <dsp:spPr>
        <a:xfrm>
          <a:off x="37" y="1463625"/>
          <a:ext cx="3611304" cy="1281673"/>
        </a:xfrm>
        <a:prstGeom prst="rect">
          <a:avLst/>
        </a:prstGeom>
        <a:solidFill>
          <a:schemeClr val="accent5">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a:t>As of April 2, 2021, 1,693 injury claims associated with COVID-19 medical countermeasures have been filed in the CICP</a:t>
          </a:r>
        </a:p>
      </dsp:txBody>
      <dsp:txXfrm>
        <a:off x="37" y="1463625"/>
        <a:ext cx="3611304" cy="1281673"/>
      </dsp:txXfrm>
    </dsp:sp>
    <dsp:sp modelId="{14B4337D-ABC7-384E-AD30-D6CD301F922A}">
      <dsp:nvSpPr>
        <dsp:cNvPr id="0" name=""/>
        <dsp:cNvSpPr/>
      </dsp:nvSpPr>
      <dsp:spPr>
        <a:xfrm>
          <a:off x="37" y="2745298"/>
          <a:ext cx="3611304" cy="878400"/>
        </a:xfrm>
        <a:prstGeom prst="rect">
          <a:avLst/>
        </a:prstGeom>
        <a:solidFill>
          <a:schemeClr val="accent5">
            <a:tint val="40000"/>
            <a:alpha val="90000"/>
            <a:hueOff val="0"/>
            <a:satOff val="0"/>
            <a:lumOff val="0"/>
            <a:alphaOff val="0"/>
          </a:schemeClr>
        </a:solidFill>
        <a:ln w="1079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77% of total claims since 2010 </a:t>
          </a:r>
        </a:p>
      </dsp:txBody>
      <dsp:txXfrm>
        <a:off x="37" y="2745298"/>
        <a:ext cx="3611304" cy="878400"/>
      </dsp:txXfrm>
    </dsp:sp>
    <dsp:sp modelId="{473DA1FA-80D4-9240-8000-DBCD7B99BC9A}">
      <dsp:nvSpPr>
        <dsp:cNvPr id="0" name=""/>
        <dsp:cNvSpPr/>
      </dsp:nvSpPr>
      <dsp:spPr>
        <a:xfrm>
          <a:off x="4116924" y="1463625"/>
          <a:ext cx="3611304" cy="1281673"/>
        </a:xfrm>
        <a:prstGeom prst="rect">
          <a:avLst/>
        </a:prstGeom>
        <a:solidFill>
          <a:schemeClr val="accent5">
            <a:hueOff val="742785"/>
            <a:satOff val="20301"/>
            <a:lumOff val="8235"/>
            <a:alphaOff val="0"/>
          </a:schemeClr>
        </a:solidFill>
        <a:ln w="10795" cap="flat" cmpd="sng" algn="ctr">
          <a:solidFill>
            <a:schemeClr val="accent5">
              <a:hueOff val="742785"/>
              <a:satOff val="20301"/>
              <a:lumOff val="823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a:t>686 claims were related to COVID-19 vaccines (lead to vaccine hesitancy)</a:t>
          </a:r>
        </a:p>
      </dsp:txBody>
      <dsp:txXfrm>
        <a:off x="4116924" y="1463625"/>
        <a:ext cx="3611304" cy="1281673"/>
      </dsp:txXfrm>
    </dsp:sp>
    <dsp:sp modelId="{CC8AAD38-B381-CF44-A5CA-139F97D7F2D2}">
      <dsp:nvSpPr>
        <dsp:cNvPr id="0" name=""/>
        <dsp:cNvSpPr/>
      </dsp:nvSpPr>
      <dsp:spPr>
        <a:xfrm>
          <a:off x="4116924" y="2745298"/>
          <a:ext cx="3611304" cy="878400"/>
        </a:xfrm>
        <a:prstGeom prst="rect">
          <a:avLst/>
        </a:prstGeom>
        <a:solidFill>
          <a:schemeClr val="accent5">
            <a:tint val="40000"/>
            <a:alpha val="90000"/>
            <a:hueOff val="508344"/>
            <a:satOff val="19601"/>
            <a:lumOff val="2255"/>
            <a:alphaOff val="0"/>
          </a:schemeClr>
        </a:solidFill>
        <a:ln w="10795" cap="flat" cmpd="sng" algn="ctr">
          <a:solidFill>
            <a:schemeClr val="accent5">
              <a:tint val="40000"/>
              <a:alpha val="90000"/>
              <a:hueOff val="508344"/>
              <a:satOff val="19601"/>
              <a:lumOff val="22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Compensation rate of 6%</a:t>
          </a:r>
        </a:p>
      </dsp:txBody>
      <dsp:txXfrm>
        <a:off x="4116924" y="2745298"/>
        <a:ext cx="3611304" cy="878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B089D2-B82D-274C-B617-E9D93B7872B3}">
      <dsp:nvSpPr>
        <dsp:cNvPr id="0" name=""/>
        <dsp:cNvSpPr/>
      </dsp:nvSpPr>
      <dsp:spPr>
        <a:xfrm>
          <a:off x="0" y="541573"/>
          <a:ext cx="7104549" cy="1350655"/>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Comparison to CICP</a:t>
          </a:r>
        </a:p>
      </dsp:txBody>
      <dsp:txXfrm>
        <a:off x="65934" y="607507"/>
        <a:ext cx="6972681" cy="1218787"/>
      </dsp:txXfrm>
    </dsp:sp>
    <dsp:sp modelId="{4B4351A5-2B04-AD46-B798-DC53AF362714}">
      <dsp:nvSpPr>
        <dsp:cNvPr id="0" name=""/>
        <dsp:cNvSpPr/>
      </dsp:nvSpPr>
      <dsp:spPr>
        <a:xfrm>
          <a:off x="0" y="1990148"/>
          <a:ext cx="7104549" cy="1350655"/>
        </a:xfrm>
        <a:prstGeom prst="roundRect">
          <a:avLst/>
        </a:prstGeom>
        <a:solidFill>
          <a:schemeClr val="accent2">
            <a:hueOff val="479033"/>
            <a:satOff val="-2738"/>
            <a:lumOff val="2647"/>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Covers routinely administered vaccines in </a:t>
          </a:r>
          <a:r>
            <a:rPr lang="en-US" sz="3400" u="sng" kern="1200"/>
            <a:t>non-emergency</a:t>
          </a:r>
          <a:r>
            <a:rPr lang="en-US" sz="3400" kern="1200"/>
            <a:t> situations</a:t>
          </a:r>
        </a:p>
      </dsp:txBody>
      <dsp:txXfrm>
        <a:off x="65934" y="2056082"/>
        <a:ext cx="6972681" cy="1218787"/>
      </dsp:txXfrm>
    </dsp:sp>
    <dsp:sp modelId="{99039F0B-57CD-6A4B-A0CB-0D6FCD98B264}">
      <dsp:nvSpPr>
        <dsp:cNvPr id="0" name=""/>
        <dsp:cNvSpPr/>
      </dsp:nvSpPr>
      <dsp:spPr>
        <a:xfrm>
          <a:off x="0" y="3438723"/>
          <a:ext cx="7104549" cy="1350655"/>
        </a:xfrm>
        <a:prstGeom prst="roundRect">
          <a:avLst/>
        </a:prstGeom>
        <a:solidFill>
          <a:schemeClr val="accent2">
            <a:hueOff val="958067"/>
            <a:satOff val="-5475"/>
            <a:lumOff val="5295"/>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Located in the U.S. Court of Federal Claims judicial branch</a:t>
          </a:r>
        </a:p>
      </dsp:txBody>
      <dsp:txXfrm>
        <a:off x="65934" y="3504657"/>
        <a:ext cx="6972681" cy="12187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8AC95-1A32-5044-9A34-4DCCBA4896FA}">
      <dsp:nvSpPr>
        <dsp:cNvPr id="0" name=""/>
        <dsp:cNvSpPr/>
      </dsp:nvSpPr>
      <dsp:spPr>
        <a:xfrm>
          <a:off x="0" y="467675"/>
          <a:ext cx="7104549" cy="756000"/>
        </a:xfrm>
        <a:prstGeom prst="rect">
          <a:avLst/>
        </a:prstGeom>
        <a:solidFill>
          <a:schemeClr val="lt1">
            <a:alpha val="90000"/>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30C303-0F78-5F4F-AFFC-1E3F97B0F5B5}">
      <dsp:nvSpPr>
        <dsp:cNvPr id="0" name=""/>
        <dsp:cNvSpPr/>
      </dsp:nvSpPr>
      <dsp:spPr>
        <a:xfrm>
          <a:off x="355227" y="24875"/>
          <a:ext cx="4973184" cy="885600"/>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975" tIns="0" rIns="187975" bIns="0" numCol="1" spcCol="1270" anchor="ctr" anchorCtr="0">
          <a:noAutofit/>
        </a:bodyPr>
        <a:lstStyle/>
        <a:p>
          <a:pPr marL="0" lvl="0" indent="0" algn="l" defTabSz="1333500">
            <a:lnSpc>
              <a:spcPct val="90000"/>
            </a:lnSpc>
            <a:spcBef>
              <a:spcPct val="0"/>
            </a:spcBef>
            <a:spcAft>
              <a:spcPct val="35000"/>
            </a:spcAft>
            <a:buNone/>
          </a:pPr>
          <a:r>
            <a:rPr lang="en-US" sz="3000" kern="1200"/>
            <a:t>Accountability</a:t>
          </a:r>
        </a:p>
      </dsp:txBody>
      <dsp:txXfrm>
        <a:off x="398458" y="68106"/>
        <a:ext cx="4886722" cy="799138"/>
      </dsp:txXfrm>
    </dsp:sp>
    <dsp:sp modelId="{A66DEAA5-5D3F-DF46-8817-581F2F5DA325}">
      <dsp:nvSpPr>
        <dsp:cNvPr id="0" name=""/>
        <dsp:cNvSpPr/>
      </dsp:nvSpPr>
      <dsp:spPr>
        <a:xfrm>
          <a:off x="0" y="1828475"/>
          <a:ext cx="7104549" cy="756000"/>
        </a:xfrm>
        <a:prstGeom prst="rect">
          <a:avLst/>
        </a:prstGeom>
        <a:solidFill>
          <a:schemeClr val="lt1">
            <a:alpha val="90000"/>
            <a:hueOff val="0"/>
            <a:satOff val="0"/>
            <a:lumOff val="0"/>
            <a:alphaOff val="0"/>
          </a:schemeClr>
        </a:solidFill>
        <a:ln w="10795" cap="flat" cmpd="sng" algn="ctr">
          <a:solidFill>
            <a:schemeClr val="accent2">
              <a:hueOff val="319356"/>
              <a:satOff val="-1825"/>
              <a:lumOff val="1765"/>
              <a:alphaOff val="0"/>
            </a:schemeClr>
          </a:solidFill>
          <a:prstDash val="solid"/>
        </a:ln>
        <a:effectLst/>
      </dsp:spPr>
      <dsp:style>
        <a:lnRef idx="2">
          <a:scrgbClr r="0" g="0" b="0"/>
        </a:lnRef>
        <a:fillRef idx="1">
          <a:scrgbClr r="0" g="0" b="0"/>
        </a:fillRef>
        <a:effectRef idx="0">
          <a:scrgbClr r="0" g="0" b="0"/>
        </a:effectRef>
        <a:fontRef idx="minor"/>
      </dsp:style>
    </dsp:sp>
    <dsp:sp modelId="{33D2EF37-1DA4-2346-8AF5-99298B733101}">
      <dsp:nvSpPr>
        <dsp:cNvPr id="0" name=""/>
        <dsp:cNvSpPr/>
      </dsp:nvSpPr>
      <dsp:spPr>
        <a:xfrm>
          <a:off x="355227" y="1385675"/>
          <a:ext cx="4973184" cy="885600"/>
        </a:xfrm>
        <a:prstGeom prst="roundRect">
          <a:avLst/>
        </a:prstGeom>
        <a:solidFill>
          <a:schemeClr val="accent2">
            <a:hueOff val="319356"/>
            <a:satOff val="-1825"/>
            <a:lumOff val="1765"/>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975" tIns="0" rIns="187975" bIns="0" numCol="1" spcCol="1270" anchor="ctr" anchorCtr="0">
          <a:noAutofit/>
        </a:bodyPr>
        <a:lstStyle/>
        <a:p>
          <a:pPr marL="0" lvl="0" indent="0" algn="l" defTabSz="1333500">
            <a:lnSpc>
              <a:spcPct val="90000"/>
            </a:lnSpc>
            <a:spcBef>
              <a:spcPct val="0"/>
            </a:spcBef>
            <a:spcAft>
              <a:spcPct val="35000"/>
            </a:spcAft>
            <a:buNone/>
          </a:pPr>
          <a:r>
            <a:rPr lang="en-US" sz="3000" kern="1200"/>
            <a:t>Transparency</a:t>
          </a:r>
        </a:p>
      </dsp:txBody>
      <dsp:txXfrm>
        <a:off x="398458" y="1428906"/>
        <a:ext cx="4886722" cy="799138"/>
      </dsp:txXfrm>
    </dsp:sp>
    <dsp:sp modelId="{F8DA3D67-B0C1-DC4C-8C6E-C26C44703092}">
      <dsp:nvSpPr>
        <dsp:cNvPr id="0" name=""/>
        <dsp:cNvSpPr/>
      </dsp:nvSpPr>
      <dsp:spPr>
        <a:xfrm>
          <a:off x="0" y="3189275"/>
          <a:ext cx="7104549" cy="756000"/>
        </a:xfrm>
        <a:prstGeom prst="rect">
          <a:avLst/>
        </a:prstGeom>
        <a:solidFill>
          <a:schemeClr val="lt1">
            <a:alpha val="90000"/>
            <a:hueOff val="0"/>
            <a:satOff val="0"/>
            <a:lumOff val="0"/>
            <a:alphaOff val="0"/>
          </a:schemeClr>
        </a:solidFill>
        <a:ln w="10795" cap="flat" cmpd="sng" algn="ctr">
          <a:solidFill>
            <a:schemeClr val="accent2">
              <a:hueOff val="638711"/>
              <a:satOff val="-3650"/>
              <a:lumOff val="3530"/>
              <a:alphaOff val="0"/>
            </a:schemeClr>
          </a:solidFill>
          <a:prstDash val="solid"/>
        </a:ln>
        <a:effectLst/>
      </dsp:spPr>
      <dsp:style>
        <a:lnRef idx="2">
          <a:scrgbClr r="0" g="0" b="0"/>
        </a:lnRef>
        <a:fillRef idx="1">
          <a:scrgbClr r="0" g="0" b="0"/>
        </a:fillRef>
        <a:effectRef idx="0">
          <a:scrgbClr r="0" g="0" b="0"/>
        </a:effectRef>
        <a:fontRef idx="minor"/>
      </dsp:style>
    </dsp:sp>
    <dsp:sp modelId="{FA5386A2-C2D8-7340-926A-996D407E4267}">
      <dsp:nvSpPr>
        <dsp:cNvPr id="0" name=""/>
        <dsp:cNvSpPr/>
      </dsp:nvSpPr>
      <dsp:spPr>
        <a:xfrm>
          <a:off x="355227" y="2746475"/>
          <a:ext cx="4973184" cy="885600"/>
        </a:xfrm>
        <a:prstGeom prst="roundRect">
          <a:avLst/>
        </a:prstGeom>
        <a:solidFill>
          <a:schemeClr val="accent2">
            <a:hueOff val="638711"/>
            <a:satOff val="-3650"/>
            <a:lumOff val="353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975" tIns="0" rIns="187975" bIns="0" numCol="1" spcCol="1270" anchor="ctr" anchorCtr="0">
          <a:noAutofit/>
        </a:bodyPr>
        <a:lstStyle/>
        <a:p>
          <a:pPr marL="0" lvl="0" indent="0" algn="l" defTabSz="1333500">
            <a:lnSpc>
              <a:spcPct val="90000"/>
            </a:lnSpc>
            <a:spcBef>
              <a:spcPct val="0"/>
            </a:spcBef>
            <a:spcAft>
              <a:spcPct val="35000"/>
            </a:spcAft>
            <a:buNone/>
          </a:pPr>
          <a:r>
            <a:rPr lang="en-US" sz="3000" kern="1200"/>
            <a:t>Efficiency</a:t>
          </a:r>
        </a:p>
      </dsp:txBody>
      <dsp:txXfrm>
        <a:off x="398458" y="2789706"/>
        <a:ext cx="4886722" cy="799138"/>
      </dsp:txXfrm>
    </dsp:sp>
    <dsp:sp modelId="{540595D6-EDA9-E648-ACA6-FDCD94C27F9C}">
      <dsp:nvSpPr>
        <dsp:cNvPr id="0" name=""/>
        <dsp:cNvSpPr/>
      </dsp:nvSpPr>
      <dsp:spPr>
        <a:xfrm>
          <a:off x="0" y="4550076"/>
          <a:ext cx="7104549" cy="756000"/>
        </a:xfrm>
        <a:prstGeom prst="rect">
          <a:avLst/>
        </a:prstGeom>
        <a:solidFill>
          <a:schemeClr val="lt1">
            <a:alpha val="90000"/>
            <a:hueOff val="0"/>
            <a:satOff val="0"/>
            <a:lumOff val="0"/>
            <a:alphaOff val="0"/>
          </a:schemeClr>
        </a:solidFill>
        <a:ln w="10795" cap="flat" cmpd="sng" algn="ctr">
          <a:solidFill>
            <a:schemeClr val="accent2">
              <a:hueOff val="958067"/>
              <a:satOff val="-5475"/>
              <a:lumOff val="5295"/>
              <a:alphaOff val="0"/>
            </a:schemeClr>
          </a:solidFill>
          <a:prstDash val="solid"/>
        </a:ln>
        <a:effectLst/>
      </dsp:spPr>
      <dsp:style>
        <a:lnRef idx="2">
          <a:scrgbClr r="0" g="0" b="0"/>
        </a:lnRef>
        <a:fillRef idx="1">
          <a:scrgbClr r="0" g="0" b="0"/>
        </a:fillRef>
        <a:effectRef idx="0">
          <a:scrgbClr r="0" g="0" b="0"/>
        </a:effectRef>
        <a:fontRef idx="minor"/>
      </dsp:style>
    </dsp:sp>
    <dsp:sp modelId="{0EE835E3-A34C-7644-AE48-D34620865EFF}">
      <dsp:nvSpPr>
        <dsp:cNvPr id="0" name=""/>
        <dsp:cNvSpPr/>
      </dsp:nvSpPr>
      <dsp:spPr>
        <a:xfrm>
          <a:off x="355227" y="4107276"/>
          <a:ext cx="4973184" cy="885600"/>
        </a:xfrm>
        <a:prstGeom prst="roundRect">
          <a:avLst/>
        </a:prstGeom>
        <a:solidFill>
          <a:schemeClr val="accent2">
            <a:hueOff val="958067"/>
            <a:satOff val="-5475"/>
            <a:lumOff val="5295"/>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975" tIns="0" rIns="187975" bIns="0" numCol="1" spcCol="1270" anchor="ctr" anchorCtr="0">
          <a:noAutofit/>
        </a:bodyPr>
        <a:lstStyle/>
        <a:p>
          <a:pPr marL="0" lvl="0" indent="0" algn="l" defTabSz="1333500">
            <a:lnSpc>
              <a:spcPct val="90000"/>
            </a:lnSpc>
            <a:spcBef>
              <a:spcPct val="0"/>
            </a:spcBef>
            <a:spcAft>
              <a:spcPct val="35000"/>
            </a:spcAft>
            <a:buNone/>
          </a:pPr>
          <a:r>
            <a:rPr lang="en-US" sz="3000" kern="1200"/>
            <a:t>Ability to compensate</a:t>
          </a:r>
        </a:p>
      </dsp:txBody>
      <dsp:txXfrm>
        <a:off x="398458" y="4150507"/>
        <a:ext cx="4886722" cy="7991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08870-DB66-3E4F-B587-457DA4E713A3}">
      <dsp:nvSpPr>
        <dsp:cNvPr id="0" name=""/>
        <dsp:cNvSpPr/>
      </dsp:nvSpPr>
      <dsp:spPr>
        <a:xfrm>
          <a:off x="2264" y="1286309"/>
          <a:ext cx="1796218" cy="2514705"/>
        </a:xfrm>
        <a:prstGeom prst="rect">
          <a:avLst/>
        </a:prstGeom>
        <a:solidFill>
          <a:schemeClr val="accent3">
            <a:alpha val="90000"/>
            <a:tint val="40000"/>
            <a:hueOff val="0"/>
            <a:satOff val="0"/>
            <a:lumOff val="0"/>
            <a:alphaOff val="0"/>
          </a:schemeClr>
        </a:solidFill>
        <a:ln w="1079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040" tIns="330200" rIns="140040" bIns="330200" numCol="1" spcCol="1270" anchor="t" anchorCtr="0">
          <a:noAutofit/>
        </a:bodyPr>
        <a:lstStyle/>
        <a:p>
          <a:pPr marL="0" lvl="0" indent="0" algn="l" defTabSz="533400">
            <a:lnSpc>
              <a:spcPct val="90000"/>
            </a:lnSpc>
            <a:spcBef>
              <a:spcPct val="0"/>
            </a:spcBef>
            <a:spcAft>
              <a:spcPct val="35000"/>
            </a:spcAft>
            <a:buNone/>
          </a:pPr>
          <a:r>
            <a:rPr lang="en-US" sz="1200" kern="1200" dirty="0"/>
            <a:t>1. Relocate CICP from DHHS and Claims Court</a:t>
          </a:r>
        </a:p>
      </dsp:txBody>
      <dsp:txXfrm>
        <a:off x="2264" y="2241897"/>
        <a:ext cx="1796218" cy="1508823"/>
      </dsp:txXfrm>
    </dsp:sp>
    <dsp:sp modelId="{6F55148D-0424-1F4D-A6E8-A2EC726CC0F7}">
      <dsp:nvSpPr>
        <dsp:cNvPr id="0" name=""/>
        <dsp:cNvSpPr/>
      </dsp:nvSpPr>
      <dsp:spPr>
        <a:xfrm>
          <a:off x="523167" y="1537779"/>
          <a:ext cx="754411" cy="754411"/>
        </a:xfrm>
        <a:prstGeom prst="ellips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817" tIns="12700" rIns="58817" bIns="12700" numCol="1" spcCol="1270" anchor="ctr" anchorCtr="0">
          <a:noAutofit/>
        </a:bodyPr>
        <a:lstStyle/>
        <a:p>
          <a:pPr marL="0" lvl="0" indent="0" algn="ctr" defTabSz="1600200">
            <a:lnSpc>
              <a:spcPct val="90000"/>
            </a:lnSpc>
            <a:spcBef>
              <a:spcPct val="0"/>
            </a:spcBef>
            <a:spcAft>
              <a:spcPct val="35000"/>
            </a:spcAft>
            <a:buNone/>
          </a:pPr>
          <a:r>
            <a:rPr lang="en-US" sz="3600" kern="1200"/>
            <a:t>1</a:t>
          </a:r>
        </a:p>
      </dsp:txBody>
      <dsp:txXfrm>
        <a:off x="633648" y="1648260"/>
        <a:ext cx="533449" cy="533449"/>
      </dsp:txXfrm>
    </dsp:sp>
    <dsp:sp modelId="{CD05E890-4A70-0342-A59E-0712C93EA45E}">
      <dsp:nvSpPr>
        <dsp:cNvPr id="0" name=""/>
        <dsp:cNvSpPr/>
      </dsp:nvSpPr>
      <dsp:spPr>
        <a:xfrm>
          <a:off x="2264" y="3800942"/>
          <a:ext cx="1796218" cy="72"/>
        </a:xfrm>
        <a:prstGeom prst="rect">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CAA41D-187F-D443-81C3-6644E0CF46F2}">
      <dsp:nvSpPr>
        <dsp:cNvPr id="0" name=""/>
        <dsp:cNvSpPr/>
      </dsp:nvSpPr>
      <dsp:spPr>
        <a:xfrm>
          <a:off x="1978104" y="1286309"/>
          <a:ext cx="1796218" cy="2514705"/>
        </a:xfrm>
        <a:prstGeom prst="rect">
          <a:avLst/>
        </a:prstGeom>
        <a:solidFill>
          <a:schemeClr val="accent3">
            <a:alpha val="90000"/>
            <a:tint val="40000"/>
            <a:hueOff val="0"/>
            <a:satOff val="0"/>
            <a:lumOff val="0"/>
            <a:alphaOff val="0"/>
          </a:schemeClr>
        </a:solidFill>
        <a:ln w="1079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040" tIns="330200" rIns="140040" bIns="330200" numCol="1" spcCol="1270" anchor="t" anchorCtr="0">
          <a:noAutofit/>
        </a:bodyPr>
        <a:lstStyle/>
        <a:p>
          <a:pPr marL="0" lvl="0" indent="0" algn="l" defTabSz="533400">
            <a:lnSpc>
              <a:spcPct val="90000"/>
            </a:lnSpc>
            <a:spcBef>
              <a:spcPct val="0"/>
            </a:spcBef>
            <a:spcAft>
              <a:spcPct val="35000"/>
            </a:spcAft>
            <a:buNone/>
          </a:pPr>
          <a:r>
            <a:rPr lang="en-US" sz="1200" kern="1200"/>
            <a:t>2. Divide CICP claims into vaccine and non-vaccine claims</a:t>
          </a:r>
        </a:p>
      </dsp:txBody>
      <dsp:txXfrm>
        <a:off x="1978104" y="2241897"/>
        <a:ext cx="1796218" cy="1508823"/>
      </dsp:txXfrm>
    </dsp:sp>
    <dsp:sp modelId="{BCA678BB-FFD0-AE4D-BBFC-30E269902DE7}">
      <dsp:nvSpPr>
        <dsp:cNvPr id="0" name=""/>
        <dsp:cNvSpPr/>
      </dsp:nvSpPr>
      <dsp:spPr>
        <a:xfrm>
          <a:off x="2499007" y="1537779"/>
          <a:ext cx="754411" cy="754411"/>
        </a:xfrm>
        <a:prstGeom prst="ellips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817" tIns="12700" rIns="58817" bIns="12700" numCol="1" spcCol="1270" anchor="ctr" anchorCtr="0">
          <a:noAutofit/>
        </a:bodyPr>
        <a:lstStyle/>
        <a:p>
          <a:pPr marL="0" lvl="0" indent="0" algn="ctr" defTabSz="1600200">
            <a:lnSpc>
              <a:spcPct val="90000"/>
            </a:lnSpc>
            <a:spcBef>
              <a:spcPct val="0"/>
            </a:spcBef>
            <a:spcAft>
              <a:spcPct val="35000"/>
            </a:spcAft>
            <a:buNone/>
          </a:pPr>
          <a:r>
            <a:rPr lang="en-US" sz="3600" kern="1200"/>
            <a:t>2</a:t>
          </a:r>
        </a:p>
      </dsp:txBody>
      <dsp:txXfrm>
        <a:off x="2609488" y="1648260"/>
        <a:ext cx="533449" cy="533449"/>
      </dsp:txXfrm>
    </dsp:sp>
    <dsp:sp modelId="{A8D47633-7BA9-8749-AF01-3BA77671EF8C}">
      <dsp:nvSpPr>
        <dsp:cNvPr id="0" name=""/>
        <dsp:cNvSpPr/>
      </dsp:nvSpPr>
      <dsp:spPr>
        <a:xfrm>
          <a:off x="1978104" y="3800942"/>
          <a:ext cx="1796218" cy="72"/>
        </a:xfrm>
        <a:prstGeom prst="rect">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1FB626-F8B4-1A4D-9559-F7A96C4FC0D2}">
      <dsp:nvSpPr>
        <dsp:cNvPr id="0" name=""/>
        <dsp:cNvSpPr/>
      </dsp:nvSpPr>
      <dsp:spPr>
        <a:xfrm>
          <a:off x="3953944" y="1286309"/>
          <a:ext cx="1796218" cy="2514705"/>
        </a:xfrm>
        <a:prstGeom prst="rect">
          <a:avLst/>
        </a:prstGeom>
        <a:solidFill>
          <a:schemeClr val="accent3">
            <a:alpha val="90000"/>
            <a:tint val="40000"/>
            <a:hueOff val="0"/>
            <a:satOff val="0"/>
            <a:lumOff val="0"/>
            <a:alphaOff val="0"/>
          </a:schemeClr>
        </a:solidFill>
        <a:ln w="1079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040" tIns="330200" rIns="140040" bIns="330200" numCol="1" spcCol="1270" anchor="t" anchorCtr="0">
          <a:noAutofit/>
        </a:bodyPr>
        <a:lstStyle/>
        <a:p>
          <a:pPr marL="0" lvl="0" indent="0" algn="l" defTabSz="533400">
            <a:lnSpc>
              <a:spcPct val="90000"/>
            </a:lnSpc>
            <a:spcBef>
              <a:spcPct val="0"/>
            </a:spcBef>
            <a:spcAft>
              <a:spcPct val="35000"/>
            </a:spcAft>
            <a:buNone/>
          </a:pPr>
          <a:r>
            <a:rPr lang="en-US" sz="1200" kern="1200"/>
            <a:t>3. Merge the vaccine claims with VICP</a:t>
          </a:r>
        </a:p>
      </dsp:txBody>
      <dsp:txXfrm>
        <a:off x="3953944" y="2241897"/>
        <a:ext cx="1796218" cy="1508823"/>
      </dsp:txXfrm>
    </dsp:sp>
    <dsp:sp modelId="{3F22F0FF-6EA9-8343-B60C-941E09CE7111}">
      <dsp:nvSpPr>
        <dsp:cNvPr id="0" name=""/>
        <dsp:cNvSpPr/>
      </dsp:nvSpPr>
      <dsp:spPr>
        <a:xfrm>
          <a:off x="4474847" y="1537779"/>
          <a:ext cx="754411" cy="754411"/>
        </a:xfrm>
        <a:prstGeom prst="ellips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817" tIns="12700" rIns="58817" bIns="12700" numCol="1" spcCol="1270" anchor="ctr" anchorCtr="0">
          <a:noAutofit/>
        </a:bodyPr>
        <a:lstStyle/>
        <a:p>
          <a:pPr marL="0" lvl="0" indent="0" algn="ctr" defTabSz="1600200">
            <a:lnSpc>
              <a:spcPct val="90000"/>
            </a:lnSpc>
            <a:spcBef>
              <a:spcPct val="0"/>
            </a:spcBef>
            <a:spcAft>
              <a:spcPct val="35000"/>
            </a:spcAft>
            <a:buNone/>
          </a:pPr>
          <a:r>
            <a:rPr lang="en-US" sz="3600" kern="1200"/>
            <a:t>3</a:t>
          </a:r>
        </a:p>
      </dsp:txBody>
      <dsp:txXfrm>
        <a:off x="4585328" y="1648260"/>
        <a:ext cx="533449" cy="533449"/>
      </dsp:txXfrm>
    </dsp:sp>
    <dsp:sp modelId="{1A6BBBEB-21B5-5D4D-9FA6-A220FFCB785C}">
      <dsp:nvSpPr>
        <dsp:cNvPr id="0" name=""/>
        <dsp:cNvSpPr/>
      </dsp:nvSpPr>
      <dsp:spPr>
        <a:xfrm>
          <a:off x="3953944" y="3800942"/>
          <a:ext cx="1796218" cy="72"/>
        </a:xfrm>
        <a:prstGeom prst="rect">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C38C51-9927-5F4E-9C8E-D5745257450F}">
      <dsp:nvSpPr>
        <dsp:cNvPr id="0" name=""/>
        <dsp:cNvSpPr/>
      </dsp:nvSpPr>
      <dsp:spPr>
        <a:xfrm>
          <a:off x="5929784" y="1286309"/>
          <a:ext cx="1796218" cy="2514705"/>
        </a:xfrm>
        <a:prstGeom prst="rect">
          <a:avLst/>
        </a:prstGeom>
        <a:solidFill>
          <a:schemeClr val="accent3">
            <a:alpha val="90000"/>
            <a:tint val="40000"/>
            <a:hueOff val="0"/>
            <a:satOff val="0"/>
            <a:lumOff val="0"/>
            <a:alphaOff val="0"/>
          </a:schemeClr>
        </a:solidFill>
        <a:ln w="1079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040" tIns="330200" rIns="140040" bIns="330200" numCol="1" spcCol="1270" anchor="t" anchorCtr="0">
          <a:noAutofit/>
        </a:bodyPr>
        <a:lstStyle/>
        <a:p>
          <a:pPr marL="0" lvl="0" indent="0" algn="l" defTabSz="533400">
            <a:lnSpc>
              <a:spcPct val="90000"/>
            </a:lnSpc>
            <a:spcBef>
              <a:spcPct val="0"/>
            </a:spcBef>
            <a:spcAft>
              <a:spcPct val="35000"/>
            </a:spcAft>
            <a:buNone/>
          </a:pPr>
          <a:r>
            <a:rPr lang="en-US" sz="1200" kern="1200"/>
            <a:t>4. Maintain non-vaccine claims as a separate program within the claims court</a:t>
          </a:r>
        </a:p>
      </dsp:txBody>
      <dsp:txXfrm>
        <a:off x="5929784" y="2241897"/>
        <a:ext cx="1796218" cy="1508823"/>
      </dsp:txXfrm>
    </dsp:sp>
    <dsp:sp modelId="{D8D8D65F-410E-2742-8328-1E7F8CA8CD65}">
      <dsp:nvSpPr>
        <dsp:cNvPr id="0" name=""/>
        <dsp:cNvSpPr/>
      </dsp:nvSpPr>
      <dsp:spPr>
        <a:xfrm>
          <a:off x="6450687" y="1537779"/>
          <a:ext cx="754411" cy="754411"/>
        </a:xfrm>
        <a:prstGeom prst="ellips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817" tIns="12700" rIns="58817" bIns="12700" numCol="1" spcCol="1270" anchor="ctr" anchorCtr="0">
          <a:noAutofit/>
        </a:bodyPr>
        <a:lstStyle/>
        <a:p>
          <a:pPr marL="0" lvl="0" indent="0" algn="ctr" defTabSz="1600200">
            <a:lnSpc>
              <a:spcPct val="90000"/>
            </a:lnSpc>
            <a:spcBef>
              <a:spcPct val="0"/>
            </a:spcBef>
            <a:spcAft>
              <a:spcPct val="35000"/>
            </a:spcAft>
            <a:buNone/>
          </a:pPr>
          <a:r>
            <a:rPr lang="en-US" sz="3600" kern="1200"/>
            <a:t>4</a:t>
          </a:r>
        </a:p>
      </dsp:txBody>
      <dsp:txXfrm>
        <a:off x="6561168" y="1648260"/>
        <a:ext cx="533449" cy="533449"/>
      </dsp:txXfrm>
    </dsp:sp>
    <dsp:sp modelId="{8C6CC408-E133-C545-BD44-4438A01DBFA0}">
      <dsp:nvSpPr>
        <dsp:cNvPr id="0" name=""/>
        <dsp:cNvSpPr/>
      </dsp:nvSpPr>
      <dsp:spPr>
        <a:xfrm>
          <a:off x="5929784" y="3800942"/>
          <a:ext cx="1796218" cy="72"/>
        </a:xfrm>
        <a:prstGeom prst="rect">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87A56-64DD-1348-805C-01F93D5931AB}">
      <dsp:nvSpPr>
        <dsp:cNvPr id="0" name=""/>
        <dsp:cNvSpPr/>
      </dsp:nvSpPr>
      <dsp:spPr>
        <a:xfrm>
          <a:off x="13130" y="71572"/>
          <a:ext cx="3514832" cy="1054449"/>
        </a:xfrm>
        <a:prstGeom prst="rect">
          <a:avLst/>
        </a:prstGeom>
        <a:solidFill>
          <a:schemeClr val="dk2">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750" tIns="277750" rIns="277750" bIns="277750" numCol="1" spcCol="1270" anchor="ctr" anchorCtr="0">
          <a:noAutofit/>
        </a:bodyPr>
        <a:lstStyle/>
        <a:p>
          <a:pPr marL="0" lvl="0" indent="0" algn="ctr" defTabSz="1555750">
            <a:lnSpc>
              <a:spcPct val="90000"/>
            </a:lnSpc>
            <a:spcBef>
              <a:spcPct val="0"/>
            </a:spcBef>
            <a:spcAft>
              <a:spcPct val="35000"/>
            </a:spcAft>
            <a:buNone/>
          </a:pPr>
          <a:r>
            <a:rPr lang="en-US" sz="3500" kern="1200"/>
            <a:t>Permit</a:t>
          </a:r>
        </a:p>
      </dsp:txBody>
      <dsp:txXfrm>
        <a:off x="13130" y="71572"/>
        <a:ext cx="3514832" cy="1054449"/>
      </dsp:txXfrm>
    </dsp:sp>
    <dsp:sp modelId="{A3D9567F-A056-0842-AE74-2C87526151C2}">
      <dsp:nvSpPr>
        <dsp:cNvPr id="0" name=""/>
        <dsp:cNvSpPr/>
      </dsp:nvSpPr>
      <dsp:spPr>
        <a:xfrm>
          <a:off x="13130" y="1126022"/>
          <a:ext cx="3514832" cy="2246509"/>
        </a:xfrm>
        <a:prstGeom prst="rect">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7187" tIns="347187" rIns="347187" bIns="347187" numCol="1" spcCol="1270" anchor="t" anchorCtr="0">
          <a:noAutofit/>
        </a:bodyPr>
        <a:lstStyle/>
        <a:p>
          <a:pPr marL="0" lvl="0" indent="0" algn="l" defTabSz="977900">
            <a:lnSpc>
              <a:spcPct val="90000"/>
            </a:lnSpc>
            <a:spcBef>
              <a:spcPct val="0"/>
            </a:spcBef>
            <a:spcAft>
              <a:spcPct val="35000"/>
            </a:spcAft>
            <a:buNone/>
          </a:pPr>
          <a:r>
            <a:rPr lang="en-US" sz="2200" kern="1200" dirty="0"/>
            <a:t>Permit judicial review of DHHS agency actions on CICP claims</a:t>
          </a:r>
        </a:p>
      </dsp:txBody>
      <dsp:txXfrm>
        <a:off x="13130" y="1126022"/>
        <a:ext cx="3514832" cy="2246509"/>
      </dsp:txXfrm>
    </dsp:sp>
    <dsp:sp modelId="{F26904D2-2220-564A-8F17-E342364E4F62}">
      <dsp:nvSpPr>
        <dsp:cNvPr id="0" name=""/>
        <dsp:cNvSpPr/>
      </dsp:nvSpPr>
      <dsp:spPr>
        <a:xfrm>
          <a:off x="3635856" y="71572"/>
          <a:ext cx="3514832" cy="1054449"/>
        </a:xfrm>
        <a:prstGeom prst="rect">
          <a:avLst/>
        </a:prstGeom>
        <a:solidFill>
          <a:schemeClr val="dk2">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750" tIns="277750" rIns="277750" bIns="277750" numCol="1" spcCol="1270" anchor="ctr" anchorCtr="0">
          <a:noAutofit/>
        </a:bodyPr>
        <a:lstStyle/>
        <a:p>
          <a:pPr marL="0" lvl="0" indent="0" algn="ctr" defTabSz="1555750">
            <a:lnSpc>
              <a:spcPct val="90000"/>
            </a:lnSpc>
            <a:spcBef>
              <a:spcPct val="0"/>
            </a:spcBef>
            <a:spcAft>
              <a:spcPct val="35000"/>
            </a:spcAft>
            <a:buNone/>
          </a:pPr>
          <a:r>
            <a:rPr lang="en-US" sz="3500" kern="1200"/>
            <a:t>Compel</a:t>
          </a:r>
        </a:p>
      </dsp:txBody>
      <dsp:txXfrm>
        <a:off x="3635856" y="71572"/>
        <a:ext cx="3514832" cy="1054449"/>
      </dsp:txXfrm>
    </dsp:sp>
    <dsp:sp modelId="{B353631B-AFCA-544F-BA0A-3C0C9D32DCBD}">
      <dsp:nvSpPr>
        <dsp:cNvPr id="0" name=""/>
        <dsp:cNvSpPr/>
      </dsp:nvSpPr>
      <dsp:spPr>
        <a:xfrm>
          <a:off x="3635856" y="1126022"/>
          <a:ext cx="3514832" cy="2246509"/>
        </a:xfrm>
        <a:prstGeom prst="rect">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7187" tIns="347187" rIns="347187" bIns="347187" numCol="1" spcCol="1270" anchor="t" anchorCtr="0">
          <a:noAutofit/>
        </a:bodyPr>
        <a:lstStyle/>
        <a:p>
          <a:pPr marL="0" lvl="0" indent="0" algn="l" defTabSz="977900">
            <a:lnSpc>
              <a:spcPct val="90000"/>
            </a:lnSpc>
            <a:spcBef>
              <a:spcPct val="0"/>
            </a:spcBef>
            <a:spcAft>
              <a:spcPct val="35000"/>
            </a:spcAft>
            <a:buNone/>
          </a:pPr>
          <a:r>
            <a:rPr lang="en-US" sz="2200" kern="1200"/>
            <a:t>Compel DHHS to publicly disclose the adjudication process and results from CICP claims</a:t>
          </a:r>
        </a:p>
      </dsp:txBody>
      <dsp:txXfrm>
        <a:off x="3635856" y="1126022"/>
        <a:ext cx="3514832" cy="2246509"/>
      </dsp:txXfrm>
    </dsp:sp>
    <dsp:sp modelId="{BDB85AD8-DB32-EC4E-B8D2-C59AE81B6D5D}">
      <dsp:nvSpPr>
        <dsp:cNvPr id="0" name=""/>
        <dsp:cNvSpPr/>
      </dsp:nvSpPr>
      <dsp:spPr>
        <a:xfrm>
          <a:off x="7258583" y="71572"/>
          <a:ext cx="3514832" cy="1054449"/>
        </a:xfrm>
        <a:prstGeom prst="rect">
          <a:avLst/>
        </a:prstGeom>
        <a:solidFill>
          <a:schemeClr val="dk2">
            <a:hueOff val="0"/>
            <a:satOff val="0"/>
            <a:lumOff val="0"/>
            <a:alphaOff val="0"/>
          </a:schemeClr>
        </a:solidFill>
        <a:ln w="1079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750" tIns="277750" rIns="277750" bIns="277750" numCol="1" spcCol="1270" anchor="ctr" anchorCtr="0">
          <a:noAutofit/>
        </a:bodyPr>
        <a:lstStyle/>
        <a:p>
          <a:pPr marL="0" lvl="0" indent="0" algn="ctr" defTabSz="1555750">
            <a:lnSpc>
              <a:spcPct val="90000"/>
            </a:lnSpc>
            <a:spcBef>
              <a:spcPct val="0"/>
            </a:spcBef>
            <a:spcAft>
              <a:spcPct val="35000"/>
            </a:spcAft>
            <a:buNone/>
          </a:pPr>
          <a:r>
            <a:rPr lang="en-US" sz="3500" kern="1200"/>
            <a:t>Impose</a:t>
          </a:r>
        </a:p>
      </dsp:txBody>
      <dsp:txXfrm>
        <a:off x="7258583" y="71572"/>
        <a:ext cx="3514832" cy="1054449"/>
      </dsp:txXfrm>
    </dsp:sp>
    <dsp:sp modelId="{041D92F5-FF93-7E44-90FD-058E6EFB8AB7}">
      <dsp:nvSpPr>
        <dsp:cNvPr id="0" name=""/>
        <dsp:cNvSpPr/>
      </dsp:nvSpPr>
      <dsp:spPr>
        <a:xfrm>
          <a:off x="7258583" y="1126022"/>
          <a:ext cx="3514832" cy="2246509"/>
        </a:xfrm>
        <a:prstGeom prst="rect">
          <a:avLst/>
        </a:prstGeom>
        <a:solidFill>
          <a:schemeClr val="dk2">
            <a:alpha val="90000"/>
            <a:tint val="40000"/>
            <a:hueOff val="0"/>
            <a:satOff val="0"/>
            <a:lumOff val="0"/>
            <a:alphaOff val="0"/>
          </a:schemeClr>
        </a:solidFill>
        <a:ln w="1079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7187" tIns="347187" rIns="347187" bIns="347187" numCol="1" spcCol="1270" anchor="t" anchorCtr="0">
          <a:noAutofit/>
        </a:bodyPr>
        <a:lstStyle/>
        <a:p>
          <a:pPr marL="0" lvl="0" indent="0" algn="l" defTabSz="977900">
            <a:lnSpc>
              <a:spcPct val="90000"/>
            </a:lnSpc>
            <a:spcBef>
              <a:spcPct val="0"/>
            </a:spcBef>
            <a:spcAft>
              <a:spcPct val="35000"/>
            </a:spcAft>
            <a:buNone/>
          </a:pPr>
          <a:r>
            <a:rPr lang="en-US" sz="2200" kern="1200"/>
            <a:t>Impose statutory time limits on DHHS to process CICP claims</a:t>
          </a:r>
        </a:p>
      </dsp:txBody>
      <dsp:txXfrm>
        <a:off x="7258583" y="1126022"/>
        <a:ext cx="3514832" cy="22465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82E83-8824-5F44-A1EC-421644215CAB}">
      <dsp:nvSpPr>
        <dsp:cNvPr id="0" name=""/>
        <dsp:cNvSpPr/>
      </dsp:nvSpPr>
      <dsp:spPr>
        <a:xfrm>
          <a:off x="0" y="375072"/>
          <a:ext cx="3615512" cy="1159167"/>
        </a:xfrm>
        <a:prstGeom prst="rect">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Unintended consequences of the CICP design:</a:t>
          </a:r>
        </a:p>
      </dsp:txBody>
      <dsp:txXfrm>
        <a:off x="0" y="375072"/>
        <a:ext cx="3615512" cy="1159167"/>
      </dsp:txXfrm>
    </dsp:sp>
    <dsp:sp modelId="{371A534A-1E35-A54D-8B8A-C4BB3806585A}">
      <dsp:nvSpPr>
        <dsp:cNvPr id="0" name=""/>
        <dsp:cNvSpPr/>
      </dsp:nvSpPr>
      <dsp:spPr>
        <a:xfrm>
          <a:off x="37" y="1520388"/>
          <a:ext cx="3615512" cy="3598695"/>
        </a:xfrm>
        <a:prstGeom prst="rect">
          <a:avLst/>
        </a:prstGeom>
        <a:solidFill>
          <a:schemeClr val="accent2">
            <a:tint val="40000"/>
            <a:alpha val="90000"/>
            <a:hueOff val="0"/>
            <a:satOff val="0"/>
            <a:lumOff val="0"/>
            <a:alphaOff val="0"/>
          </a:schemeClr>
        </a:solidFill>
        <a:ln w="1079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Dual role of DHHS as both defendant and adjudicator leads to a potential conflict of interest</a:t>
          </a:r>
        </a:p>
        <a:p>
          <a:pPr marL="228600" lvl="1" indent="-228600" algn="l" defTabSz="1022350">
            <a:lnSpc>
              <a:spcPct val="90000"/>
            </a:lnSpc>
            <a:spcBef>
              <a:spcPct val="0"/>
            </a:spcBef>
            <a:spcAft>
              <a:spcPct val="15000"/>
            </a:spcAft>
            <a:buChar char="•"/>
          </a:pPr>
          <a:r>
            <a:rPr lang="en-US" sz="2300" kern="1200" dirty="0"/>
            <a:t>Not permitting judicial review of DHHS agency actions on CICP claims results in a lack of checks and balances</a:t>
          </a:r>
        </a:p>
      </dsp:txBody>
      <dsp:txXfrm>
        <a:off x="37" y="1520388"/>
        <a:ext cx="3615512" cy="3598695"/>
      </dsp:txXfrm>
    </dsp:sp>
    <dsp:sp modelId="{902137B1-E719-6449-846F-5D2F769F1D01}">
      <dsp:nvSpPr>
        <dsp:cNvPr id="0" name=""/>
        <dsp:cNvSpPr/>
      </dsp:nvSpPr>
      <dsp:spPr>
        <a:xfrm>
          <a:off x="4121722" y="364162"/>
          <a:ext cx="3615512" cy="1159167"/>
        </a:xfrm>
        <a:prstGeom prst="rect">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marL="0" lvl="0" indent="0" algn="ctr" defTabSz="1022350">
            <a:lnSpc>
              <a:spcPct val="90000"/>
            </a:lnSpc>
            <a:spcBef>
              <a:spcPct val="0"/>
            </a:spcBef>
            <a:spcAft>
              <a:spcPct val="35000"/>
            </a:spcAft>
            <a:buNone/>
          </a:pPr>
          <a:r>
            <a:rPr lang="en-US" sz="2300" kern="1200" dirty="0"/>
            <a:t>both issues jeopardize and further weaken CICP’s four performance indicators: </a:t>
          </a:r>
        </a:p>
      </dsp:txBody>
      <dsp:txXfrm>
        <a:off x="4121722" y="364162"/>
        <a:ext cx="3615512" cy="1159167"/>
      </dsp:txXfrm>
    </dsp:sp>
    <dsp:sp modelId="{D4D72C45-9797-5342-B7C5-8101E983D64F}">
      <dsp:nvSpPr>
        <dsp:cNvPr id="0" name=""/>
        <dsp:cNvSpPr/>
      </dsp:nvSpPr>
      <dsp:spPr>
        <a:xfrm>
          <a:off x="4128195" y="1529213"/>
          <a:ext cx="3609077" cy="3586927"/>
        </a:xfrm>
        <a:prstGeom prst="rect">
          <a:avLst/>
        </a:prstGeom>
        <a:solidFill>
          <a:schemeClr val="accent3">
            <a:tint val="40000"/>
            <a:alpha val="90000"/>
            <a:hueOff val="0"/>
            <a:satOff val="0"/>
            <a:lumOff val="0"/>
            <a:alphaOff val="0"/>
          </a:schemeClr>
        </a:solidFill>
        <a:ln w="1079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endParaRPr lang="en-US" sz="2300" kern="1200" dirty="0"/>
        </a:p>
        <a:p>
          <a:pPr marL="228600" lvl="1" indent="-228600" algn="l" defTabSz="1022350">
            <a:lnSpc>
              <a:spcPct val="90000"/>
            </a:lnSpc>
            <a:spcBef>
              <a:spcPct val="0"/>
            </a:spcBef>
            <a:spcAft>
              <a:spcPct val="15000"/>
            </a:spcAft>
            <a:buChar char="•"/>
          </a:pPr>
          <a:r>
            <a:rPr lang="en-US" sz="2300" kern="1200" dirty="0"/>
            <a:t>lack of accountability</a:t>
          </a:r>
        </a:p>
        <a:p>
          <a:pPr marL="228600" lvl="1" indent="-228600" algn="l" defTabSz="1022350">
            <a:lnSpc>
              <a:spcPct val="90000"/>
            </a:lnSpc>
            <a:spcBef>
              <a:spcPct val="0"/>
            </a:spcBef>
            <a:spcAft>
              <a:spcPct val="15000"/>
            </a:spcAft>
            <a:buChar char="•"/>
          </a:pPr>
          <a:r>
            <a:rPr lang="en-US" sz="2300" kern="1200"/>
            <a:t>lack of transparency</a:t>
          </a:r>
        </a:p>
        <a:p>
          <a:pPr marL="228600" lvl="1" indent="-228600" algn="l" defTabSz="1022350">
            <a:lnSpc>
              <a:spcPct val="90000"/>
            </a:lnSpc>
            <a:spcBef>
              <a:spcPct val="0"/>
            </a:spcBef>
            <a:spcAft>
              <a:spcPct val="15000"/>
            </a:spcAft>
            <a:buChar char="•"/>
          </a:pPr>
          <a:r>
            <a:rPr lang="en-US" sz="2300" kern="1200"/>
            <a:t>compromised effieiency</a:t>
          </a:r>
        </a:p>
        <a:p>
          <a:pPr marL="228600" lvl="1" indent="-228600" algn="l" defTabSz="1022350">
            <a:lnSpc>
              <a:spcPct val="90000"/>
            </a:lnSpc>
            <a:spcBef>
              <a:spcPct val="0"/>
            </a:spcBef>
            <a:spcAft>
              <a:spcPct val="15000"/>
            </a:spcAft>
            <a:buChar char="•"/>
          </a:pPr>
          <a:r>
            <a:rPr lang="en-US" sz="2300" kern="1200"/>
            <a:t>questionable ability to compensate</a:t>
          </a:r>
        </a:p>
      </dsp:txBody>
      <dsp:txXfrm>
        <a:off x="4128195" y="1529213"/>
        <a:ext cx="3609077" cy="358692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82E83-8824-5F44-A1EC-421644215CAB}">
      <dsp:nvSpPr>
        <dsp:cNvPr id="0" name=""/>
        <dsp:cNvSpPr/>
      </dsp:nvSpPr>
      <dsp:spPr>
        <a:xfrm>
          <a:off x="0" y="216161"/>
          <a:ext cx="2357450" cy="725085"/>
        </a:xfrm>
        <a:prstGeom prst="rect">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Reform:</a:t>
          </a:r>
        </a:p>
      </dsp:txBody>
      <dsp:txXfrm>
        <a:off x="0" y="216161"/>
        <a:ext cx="2357450" cy="725085"/>
      </dsp:txXfrm>
    </dsp:sp>
    <dsp:sp modelId="{371A534A-1E35-A54D-8B8A-C4BB3806585A}">
      <dsp:nvSpPr>
        <dsp:cNvPr id="0" name=""/>
        <dsp:cNvSpPr/>
      </dsp:nvSpPr>
      <dsp:spPr>
        <a:xfrm>
          <a:off x="2417" y="932582"/>
          <a:ext cx="2357450" cy="4340224"/>
        </a:xfrm>
        <a:prstGeom prst="rect">
          <a:avLst/>
        </a:prstGeom>
        <a:solidFill>
          <a:schemeClr val="accent2">
            <a:tint val="40000"/>
            <a:alpha val="90000"/>
            <a:hueOff val="0"/>
            <a:satOff val="0"/>
            <a:lumOff val="0"/>
            <a:alphaOff val="0"/>
          </a:schemeClr>
        </a:solidFill>
        <a:ln w="1079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Font typeface="+mj-lt"/>
            <a:buAutoNum type="arabicPeriod"/>
          </a:pPr>
          <a:r>
            <a:rPr lang="en-US" sz="2000" kern="1200" dirty="0"/>
            <a:t>Relocate CICP from DHHS to the Claims Court</a:t>
          </a:r>
        </a:p>
        <a:p>
          <a:pPr marL="228600" lvl="1" indent="-228600" algn="l" defTabSz="889000">
            <a:lnSpc>
              <a:spcPct val="90000"/>
            </a:lnSpc>
            <a:spcBef>
              <a:spcPct val="0"/>
            </a:spcBef>
            <a:spcAft>
              <a:spcPct val="15000"/>
            </a:spcAft>
            <a:buFont typeface="+mj-lt"/>
            <a:buAutoNum type="arabicPeriod"/>
          </a:pPr>
          <a:r>
            <a:rPr lang="en-US" sz="2000" kern="1200" dirty="0"/>
            <a:t>Merge its vaccine claims with the VICP</a:t>
          </a:r>
        </a:p>
        <a:p>
          <a:pPr marL="228600" lvl="1" indent="-228600" algn="l" defTabSz="889000">
            <a:lnSpc>
              <a:spcPct val="90000"/>
            </a:lnSpc>
            <a:spcBef>
              <a:spcPct val="0"/>
            </a:spcBef>
            <a:spcAft>
              <a:spcPct val="15000"/>
            </a:spcAft>
            <a:buFont typeface="+mj-lt"/>
            <a:buAutoNum type="arabicPeriod"/>
          </a:pPr>
          <a:r>
            <a:rPr lang="en-US" sz="2000" kern="1200" dirty="0"/>
            <a:t>Maintain non-vaccine claims as a separate program</a:t>
          </a:r>
        </a:p>
      </dsp:txBody>
      <dsp:txXfrm>
        <a:off x="2417" y="932582"/>
        <a:ext cx="2357450" cy="4340224"/>
      </dsp:txXfrm>
    </dsp:sp>
    <dsp:sp modelId="{902137B1-E719-6449-846F-5D2F769F1D01}">
      <dsp:nvSpPr>
        <dsp:cNvPr id="0" name=""/>
        <dsp:cNvSpPr/>
      </dsp:nvSpPr>
      <dsp:spPr>
        <a:xfrm>
          <a:off x="2689911" y="211045"/>
          <a:ext cx="2357450" cy="725085"/>
        </a:xfrm>
        <a:prstGeom prst="rect">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Changes if CICP stays in DHHS:</a:t>
          </a:r>
        </a:p>
      </dsp:txBody>
      <dsp:txXfrm>
        <a:off x="2689911" y="211045"/>
        <a:ext cx="2357450" cy="725085"/>
      </dsp:txXfrm>
    </dsp:sp>
    <dsp:sp modelId="{D4D72C45-9797-5342-B7C5-8101E983D64F}">
      <dsp:nvSpPr>
        <dsp:cNvPr id="0" name=""/>
        <dsp:cNvSpPr/>
      </dsp:nvSpPr>
      <dsp:spPr>
        <a:xfrm>
          <a:off x="2706602" y="917272"/>
          <a:ext cx="2353254" cy="4326031"/>
        </a:xfrm>
        <a:prstGeom prst="rect">
          <a:avLst/>
        </a:prstGeom>
        <a:solidFill>
          <a:schemeClr val="accent3">
            <a:tint val="40000"/>
            <a:alpha val="90000"/>
            <a:hueOff val="0"/>
            <a:satOff val="0"/>
            <a:lumOff val="0"/>
            <a:alphaOff val="0"/>
          </a:schemeClr>
        </a:solidFill>
        <a:ln w="1079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Font typeface="+mj-lt"/>
            <a:buAutoNum type="arabicPeriod"/>
          </a:pPr>
          <a:r>
            <a:rPr lang="en-US" sz="2000" kern="1200" dirty="0"/>
            <a:t> Permit judicial review of DHHS executive agency actions on CICP claims</a:t>
          </a:r>
        </a:p>
        <a:p>
          <a:pPr marL="228600" lvl="1" indent="-228600" algn="l" defTabSz="889000">
            <a:lnSpc>
              <a:spcPct val="90000"/>
            </a:lnSpc>
            <a:spcBef>
              <a:spcPct val="0"/>
            </a:spcBef>
            <a:spcAft>
              <a:spcPct val="15000"/>
            </a:spcAft>
            <a:buFont typeface="+mj-lt"/>
            <a:buAutoNum type="arabicPeriod"/>
          </a:pPr>
          <a:r>
            <a:rPr lang="en-US" sz="2000" kern="1200" dirty="0"/>
            <a:t> compel public disclosure</a:t>
          </a:r>
        </a:p>
        <a:p>
          <a:pPr marL="228600" lvl="1" indent="-228600" algn="l" defTabSz="889000">
            <a:lnSpc>
              <a:spcPct val="90000"/>
            </a:lnSpc>
            <a:spcBef>
              <a:spcPct val="0"/>
            </a:spcBef>
            <a:spcAft>
              <a:spcPct val="15000"/>
            </a:spcAft>
            <a:buFont typeface="+mj-lt"/>
            <a:buAutoNum type="arabicPeriod"/>
          </a:pPr>
          <a:r>
            <a:rPr lang="en-US" sz="2000" kern="1200" dirty="0"/>
            <a:t>Imposes statutory time limits on DHHS to process CICP claims</a:t>
          </a:r>
        </a:p>
      </dsp:txBody>
      <dsp:txXfrm>
        <a:off x="2706602" y="917272"/>
        <a:ext cx="2353254" cy="4326031"/>
      </dsp:txXfrm>
    </dsp:sp>
    <dsp:sp modelId="{55F135F1-FE9A-CA48-B065-A10C5E8B39CA}">
      <dsp:nvSpPr>
        <dsp:cNvPr id="0" name=""/>
        <dsp:cNvSpPr/>
      </dsp:nvSpPr>
      <dsp:spPr>
        <a:xfrm>
          <a:off x="5377404" y="207497"/>
          <a:ext cx="2357450" cy="725085"/>
        </a:xfrm>
        <a:prstGeom prst="rect">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Additional Recommendations</a:t>
          </a:r>
        </a:p>
      </dsp:txBody>
      <dsp:txXfrm>
        <a:off x="5377404" y="207497"/>
        <a:ext cx="2357450" cy="725085"/>
      </dsp:txXfrm>
    </dsp:sp>
    <dsp:sp modelId="{60886B91-4585-A94A-9183-E178C32AE119}">
      <dsp:nvSpPr>
        <dsp:cNvPr id="0" name=""/>
        <dsp:cNvSpPr/>
      </dsp:nvSpPr>
      <dsp:spPr>
        <a:xfrm>
          <a:off x="5377404" y="932582"/>
          <a:ext cx="2357450" cy="4340224"/>
        </a:xfrm>
        <a:prstGeom prst="rect">
          <a:avLst/>
        </a:prstGeom>
        <a:solidFill>
          <a:schemeClr val="accent4">
            <a:tint val="40000"/>
            <a:alpha val="90000"/>
            <a:hueOff val="0"/>
            <a:satOff val="0"/>
            <a:lumOff val="0"/>
            <a:alphaOff val="0"/>
          </a:schemeClr>
        </a:solidFill>
        <a:ln w="1079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Congress and DHHS request GAO and OIG to audit CICP finances and performance</a:t>
          </a:r>
        </a:p>
        <a:p>
          <a:pPr marL="457200" lvl="2" indent="-228600" algn="l" defTabSz="889000">
            <a:lnSpc>
              <a:spcPct val="90000"/>
            </a:lnSpc>
            <a:spcBef>
              <a:spcPct val="0"/>
            </a:spcBef>
            <a:spcAft>
              <a:spcPct val="15000"/>
            </a:spcAft>
            <a:buChar char="•"/>
          </a:pPr>
          <a:r>
            <a:rPr lang="en-US" sz="2000" kern="1200" dirty="0"/>
            <a:t>Adjust budget approval for CICP based on report</a:t>
          </a:r>
        </a:p>
        <a:p>
          <a:pPr marL="228600" lvl="1" indent="-228600" algn="l" defTabSz="889000">
            <a:lnSpc>
              <a:spcPct val="90000"/>
            </a:lnSpc>
            <a:spcBef>
              <a:spcPct val="0"/>
            </a:spcBef>
            <a:spcAft>
              <a:spcPct val="15000"/>
            </a:spcAft>
            <a:buChar char="•"/>
          </a:pPr>
          <a:r>
            <a:rPr lang="en-US" sz="2000" kern="1200" dirty="0"/>
            <a:t>Promptly propose an injury table for COVID-19</a:t>
          </a:r>
        </a:p>
      </dsp:txBody>
      <dsp:txXfrm>
        <a:off x="5377404" y="932582"/>
        <a:ext cx="2357450" cy="43402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7.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C5C11F-151B-524D-A19D-45DDC6EA0977}"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1339351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C5C11F-151B-524D-A19D-45DDC6EA0977}" type="datetimeFigureOut">
              <a:rPr lang="en-US" smtClean="0"/>
              <a:t>3/10/2022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3490964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C5C11F-151B-524D-A19D-45DDC6EA0977}" type="datetimeFigureOut">
              <a:rPr lang="en-US" smtClean="0"/>
              <a:t>3/10/2022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3835187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C5C11F-151B-524D-A19D-45DDC6EA0977}"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2294061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C5C11F-151B-524D-A19D-45DDC6EA0977}" type="datetimeFigureOut">
              <a:rPr lang="en-US" smtClean="0"/>
              <a:t>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3558605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6C5C11F-151B-524D-A19D-45DDC6EA0977}" type="datetimeFigureOut">
              <a:rPr lang="en-US" smtClean="0"/>
              <a:t>3/10/2022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413206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B6C5C11F-151B-524D-A19D-45DDC6EA0977}" type="datetimeFigureOut">
              <a:rPr lang="en-US" smtClean="0"/>
              <a:t>3/10/2022</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2685277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B6C5C11F-151B-524D-A19D-45DDC6EA0977}" type="datetimeFigureOut">
              <a:rPr lang="en-US" smtClean="0"/>
              <a:t>3/10/2022</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62928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C5C11F-151B-524D-A19D-45DDC6EA0977}" type="datetimeFigureOut">
              <a:rPr lang="en-US" smtClean="0"/>
              <a:t>3/10/2022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929316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B6C5C11F-151B-524D-A19D-45DDC6EA0977}" type="datetimeFigureOut">
              <a:rPr lang="en-US" smtClean="0"/>
              <a:t>3/10/2022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325929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B6C5C11F-151B-524D-A19D-45DDC6EA0977}" type="datetimeFigureOut">
              <a:rPr lang="en-US" smtClean="0"/>
              <a:t>3/10/2022</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D9B08D36-A3D4-B845-AE4D-CF60B55A59B6}" type="slidenum">
              <a:rPr lang="en-US" smtClean="0"/>
              <a:t>‹#›</a:t>
            </a:fld>
            <a:endParaRPr lang="en-US"/>
          </a:p>
        </p:txBody>
      </p:sp>
    </p:spTree>
    <p:extLst>
      <p:ext uri="{BB962C8B-B14F-4D97-AF65-F5344CB8AC3E}">
        <p14:creationId xmlns:p14="http://schemas.microsoft.com/office/powerpoint/2010/main" val="388762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B6C5C11F-151B-524D-A19D-45DDC6EA0977}" type="datetimeFigureOut">
              <a:rPr lang="en-US" smtClean="0"/>
              <a:t>3/10/2022</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D9B08D36-A3D4-B845-AE4D-CF60B55A59B6}" type="slidenum">
              <a:rPr lang="en-US" smtClean="0"/>
              <a:t>‹#›</a:t>
            </a:fld>
            <a:endParaRPr lang="en-US"/>
          </a:p>
        </p:txBody>
      </p:sp>
    </p:spTree>
    <p:extLst>
      <p:ext uri="{BB962C8B-B14F-4D97-AF65-F5344CB8AC3E}">
        <p14:creationId xmlns:p14="http://schemas.microsoft.com/office/powerpoint/2010/main" val="3281119045"/>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4.xml.rels><?xml version="1.0" encoding="UTF-8" standalone="yes"?>
<Relationships xmlns="http://schemas.openxmlformats.org/package/2006/relationships"><Relationship Id="rId3" Type="http://schemas.openxmlformats.org/officeDocument/2006/relationships/hyperlink" Target="mailto:Junying-zhao@ouhsc.edu" TargetMode="External"/><Relationship Id="rId2" Type="http://schemas.openxmlformats.org/officeDocument/2006/relationships/hyperlink" Target="mailto:junyingzhao@post.Harvard.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F231E5-F402-49E1-82B4-C762909ED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F0BA12B-74D1-4DB1-9A3F-C9BA27B815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515FCC40-AA93-4D3B-90D0-69BC824EAD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81281F8-46EE-6C4A-B6DA-7E56A7289AFF}"/>
              </a:ext>
            </a:extLst>
          </p:cNvPr>
          <p:cNvSpPr>
            <a:spLocks noGrp="1"/>
          </p:cNvSpPr>
          <p:nvPr>
            <p:ph type="ctrTitle"/>
          </p:nvPr>
        </p:nvSpPr>
        <p:spPr>
          <a:xfrm>
            <a:off x="4084398" y="1298448"/>
            <a:ext cx="7315200" cy="3255264"/>
          </a:xfrm>
        </p:spPr>
        <p:txBody>
          <a:bodyPr>
            <a:normAutofit/>
          </a:bodyPr>
          <a:lstStyle/>
          <a:p>
            <a:r>
              <a:rPr lang="en-US" sz="4600">
                <a:solidFill>
                  <a:schemeClr val="tx2"/>
                </a:solidFill>
              </a:rPr>
              <a:t>Reforming the Countermeasures Injury Compensation Program for COVID-19 and Beyond: </a:t>
            </a:r>
            <a:r>
              <a:rPr lang="en-US" sz="4600" i="1">
                <a:solidFill>
                  <a:schemeClr val="tx2"/>
                </a:solidFill>
              </a:rPr>
              <a:t>An Economic Perspective</a:t>
            </a:r>
            <a:endParaRPr lang="en-US" sz="4600">
              <a:solidFill>
                <a:schemeClr val="tx2"/>
              </a:solidFill>
            </a:endParaRPr>
          </a:p>
        </p:txBody>
      </p:sp>
      <p:sp>
        <p:nvSpPr>
          <p:cNvPr id="3" name="Subtitle 2">
            <a:extLst>
              <a:ext uri="{FF2B5EF4-FFF2-40B4-BE49-F238E27FC236}">
                <a16:creationId xmlns:a16="http://schemas.microsoft.com/office/drawing/2014/main" id="{42506370-B9DC-6243-9A09-008A43E9A3B3}"/>
              </a:ext>
            </a:extLst>
          </p:cNvPr>
          <p:cNvSpPr>
            <a:spLocks noGrp="1"/>
          </p:cNvSpPr>
          <p:nvPr>
            <p:ph type="subTitle" idx="1"/>
          </p:nvPr>
        </p:nvSpPr>
        <p:spPr>
          <a:xfrm>
            <a:off x="4084398" y="4915590"/>
            <a:ext cx="6714232" cy="965242"/>
          </a:xfrm>
        </p:spPr>
        <p:txBody>
          <a:bodyPr>
            <a:normAutofit/>
          </a:bodyPr>
          <a:lstStyle/>
          <a:p>
            <a:r>
              <a:rPr lang="en-US" sz="1400" dirty="0">
                <a:solidFill>
                  <a:schemeClr val="accent1"/>
                </a:solidFill>
              </a:rPr>
              <a:t>Junying (June) Zhao, PhD, PhD, </a:t>
            </a:r>
          </a:p>
          <a:p>
            <a:r>
              <a:rPr lang="en-US" sz="1400" dirty="0">
                <a:solidFill>
                  <a:schemeClr val="accent1"/>
                </a:solidFill>
              </a:rPr>
              <a:t>Firat Demir, PhD, Pallab K. Ghosh, PhD, Austin Earley, Myongjin Kim, PhD</a:t>
            </a:r>
          </a:p>
          <a:p>
            <a:endParaRPr lang="en-US" sz="1200" dirty="0">
              <a:solidFill>
                <a:schemeClr val="accent1"/>
              </a:solidFill>
            </a:endParaRPr>
          </a:p>
        </p:txBody>
      </p:sp>
    </p:spTree>
    <p:extLst>
      <p:ext uri="{BB962C8B-B14F-4D97-AF65-F5344CB8AC3E}">
        <p14:creationId xmlns:p14="http://schemas.microsoft.com/office/powerpoint/2010/main" val="4259446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B0A0A342-15D7-3942-B70E-69082F5A3DF8}"/>
              </a:ext>
            </a:extLst>
          </p:cNvPr>
          <p:cNvSpPr>
            <a:spLocks noGrp="1"/>
          </p:cNvSpPr>
          <p:nvPr>
            <p:ph type="title"/>
          </p:nvPr>
        </p:nvSpPr>
        <p:spPr>
          <a:xfrm>
            <a:off x="1600754" y="1087374"/>
            <a:ext cx="8983489" cy="1000978"/>
          </a:xfrm>
        </p:spPr>
        <p:txBody>
          <a:bodyPr>
            <a:normAutofit/>
          </a:bodyPr>
          <a:lstStyle/>
          <a:p>
            <a:r>
              <a:rPr lang="en-US" dirty="0"/>
              <a:t>Transparency - VICP</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C8109A30-3061-AF4F-8D6B-C81C98DAF018}"/>
              </a:ext>
            </a:extLst>
          </p:cNvPr>
          <p:cNvSpPr>
            <a:spLocks noGrp="1"/>
          </p:cNvSpPr>
          <p:nvPr>
            <p:ph idx="1"/>
          </p:nvPr>
        </p:nvSpPr>
        <p:spPr>
          <a:xfrm>
            <a:off x="1600753" y="2535446"/>
            <a:ext cx="8983489" cy="3554457"/>
          </a:xfrm>
        </p:spPr>
        <p:txBody>
          <a:bodyPr>
            <a:normAutofit/>
          </a:bodyPr>
          <a:lstStyle/>
          <a:p>
            <a:r>
              <a:rPr lang="en-US">
                <a:solidFill>
                  <a:schemeClr val="tx1"/>
                </a:solidFill>
              </a:rPr>
              <a:t>Content, decision-makers, decision-making processes, and compensation details are publicly available</a:t>
            </a:r>
          </a:p>
          <a:p>
            <a:r>
              <a:rPr lang="en-US">
                <a:solidFill>
                  <a:schemeClr val="tx1"/>
                </a:solidFill>
              </a:rPr>
              <a:t>Under judicial law, VICP must explain individual vaccine injury cases and explain the reasoning for their judgements</a:t>
            </a:r>
          </a:p>
          <a:p>
            <a:r>
              <a:rPr lang="en-US">
                <a:solidFill>
                  <a:schemeClr val="tx1"/>
                </a:solidFill>
              </a:rPr>
              <a:t>Higher incentive to be transparent under the judicial system</a:t>
            </a:r>
          </a:p>
          <a:p>
            <a:endParaRPr lang="en-US">
              <a:solidFill>
                <a:schemeClr val="tx1"/>
              </a:solidFill>
            </a:endParaRPr>
          </a:p>
        </p:txBody>
      </p:sp>
    </p:spTree>
    <p:extLst>
      <p:ext uri="{BB962C8B-B14F-4D97-AF65-F5344CB8AC3E}">
        <p14:creationId xmlns:p14="http://schemas.microsoft.com/office/powerpoint/2010/main" val="3647913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A0EE1-D2AE-9149-806F-0ED277FC5AF5}"/>
              </a:ext>
            </a:extLst>
          </p:cNvPr>
          <p:cNvSpPr>
            <a:spLocks noGrp="1"/>
          </p:cNvSpPr>
          <p:nvPr>
            <p:ph type="title"/>
          </p:nvPr>
        </p:nvSpPr>
        <p:spPr/>
        <p:txBody>
          <a:bodyPr>
            <a:normAutofit/>
          </a:bodyPr>
          <a:lstStyle/>
          <a:p>
            <a:r>
              <a:rPr lang="en-US" dirty="0"/>
              <a:t>Cost-Effectiveness Efficiently – CICP and VICP</a:t>
            </a:r>
          </a:p>
        </p:txBody>
      </p:sp>
      <p:sp>
        <p:nvSpPr>
          <p:cNvPr id="3" name="Content Placeholder 2">
            <a:extLst>
              <a:ext uri="{FF2B5EF4-FFF2-40B4-BE49-F238E27FC236}">
                <a16:creationId xmlns:a16="http://schemas.microsoft.com/office/drawing/2014/main" id="{6624B09B-3945-6C47-A4C8-85087E0FA27B}"/>
              </a:ext>
            </a:extLst>
          </p:cNvPr>
          <p:cNvSpPr>
            <a:spLocks noGrp="1"/>
          </p:cNvSpPr>
          <p:nvPr>
            <p:ph idx="1"/>
          </p:nvPr>
        </p:nvSpPr>
        <p:spPr/>
        <p:txBody>
          <a:bodyPr>
            <a:normAutofit/>
          </a:bodyPr>
          <a:lstStyle/>
          <a:p>
            <a:r>
              <a:rPr lang="en-US" dirty="0"/>
              <a:t>Refers to producing a good or service using the lowest-cost production method among all technically efficient methods </a:t>
            </a:r>
          </a:p>
          <a:p>
            <a:r>
              <a:rPr lang="en-US" dirty="0"/>
              <a:t>Both programs provide the same service to adjudicate vaccine injury claims</a:t>
            </a:r>
          </a:p>
          <a:p>
            <a:r>
              <a:rPr lang="en-US" dirty="0"/>
              <a:t>HOWEVER, CICP has direct access to DHHS medical experts for non-vaccine countermeasure</a:t>
            </a:r>
          </a:p>
          <a:p>
            <a:pPr lvl="1"/>
            <a:r>
              <a:rPr lang="en-US" dirty="0"/>
              <a:t>BUT CICP has high administrivia costs and higher processing time (compared to VICP)</a:t>
            </a:r>
          </a:p>
          <a:p>
            <a:pPr lvl="1"/>
            <a:endParaRPr lang="en-US" dirty="0"/>
          </a:p>
          <a:p>
            <a:pPr lvl="2"/>
            <a:r>
              <a:rPr lang="en-US" dirty="0"/>
              <a:t>Suggesting lack of cost-effectiveness efficiency</a:t>
            </a:r>
          </a:p>
        </p:txBody>
      </p:sp>
    </p:spTree>
    <p:extLst>
      <p:ext uri="{BB962C8B-B14F-4D97-AF65-F5344CB8AC3E}">
        <p14:creationId xmlns:p14="http://schemas.microsoft.com/office/powerpoint/2010/main" val="2303570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203617E4-7785-6045-8B0F-E6B40C638BF0}"/>
              </a:ext>
            </a:extLst>
          </p:cNvPr>
          <p:cNvSpPr>
            <a:spLocks noGrp="1"/>
          </p:cNvSpPr>
          <p:nvPr>
            <p:ph type="title"/>
          </p:nvPr>
        </p:nvSpPr>
        <p:spPr>
          <a:xfrm>
            <a:off x="1600754" y="1087374"/>
            <a:ext cx="8983489" cy="1000978"/>
          </a:xfrm>
        </p:spPr>
        <p:txBody>
          <a:bodyPr>
            <a:normAutofit/>
          </a:bodyPr>
          <a:lstStyle/>
          <a:p>
            <a:r>
              <a:rPr lang="en-US"/>
              <a:t>Administrative Costs – CICP</a:t>
            </a:r>
          </a:p>
        </p:txBody>
      </p:sp>
      <p:sp>
        <p:nvSpPr>
          <p:cNvPr id="23" name="Rectangle 22">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11E630C9-8D26-8B4E-B599-EE88D105AACF}"/>
              </a:ext>
            </a:extLst>
          </p:cNvPr>
          <p:cNvSpPr>
            <a:spLocks noGrp="1"/>
          </p:cNvSpPr>
          <p:nvPr>
            <p:ph idx="1"/>
          </p:nvPr>
        </p:nvSpPr>
        <p:spPr>
          <a:xfrm>
            <a:off x="1600753" y="2535446"/>
            <a:ext cx="8983489" cy="3554457"/>
          </a:xfrm>
        </p:spPr>
        <p:txBody>
          <a:bodyPr>
            <a:normAutofit/>
          </a:bodyPr>
          <a:lstStyle/>
          <a:p>
            <a:r>
              <a:rPr lang="en-US">
                <a:solidFill>
                  <a:schemeClr val="tx1"/>
                </a:solidFill>
              </a:rPr>
              <a:t>Of the $9.21 million spent by CCPF</a:t>
            </a:r>
          </a:p>
          <a:p>
            <a:pPr lvl="1"/>
            <a:r>
              <a:rPr lang="en-US">
                <a:solidFill>
                  <a:schemeClr val="tx1"/>
                </a:solidFill>
              </a:rPr>
              <a:t>$8.64 million (94%) was spent on administrative costs</a:t>
            </a:r>
          </a:p>
          <a:p>
            <a:pPr lvl="1"/>
            <a:r>
              <a:rPr lang="en-US">
                <a:solidFill>
                  <a:schemeClr val="tx1"/>
                </a:solidFill>
              </a:rPr>
              <a:t>15.03 times the $0.57 million (6%) spent on compensation</a:t>
            </a:r>
          </a:p>
          <a:p>
            <a:r>
              <a:rPr lang="en-US">
                <a:solidFill>
                  <a:schemeClr val="tx1"/>
                </a:solidFill>
              </a:rPr>
              <a:t>The average administrative cost per adjudicated claim of CICP is $41,892</a:t>
            </a:r>
          </a:p>
          <a:p>
            <a:r>
              <a:rPr lang="en-US">
                <a:solidFill>
                  <a:schemeClr val="tx1"/>
                </a:solidFill>
              </a:rPr>
              <a:t>The average compensation paid per adjudicated claim of CICP is $243,129</a:t>
            </a:r>
          </a:p>
          <a:p>
            <a:endParaRPr lang="en-US">
              <a:solidFill>
                <a:schemeClr val="tx1"/>
              </a:solidFill>
            </a:endParaRPr>
          </a:p>
        </p:txBody>
      </p:sp>
    </p:spTree>
    <p:extLst>
      <p:ext uri="{BB962C8B-B14F-4D97-AF65-F5344CB8AC3E}">
        <p14:creationId xmlns:p14="http://schemas.microsoft.com/office/powerpoint/2010/main" val="468620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E70F8B0E-5E34-4349-B882-D58A7F9D5BF9}"/>
              </a:ext>
            </a:extLst>
          </p:cNvPr>
          <p:cNvSpPr>
            <a:spLocks noGrp="1"/>
          </p:cNvSpPr>
          <p:nvPr>
            <p:ph type="title"/>
          </p:nvPr>
        </p:nvSpPr>
        <p:spPr>
          <a:xfrm>
            <a:off x="1600754" y="1087374"/>
            <a:ext cx="8983489" cy="1000978"/>
          </a:xfrm>
        </p:spPr>
        <p:txBody>
          <a:bodyPr>
            <a:normAutofit/>
          </a:bodyPr>
          <a:lstStyle/>
          <a:p>
            <a:r>
              <a:rPr lang="en-US"/>
              <a:t>Administrative Costs - VICP</a:t>
            </a:r>
          </a:p>
        </p:txBody>
      </p:sp>
      <p:sp>
        <p:nvSpPr>
          <p:cNvPr id="23" name="Rectangle 22">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36D940B0-069D-154B-B166-450DF229FE78}"/>
              </a:ext>
            </a:extLst>
          </p:cNvPr>
          <p:cNvSpPr>
            <a:spLocks noGrp="1"/>
          </p:cNvSpPr>
          <p:nvPr>
            <p:ph idx="1"/>
          </p:nvPr>
        </p:nvSpPr>
        <p:spPr>
          <a:xfrm>
            <a:off x="1600753" y="2535446"/>
            <a:ext cx="8983489" cy="3554457"/>
          </a:xfrm>
        </p:spPr>
        <p:txBody>
          <a:bodyPr>
            <a:normAutofit/>
          </a:bodyPr>
          <a:lstStyle/>
          <a:p>
            <a:r>
              <a:rPr lang="en-US">
                <a:solidFill>
                  <a:schemeClr val="tx1"/>
                </a:solidFill>
              </a:rPr>
              <a:t>The funding source of VICP (VITF) spent $1.26 billion</a:t>
            </a:r>
          </a:p>
          <a:p>
            <a:pPr lvl="1"/>
            <a:r>
              <a:rPr lang="en-US">
                <a:solidFill>
                  <a:schemeClr val="tx1"/>
                </a:solidFill>
              </a:rPr>
              <a:t>$145.71 million (12%) on administrative costs</a:t>
            </a:r>
          </a:p>
          <a:p>
            <a:pPr lvl="1"/>
            <a:r>
              <a:rPr lang="en-US">
                <a:solidFill>
                  <a:schemeClr val="tx1"/>
                </a:solidFill>
              </a:rPr>
              <a:t>$1.1 billion (88%) for compensation</a:t>
            </a:r>
          </a:p>
          <a:p>
            <a:r>
              <a:rPr lang="en-US">
                <a:solidFill>
                  <a:schemeClr val="tx1"/>
                </a:solidFill>
              </a:rPr>
              <a:t>Average administrative cost per adjudicated claim $24,719</a:t>
            </a:r>
          </a:p>
          <a:p>
            <a:r>
              <a:rPr lang="en-US">
                <a:solidFill>
                  <a:schemeClr val="tx1"/>
                </a:solidFill>
              </a:rPr>
              <a:t>Average compensation paid per adjudicated claim $45,697</a:t>
            </a:r>
          </a:p>
        </p:txBody>
      </p:sp>
    </p:spTree>
    <p:extLst>
      <p:ext uri="{BB962C8B-B14F-4D97-AF65-F5344CB8AC3E}">
        <p14:creationId xmlns:p14="http://schemas.microsoft.com/office/powerpoint/2010/main" val="6281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2B597-375A-8E47-90F3-85DE3D5B2A4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8A4C86A-CB9F-994B-9540-FD3E255C95B6}"/>
              </a:ext>
            </a:extLst>
          </p:cNvPr>
          <p:cNvSpPr>
            <a:spLocks noGrp="1"/>
          </p:cNvSpPr>
          <p:nvPr>
            <p:ph idx="1"/>
          </p:nvPr>
        </p:nvSpPr>
        <p:spPr/>
        <p:txBody>
          <a:bodyPr/>
          <a:lstStyle/>
          <a:p>
            <a:endParaRPr lang="en-US"/>
          </a:p>
        </p:txBody>
      </p:sp>
      <p:graphicFrame>
        <p:nvGraphicFramePr>
          <p:cNvPr id="4" name="Table 4">
            <a:extLst>
              <a:ext uri="{FF2B5EF4-FFF2-40B4-BE49-F238E27FC236}">
                <a16:creationId xmlns:a16="http://schemas.microsoft.com/office/drawing/2014/main" id="{6F26B435-F8D5-D040-84C3-02C29E422566}"/>
              </a:ext>
            </a:extLst>
          </p:cNvPr>
          <p:cNvGraphicFramePr>
            <a:graphicFrameLocks noGrp="1"/>
          </p:cNvGraphicFramePr>
          <p:nvPr>
            <p:extLst>
              <p:ext uri="{D42A27DB-BD31-4B8C-83A1-F6EECF244321}">
                <p14:modId xmlns:p14="http://schemas.microsoft.com/office/powerpoint/2010/main" val="2086934615"/>
              </p:ext>
            </p:extLst>
          </p:nvPr>
        </p:nvGraphicFramePr>
        <p:xfrm>
          <a:off x="5461000" y="0"/>
          <a:ext cx="6731000" cy="6858000"/>
        </p:xfrm>
        <a:graphic>
          <a:graphicData uri="http://schemas.openxmlformats.org/drawingml/2006/table">
            <a:tbl>
              <a:tblPr firstRow="1" bandRow="1">
                <a:tableStyleId>{5C22544A-7EE6-4342-B048-85BDC9FD1C3A}</a:tableStyleId>
              </a:tblPr>
              <a:tblGrid>
                <a:gridCol w="1682750">
                  <a:extLst>
                    <a:ext uri="{9D8B030D-6E8A-4147-A177-3AD203B41FA5}">
                      <a16:colId xmlns:a16="http://schemas.microsoft.com/office/drawing/2014/main" val="591245296"/>
                    </a:ext>
                  </a:extLst>
                </a:gridCol>
                <a:gridCol w="1682750">
                  <a:extLst>
                    <a:ext uri="{9D8B030D-6E8A-4147-A177-3AD203B41FA5}">
                      <a16:colId xmlns:a16="http://schemas.microsoft.com/office/drawing/2014/main" val="3794600310"/>
                    </a:ext>
                  </a:extLst>
                </a:gridCol>
                <a:gridCol w="1682750">
                  <a:extLst>
                    <a:ext uri="{9D8B030D-6E8A-4147-A177-3AD203B41FA5}">
                      <a16:colId xmlns:a16="http://schemas.microsoft.com/office/drawing/2014/main" val="3848433287"/>
                    </a:ext>
                  </a:extLst>
                </a:gridCol>
                <a:gridCol w="1682750">
                  <a:extLst>
                    <a:ext uri="{9D8B030D-6E8A-4147-A177-3AD203B41FA5}">
                      <a16:colId xmlns:a16="http://schemas.microsoft.com/office/drawing/2014/main" val="1155542931"/>
                    </a:ext>
                  </a:extLst>
                </a:gridCol>
              </a:tblGrid>
              <a:tr h="2286000">
                <a:tc>
                  <a:txBody>
                    <a:bodyPr/>
                    <a:lstStyle/>
                    <a:p>
                      <a:endParaRPr lang="en-US" dirty="0"/>
                    </a:p>
                  </a:txBody>
                  <a:tcPr/>
                </a:tc>
                <a:tc>
                  <a:txBody>
                    <a:bodyPr/>
                    <a:lstStyle/>
                    <a:p>
                      <a:r>
                        <a:rPr lang="en-US" dirty="0"/>
                        <a:t>Funding</a:t>
                      </a:r>
                    </a:p>
                  </a:txBody>
                  <a:tcPr/>
                </a:tc>
                <a:tc>
                  <a:txBody>
                    <a:bodyPr/>
                    <a:lstStyle/>
                    <a:p>
                      <a:r>
                        <a:rPr lang="en-US" dirty="0"/>
                        <a:t>Administrative Costs</a:t>
                      </a:r>
                    </a:p>
                  </a:txBody>
                  <a:tcPr/>
                </a:tc>
                <a:tc>
                  <a:txBody>
                    <a:bodyPr/>
                    <a:lstStyle/>
                    <a:p>
                      <a:r>
                        <a:rPr lang="en-US" dirty="0"/>
                        <a:t>Compensation Costs</a:t>
                      </a:r>
                    </a:p>
                  </a:txBody>
                  <a:tcPr/>
                </a:tc>
                <a:extLst>
                  <a:ext uri="{0D108BD9-81ED-4DB2-BD59-A6C34878D82A}">
                    <a16:rowId xmlns:a16="http://schemas.microsoft.com/office/drawing/2014/main" val="660147147"/>
                  </a:ext>
                </a:extLst>
              </a:tr>
              <a:tr h="2286000">
                <a:tc>
                  <a:txBody>
                    <a:bodyPr/>
                    <a:lstStyle/>
                    <a:p>
                      <a:r>
                        <a:rPr lang="en-US" dirty="0"/>
                        <a:t>CICP</a:t>
                      </a:r>
                    </a:p>
                  </a:txBody>
                  <a:tcPr/>
                </a:tc>
                <a:tc>
                  <a:txBody>
                    <a:bodyPr/>
                    <a:lstStyle/>
                    <a:p>
                      <a:r>
                        <a:rPr lang="en-US" dirty="0"/>
                        <a:t>$9.21 million</a:t>
                      </a:r>
                    </a:p>
                  </a:txBody>
                  <a:tcPr/>
                </a:tc>
                <a:tc>
                  <a:txBody>
                    <a:bodyPr/>
                    <a:lstStyle/>
                    <a:p>
                      <a:r>
                        <a:rPr lang="en-US" dirty="0"/>
                        <a:t>$8.64 million</a:t>
                      </a:r>
                    </a:p>
                    <a:p>
                      <a:r>
                        <a:rPr lang="en-US" dirty="0"/>
                        <a:t>94%</a:t>
                      </a:r>
                    </a:p>
                  </a:txBody>
                  <a:tcPr/>
                </a:tc>
                <a:tc>
                  <a:txBody>
                    <a:bodyPr/>
                    <a:lstStyle/>
                    <a:p>
                      <a:r>
                        <a:rPr lang="en-US" dirty="0"/>
                        <a:t>$0.57 million</a:t>
                      </a:r>
                    </a:p>
                    <a:p>
                      <a:r>
                        <a:rPr lang="en-US" dirty="0"/>
                        <a:t>6%</a:t>
                      </a:r>
                    </a:p>
                  </a:txBody>
                  <a:tcPr/>
                </a:tc>
                <a:extLst>
                  <a:ext uri="{0D108BD9-81ED-4DB2-BD59-A6C34878D82A}">
                    <a16:rowId xmlns:a16="http://schemas.microsoft.com/office/drawing/2014/main" val="2071701945"/>
                  </a:ext>
                </a:extLst>
              </a:tr>
              <a:tr h="2286000">
                <a:tc>
                  <a:txBody>
                    <a:bodyPr/>
                    <a:lstStyle/>
                    <a:p>
                      <a:r>
                        <a:rPr lang="en-US" dirty="0"/>
                        <a:t>VICP</a:t>
                      </a:r>
                    </a:p>
                  </a:txBody>
                  <a:tcPr/>
                </a:tc>
                <a:tc>
                  <a:txBody>
                    <a:bodyPr/>
                    <a:lstStyle/>
                    <a:p>
                      <a:r>
                        <a:rPr lang="en-US" dirty="0"/>
                        <a:t>$1.26 billion</a:t>
                      </a:r>
                    </a:p>
                  </a:txBody>
                  <a:tcPr/>
                </a:tc>
                <a:tc>
                  <a:txBody>
                    <a:bodyPr/>
                    <a:lstStyle/>
                    <a:p>
                      <a:r>
                        <a:rPr lang="en-US" dirty="0"/>
                        <a:t>$145.71 million</a:t>
                      </a:r>
                    </a:p>
                    <a:p>
                      <a:r>
                        <a:rPr lang="en-US" dirty="0"/>
                        <a:t>12%</a:t>
                      </a:r>
                    </a:p>
                  </a:txBody>
                  <a:tcPr/>
                </a:tc>
                <a:tc>
                  <a:txBody>
                    <a:bodyPr/>
                    <a:lstStyle/>
                    <a:p>
                      <a:r>
                        <a:rPr lang="en-US" dirty="0"/>
                        <a:t>$1.1 billion</a:t>
                      </a:r>
                    </a:p>
                    <a:p>
                      <a:r>
                        <a:rPr lang="en-US" dirty="0"/>
                        <a:t>88%</a:t>
                      </a:r>
                    </a:p>
                  </a:txBody>
                  <a:tcPr/>
                </a:tc>
                <a:extLst>
                  <a:ext uri="{0D108BD9-81ED-4DB2-BD59-A6C34878D82A}">
                    <a16:rowId xmlns:a16="http://schemas.microsoft.com/office/drawing/2014/main" val="4006754325"/>
                  </a:ext>
                </a:extLst>
              </a:tr>
            </a:tbl>
          </a:graphicData>
        </a:graphic>
      </p:graphicFrame>
      <p:graphicFrame>
        <p:nvGraphicFramePr>
          <p:cNvPr id="5" name="Table 4">
            <a:extLst>
              <a:ext uri="{FF2B5EF4-FFF2-40B4-BE49-F238E27FC236}">
                <a16:creationId xmlns:a16="http://schemas.microsoft.com/office/drawing/2014/main" id="{195172BB-6DCF-9C4E-8E99-D4A2A68001CC}"/>
              </a:ext>
            </a:extLst>
          </p:cNvPr>
          <p:cNvGraphicFramePr>
            <a:graphicFrameLocks noGrp="1"/>
          </p:cNvGraphicFramePr>
          <p:nvPr>
            <p:extLst>
              <p:ext uri="{D42A27DB-BD31-4B8C-83A1-F6EECF244321}">
                <p14:modId xmlns:p14="http://schemas.microsoft.com/office/powerpoint/2010/main" val="2919293410"/>
              </p:ext>
            </p:extLst>
          </p:nvPr>
        </p:nvGraphicFramePr>
        <p:xfrm>
          <a:off x="0" y="0"/>
          <a:ext cx="5283198" cy="6858000"/>
        </p:xfrm>
        <a:graphic>
          <a:graphicData uri="http://schemas.openxmlformats.org/drawingml/2006/table">
            <a:tbl>
              <a:tblPr firstRow="1" bandRow="1">
                <a:tableStyleId>{5C22544A-7EE6-4342-B048-85BDC9FD1C3A}</a:tableStyleId>
              </a:tblPr>
              <a:tblGrid>
                <a:gridCol w="1761066">
                  <a:extLst>
                    <a:ext uri="{9D8B030D-6E8A-4147-A177-3AD203B41FA5}">
                      <a16:colId xmlns:a16="http://schemas.microsoft.com/office/drawing/2014/main" val="591245296"/>
                    </a:ext>
                  </a:extLst>
                </a:gridCol>
                <a:gridCol w="1761066">
                  <a:extLst>
                    <a:ext uri="{9D8B030D-6E8A-4147-A177-3AD203B41FA5}">
                      <a16:colId xmlns:a16="http://schemas.microsoft.com/office/drawing/2014/main" val="3794600310"/>
                    </a:ext>
                  </a:extLst>
                </a:gridCol>
                <a:gridCol w="1761066">
                  <a:extLst>
                    <a:ext uri="{9D8B030D-6E8A-4147-A177-3AD203B41FA5}">
                      <a16:colId xmlns:a16="http://schemas.microsoft.com/office/drawing/2014/main" val="3848433287"/>
                    </a:ext>
                  </a:extLst>
                </a:gridCol>
              </a:tblGrid>
              <a:tr h="2286000">
                <a:tc>
                  <a:txBody>
                    <a:bodyPr/>
                    <a:lstStyle/>
                    <a:p>
                      <a:r>
                        <a:rPr lang="en-US" dirty="0"/>
                        <a:t>Per Adjusted claim</a:t>
                      </a:r>
                    </a:p>
                  </a:txBody>
                  <a:tcPr/>
                </a:tc>
                <a:tc>
                  <a:txBody>
                    <a:bodyPr/>
                    <a:lstStyle/>
                    <a:p>
                      <a:r>
                        <a:rPr lang="en-US" dirty="0"/>
                        <a:t> Administrative cost</a:t>
                      </a:r>
                    </a:p>
                  </a:txBody>
                  <a:tcPr/>
                </a:tc>
                <a:tc>
                  <a:txBody>
                    <a:bodyPr/>
                    <a:lstStyle/>
                    <a:p>
                      <a:r>
                        <a:rPr lang="en-US" dirty="0"/>
                        <a:t>Compensation costs</a:t>
                      </a:r>
                    </a:p>
                  </a:txBody>
                  <a:tcPr/>
                </a:tc>
                <a:extLst>
                  <a:ext uri="{0D108BD9-81ED-4DB2-BD59-A6C34878D82A}">
                    <a16:rowId xmlns:a16="http://schemas.microsoft.com/office/drawing/2014/main" val="660147147"/>
                  </a:ext>
                </a:extLst>
              </a:tr>
              <a:tr h="2286000">
                <a:tc>
                  <a:txBody>
                    <a:bodyPr/>
                    <a:lstStyle/>
                    <a:p>
                      <a:r>
                        <a:rPr lang="en-US" dirty="0"/>
                        <a:t>CICP</a:t>
                      </a:r>
                    </a:p>
                    <a:p>
                      <a:r>
                        <a:rPr lang="en-US" dirty="0"/>
                        <a:t>(one agency: DHHS-HRSA)</a:t>
                      </a:r>
                    </a:p>
                  </a:txBody>
                  <a:tcPr/>
                </a:tc>
                <a:tc>
                  <a:txBody>
                    <a:bodyPr/>
                    <a:lstStyle/>
                    <a:p>
                      <a:r>
                        <a:rPr lang="en-US" dirty="0"/>
                        <a:t>$41,892</a:t>
                      </a:r>
                    </a:p>
                  </a:txBody>
                  <a:tcPr/>
                </a:tc>
                <a:tc>
                  <a:txBody>
                    <a:bodyPr/>
                    <a:lstStyle/>
                    <a:p>
                      <a:r>
                        <a:rPr lang="en-US" dirty="0"/>
                        <a:t>$45,697</a:t>
                      </a:r>
                    </a:p>
                  </a:txBody>
                  <a:tcPr/>
                </a:tc>
                <a:extLst>
                  <a:ext uri="{0D108BD9-81ED-4DB2-BD59-A6C34878D82A}">
                    <a16:rowId xmlns:a16="http://schemas.microsoft.com/office/drawing/2014/main" val="2071701945"/>
                  </a:ext>
                </a:extLst>
              </a:tr>
              <a:tr h="2286000">
                <a:tc>
                  <a:txBody>
                    <a:bodyPr/>
                    <a:lstStyle/>
                    <a:p>
                      <a:r>
                        <a:rPr lang="en-US" dirty="0"/>
                        <a:t>VICP</a:t>
                      </a:r>
                    </a:p>
                    <a:p>
                      <a:r>
                        <a:rPr lang="en-US" dirty="0"/>
                        <a:t>(three agencies: DHHS-HRSA, Claims Court, DOJ)</a:t>
                      </a:r>
                    </a:p>
                  </a:txBody>
                  <a:tcPr/>
                </a:tc>
                <a:tc>
                  <a:txBody>
                    <a:bodyPr/>
                    <a:lstStyle/>
                    <a:p>
                      <a:r>
                        <a:rPr lang="en-US"/>
                        <a:t>$24,719</a:t>
                      </a:r>
                      <a:endParaRPr lang="en-US" dirty="0"/>
                    </a:p>
                  </a:txBody>
                  <a:tcPr/>
                </a:tc>
                <a:tc>
                  <a:txBody>
                    <a:bodyPr/>
                    <a:lstStyle/>
                    <a:p>
                      <a:r>
                        <a:rPr lang="en-US" dirty="0"/>
                        <a:t>$243,129</a:t>
                      </a:r>
                    </a:p>
                  </a:txBody>
                  <a:tcPr/>
                </a:tc>
                <a:extLst>
                  <a:ext uri="{0D108BD9-81ED-4DB2-BD59-A6C34878D82A}">
                    <a16:rowId xmlns:a16="http://schemas.microsoft.com/office/drawing/2014/main" val="4006754325"/>
                  </a:ext>
                </a:extLst>
              </a:tr>
            </a:tbl>
          </a:graphicData>
        </a:graphic>
      </p:graphicFrame>
    </p:spTree>
    <p:extLst>
      <p:ext uri="{BB962C8B-B14F-4D97-AF65-F5344CB8AC3E}">
        <p14:creationId xmlns:p14="http://schemas.microsoft.com/office/powerpoint/2010/main" val="1206119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8C1A1D5-6453-CA4F-A900-EDC0F4A43E2D}"/>
              </a:ext>
            </a:extLst>
          </p:cNvPr>
          <p:cNvSpPr>
            <a:spLocks noGrp="1"/>
          </p:cNvSpPr>
          <p:nvPr>
            <p:ph type="title"/>
          </p:nvPr>
        </p:nvSpPr>
        <p:spPr>
          <a:xfrm>
            <a:off x="643467" y="1123837"/>
            <a:ext cx="3073914" cy="4601183"/>
          </a:xfrm>
        </p:spPr>
        <p:txBody>
          <a:bodyPr>
            <a:normAutofit/>
          </a:bodyPr>
          <a:lstStyle/>
          <a:p>
            <a:pPr algn="r"/>
            <a:r>
              <a:rPr lang="en-US">
                <a:solidFill>
                  <a:schemeClr val="tx1">
                    <a:lumMod val="85000"/>
                    <a:lumOff val="15000"/>
                  </a:schemeClr>
                </a:solidFill>
              </a:rPr>
              <a:t>Do we need both?</a:t>
            </a:r>
          </a:p>
        </p:txBody>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9638EBB-18E6-6540-BADE-F933EA992E4A}"/>
              </a:ext>
            </a:extLst>
          </p:cNvPr>
          <p:cNvSpPr>
            <a:spLocks noGrp="1"/>
          </p:cNvSpPr>
          <p:nvPr>
            <p:ph idx="1"/>
          </p:nvPr>
        </p:nvSpPr>
        <p:spPr>
          <a:xfrm>
            <a:off x="4393580" y="864108"/>
            <a:ext cx="6144367" cy="5120640"/>
          </a:xfrm>
        </p:spPr>
        <p:txBody>
          <a:bodyPr>
            <a:normAutofit/>
          </a:bodyPr>
          <a:lstStyle/>
          <a:p>
            <a:r>
              <a:rPr lang="en-US" dirty="0"/>
              <a:t>If two methods (CICP and VICP) produce the same output, but one (CICP) is much more costly per unit output than the other (VICP), then the more costly method (CICP) is inefficient in using scarce (fascial) resources </a:t>
            </a:r>
          </a:p>
          <a:p>
            <a:endParaRPr lang="en-US" dirty="0"/>
          </a:p>
        </p:txBody>
      </p:sp>
    </p:spTree>
    <p:extLst>
      <p:ext uri="{BB962C8B-B14F-4D97-AF65-F5344CB8AC3E}">
        <p14:creationId xmlns:p14="http://schemas.microsoft.com/office/powerpoint/2010/main" val="4294011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7A7638D5-85F1-FC40-A420-C52265CFC187}"/>
              </a:ext>
            </a:extLst>
          </p:cNvPr>
          <p:cNvSpPr>
            <a:spLocks noGrp="1"/>
          </p:cNvSpPr>
          <p:nvPr>
            <p:ph type="title"/>
          </p:nvPr>
        </p:nvSpPr>
        <p:spPr>
          <a:xfrm>
            <a:off x="1600754" y="1087374"/>
            <a:ext cx="8983489" cy="1000978"/>
          </a:xfrm>
        </p:spPr>
        <p:txBody>
          <a:bodyPr>
            <a:normAutofit/>
          </a:bodyPr>
          <a:lstStyle/>
          <a:p>
            <a:r>
              <a:rPr lang="en-US" dirty="0"/>
              <a:t>Time Costs - CICP</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1D7B8F8D-C833-CC48-88E3-EDC8FBA020BE}"/>
              </a:ext>
            </a:extLst>
          </p:cNvPr>
          <p:cNvSpPr>
            <a:spLocks noGrp="1"/>
          </p:cNvSpPr>
          <p:nvPr>
            <p:ph idx="1"/>
          </p:nvPr>
        </p:nvSpPr>
        <p:spPr>
          <a:xfrm>
            <a:off x="1600753" y="2535446"/>
            <a:ext cx="8983489" cy="3554457"/>
          </a:xfrm>
        </p:spPr>
        <p:txBody>
          <a:bodyPr>
            <a:normAutofit/>
          </a:bodyPr>
          <a:lstStyle/>
          <a:p>
            <a:r>
              <a:rPr lang="en-US">
                <a:solidFill>
                  <a:schemeClr val="tx1"/>
                </a:solidFill>
              </a:rPr>
              <a:t>Due to transparency issues, we do not know the the target time limit or the actual time it takes to process a claim </a:t>
            </a:r>
          </a:p>
          <a:p>
            <a:r>
              <a:rPr lang="en-US">
                <a:solidFill>
                  <a:schemeClr val="tx1"/>
                </a:solidFill>
              </a:rPr>
              <a:t>As of May 14, 2021, CICP had not compensated or denied any COVID-19 claims</a:t>
            </a:r>
          </a:p>
          <a:p>
            <a:r>
              <a:rPr lang="en-US">
                <a:solidFill>
                  <a:schemeClr val="tx1"/>
                </a:solidFill>
              </a:rPr>
              <a:t>August 2, 2021, CICP denied 2 claims for failing to meet the causality criteria</a:t>
            </a:r>
          </a:p>
          <a:p>
            <a:pPr lvl="1"/>
            <a:r>
              <a:rPr lang="en-US">
                <a:solidFill>
                  <a:schemeClr val="tx1"/>
                </a:solidFill>
              </a:rPr>
              <a:t>7.5 – 17 month processing time (225 – 510 days) </a:t>
            </a:r>
          </a:p>
          <a:p>
            <a:r>
              <a:rPr lang="en-US">
                <a:solidFill>
                  <a:schemeClr val="tx1"/>
                </a:solidFill>
              </a:rPr>
              <a:t>Lengthy time is due to CICP has no published COVID-19 countermeasures or announced any compensation policies</a:t>
            </a:r>
          </a:p>
        </p:txBody>
      </p:sp>
    </p:spTree>
    <p:extLst>
      <p:ext uri="{BB962C8B-B14F-4D97-AF65-F5344CB8AC3E}">
        <p14:creationId xmlns:p14="http://schemas.microsoft.com/office/powerpoint/2010/main" val="2940114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B7C29FEF-512B-594A-BA12-3894557E4673}"/>
              </a:ext>
            </a:extLst>
          </p:cNvPr>
          <p:cNvSpPr>
            <a:spLocks noGrp="1"/>
          </p:cNvSpPr>
          <p:nvPr>
            <p:ph type="title"/>
          </p:nvPr>
        </p:nvSpPr>
        <p:spPr>
          <a:xfrm>
            <a:off x="1600754" y="1087374"/>
            <a:ext cx="8983489" cy="1000978"/>
          </a:xfrm>
        </p:spPr>
        <p:txBody>
          <a:bodyPr>
            <a:normAutofit/>
          </a:bodyPr>
          <a:lstStyle/>
          <a:p>
            <a:r>
              <a:rPr lang="en-US" dirty="0"/>
              <a:t>Time Costs - VICP</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E4926F95-D7C0-FE4D-90CA-8506E162DECD}"/>
              </a:ext>
            </a:extLst>
          </p:cNvPr>
          <p:cNvSpPr>
            <a:spLocks noGrp="1"/>
          </p:cNvSpPr>
          <p:nvPr>
            <p:ph idx="1"/>
          </p:nvPr>
        </p:nvSpPr>
        <p:spPr>
          <a:xfrm>
            <a:off x="1600753" y="2535446"/>
            <a:ext cx="8983489" cy="3554457"/>
          </a:xfrm>
        </p:spPr>
        <p:txBody>
          <a:bodyPr>
            <a:normAutofit/>
          </a:bodyPr>
          <a:lstStyle/>
          <a:p>
            <a:r>
              <a:rPr lang="en-US">
                <a:solidFill>
                  <a:schemeClr val="tx1"/>
                </a:solidFill>
              </a:rPr>
              <a:t>Statutory time limit of 240 – 420 days for a special master option and a claims court judgement</a:t>
            </a:r>
          </a:p>
          <a:p>
            <a:r>
              <a:rPr lang="en-US">
                <a:solidFill>
                  <a:schemeClr val="tx1"/>
                </a:solidFill>
              </a:rPr>
              <a:t>Makes the processing time publicly available</a:t>
            </a:r>
          </a:p>
        </p:txBody>
      </p:sp>
    </p:spTree>
    <p:extLst>
      <p:ext uri="{BB962C8B-B14F-4D97-AF65-F5344CB8AC3E}">
        <p14:creationId xmlns:p14="http://schemas.microsoft.com/office/powerpoint/2010/main" val="1001364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A8CF375-6343-EA4F-8BE6-26F072570885}"/>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CICP – </a:t>
            </a:r>
            <a:br>
              <a:rPr lang="en-US" dirty="0">
                <a:solidFill>
                  <a:schemeClr val="tx1">
                    <a:lumMod val="85000"/>
                    <a:lumOff val="15000"/>
                  </a:schemeClr>
                </a:solidFill>
              </a:rPr>
            </a:br>
            <a:r>
              <a:rPr lang="en-US" dirty="0">
                <a:solidFill>
                  <a:schemeClr val="tx1">
                    <a:lumMod val="85000"/>
                    <a:lumOff val="15000"/>
                  </a:schemeClr>
                </a:solidFill>
              </a:rPr>
              <a:t>Social Benefits</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CB88FDD-26F0-EE4E-9D6D-CEBF47C7BA43}"/>
              </a:ext>
            </a:extLst>
          </p:cNvPr>
          <p:cNvSpPr>
            <a:spLocks noGrp="1"/>
          </p:cNvSpPr>
          <p:nvPr>
            <p:ph idx="1"/>
          </p:nvPr>
        </p:nvSpPr>
        <p:spPr>
          <a:xfrm>
            <a:off x="5289229" y="864108"/>
            <a:ext cx="5910677" cy="5120640"/>
          </a:xfrm>
        </p:spPr>
        <p:txBody>
          <a:bodyPr>
            <a:normAutofit/>
          </a:bodyPr>
          <a:lstStyle/>
          <a:p>
            <a:r>
              <a:rPr lang="en-US" dirty="0"/>
              <a:t>Lack of data makes this hard to measure</a:t>
            </a:r>
          </a:p>
          <a:p>
            <a:r>
              <a:rPr lang="en-US" dirty="0"/>
              <a:t>CICP is a public liability insurance mechanism to reduce any financial risk associated with health risks related to the COVID-19 vaccine</a:t>
            </a:r>
          </a:p>
          <a:p>
            <a:pPr lvl="1"/>
            <a:r>
              <a:rPr lang="en-US" dirty="0"/>
              <a:t>So, it could be an incentive for unvaccinated individuals by insuring this potential financial risk</a:t>
            </a:r>
          </a:p>
          <a:p>
            <a:pPr lvl="2"/>
            <a:r>
              <a:rPr lang="en-US" dirty="0"/>
              <a:t>Even more reason we need this data to be available to the public</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8761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E1D85AC-8D95-134B-9266-E119A2E18FE3}"/>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CICP – </a:t>
            </a:r>
            <a:br>
              <a:rPr lang="en-US" dirty="0">
                <a:solidFill>
                  <a:schemeClr val="tx1">
                    <a:lumMod val="85000"/>
                    <a:lumOff val="15000"/>
                  </a:schemeClr>
                </a:solidFill>
              </a:rPr>
            </a:br>
            <a:r>
              <a:rPr lang="en-US" dirty="0">
                <a:solidFill>
                  <a:schemeClr val="tx1">
                    <a:lumMod val="85000"/>
                    <a:lumOff val="15000"/>
                  </a:schemeClr>
                </a:solidFill>
              </a:rPr>
              <a:t>Ability to Compensate</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286F993-2DB3-0D4A-A4C7-0F23581F11F2}"/>
              </a:ext>
            </a:extLst>
          </p:cNvPr>
          <p:cNvSpPr>
            <a:spLocks noGrp="1"/>
          </p:cNvSpPr>
          <p:nvPr>
            <p:ph idx="1"/>
          </p:nvPr>
        </p:nvSpPr>
        <p:spPr>
          <a:xfrm>
            <a:off x="5289229" y="864108"/>
            <a:ext cx="5910677" cy="5120640"/>
          </a:xfrm>
        </p:spPr>
        <p:txBody>
          <a:bodyPr>
            <a:normAutofit/>
          </a:bodyPr>
          <a:lstStyle/>
          <a:p>
            <a:r>
              <a:rPr lang="en-US" dirty="0"/>
              <a:t>There has been large amounts of money allocated to many different funds regarding COVID-19 relief</a:t>
            </a:r>
          </a:p>
          <a:p>
            <a:pPr lvl="1"/>
            <a:r>
              <a:rPr lang="en-US" dirty="0"/>
              <a:t>No specification on if the funds can be used for countermeasures injury compensations</a:t>
            </a:r>
          </a:p>
          <a:p>
            <a:pPr lvl="2"/>
            <a:r>
              <a:rPr lang="en-US" dirty="0"/>
              <a:t>$0 were given to the CICP fund, CCPF</a:t>
            </a:r>
          </a:p>
          <a:p>
            <a:pPr lvl="2"/>
            <a:r>
              <a:rPr lang="en-US" dirty="0"/>
              <a:t>$5.79 million from carryover in previous years</a:t>
            </a:r>
          </a:p>
          <a:p>
            <a:pPr lvl="3"/>
            <a:r>
              <a:rPr lang="en-US" dirty="0"/>
              <a:t>$1.38 million already spent on administrative cots </a:t>
            </a:r>
          </a:p>
          <a:p>
            <a:pPr lvl="3"/>
            <a:r>
              <a:rPr lang="en-US" dirty="0"/>
              <a:t>Current balance = $4.41</a:t>
            </a:r>
          </a:p>
          <a:p>
            <a:pPr lvl="3"/>
            <a:endParaRPr lang="en-US" dirty="0"/>
          </a:p>
          <a:p>
            <a:pPr lvl="3"/>
            <a:r>
              <a:rPr lang="en-US" dirty="0"/>
              <a:t>Proves underfunding and low priority levels</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9535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F7C9B3-01BE-4D46-ACA2-312DFE36A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3443591" cy="5340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70556C4-731E-084B-B3D3-5F0AB46BF60C}"/>
              </a:ext>
            </a:extLst>
          </p:cNvPr>
          <p:cNvSpPr>
            <a:spLocks noGrp="1"/>
          </p:cNvSpPr>
          <p:nvPr>
            <p:ph type="title"/>
          </p:nvPr>
        </p:nvSpPr>
        <p:spPr>
          <a:xfrm>
            <a:off x="252919" y="1123837"/>
            <a:ext cx="2947482" cy="4601183"/>
          </a:xfrm>
        </p:spPr>
        <p:txBody>
          <a:bodyPr>
            <a:normAutofit/>
          </a:bodyPr>
          <a:lstStyle/>
          <a:p>
            <a:pPr algn="ctr"/>
            <a:r>
              <a:rPr lang="en-US" sz="3100" dirty="0">
                <a:solidFill>
                  <a:schemeClr val="bg1"/>
                </a:solidFill>
              </a:rPr>
              <a:t>CICP:</a:t>
            </a:r>
            <a:br>
              <a:rPr lang="en-US" sz="3100" dirty="0">
                <a:solidFill>
                  <a:schemeClr val="bg1"/>
                </a:solidFill>
              </a:rPr>
            </a:br>
            <a:r>
              <a:rPr lang="en-US" sz="3100" dirty="0">
                <a:solidFill>
                  <a:schemeClr val="bg1"/>
                </a:solidFill>
              </a:rPr>
              <a:t>Countermeasure Injury Compensation Program </a:t>
            </a:r>
          </a:p>
        </p:txBody>
      </p:sp>
      <p:graphicFrame>
        <p:nvGraphicFramePr>
          <p:cNvPr id="5" name="Content Placeholder 2">
            <a:extLst>
              <a:ext uri="{FF2B5EF4-FFF2-40B4-BE49-F238E27FC236}">
                <a16:creationId xmlns:a16="http://schemas.microsoft.com/office/drawing/2014/main" id="{E30CC9A4-EF91-4273-A6A5-785967AA5063}"/>
              </a:ext>
            </a:extLst>
          </p:cNvPr>
          <p:cNvGraphicFramePr>
            <a:graphicFrameLocks noGrp="1"/>
          </p:cNvGraphicFramePr>
          <p:nvPr>
            <p:ph idx="1"/>
            <p:extLst>
              <p:ext uri="{D42A27DB-BD31-4B8C-83A1-F6EECF244321}">
                <p14:modId xmlns:p14="http://schemas.microsoft.com/office/powerpoint/2010/main" val="1839170512"/>
              </p:ext>
            </p:extLst>
          </p:nvPr>
        </p:nvGraphicFramePr>
        <p:xfrm>
          <a:off x="4059935" y="758952"/>
          <a:ext cx="7104549" cy="5330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7962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50AF297-17F1-5A47-A388-241E405FE231}"/>
              </a:ext>
            </a:extLst>
          </p:cNvPr>
          <p:cNvSpPr>
            <a:spLocks noGrp="1"/>
          </p:cNvSpPr>
          <p:nvPr>
            <p:ph type="title"/>
          </p:nvPr>
        </p:nvSpPr>
        <p:spPr>
          <a:xfrm>
            <a:off x="1539116" y="864108"/>
            <a:ext cx="3073914" cy="5120639"/>
          </a:xfrm>
        </p:spPr>
        <p:txBody>
          <a:bodyPr>
            <a:normAutofit/>
          </a:bodyPr>
          <a:lstStyle/>
          <a:p>
            <a:pPr algn="r"/>
            <a:r>
              <a:rPr lang="en-US">
                <a:solidFill>
                  <a:schemeClr val="tx1">
                    <a:lumMod val="85000"/>
                    <a:lumOff val="15000"/>
                  </a:schemeClr>
                </a:solidFill>
              </a:rPr>
              <a:t>Expenses con.</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0C2016E-3108-624E-879C-751F79C73C03}"/>
              </a:ext>
            </a:extLst>
          </p:cNvPr>
          <p:cNvSpPr>
            <a:spLocks noGrp="1"/>
          </p:cNvSpPr>
          <p:nvPr>
            <p:ph idx="1"/>
          </p:nvPr>
        </p:nvSpPr>
        <p:spPr>
          <a:xfrm>
            <a:off x="5289229" y="864108"/>
            <a:ext cx="5910677" cy="5120640"/>
          </a:xfrm>
        </p:spPr>
        <p:txBody>
          <a:bodyPr>
            <a:normAutofit/>
          </a:bodyPr>
          <a:lstStyle/>
          <a:p>
            <a:r>
              <a:rPr lang="en-US"/>
              <a:t>1,693 COVID-19 claims, 77% total claims since 2010</a:t>
            </a:r>
          </a:p>
          <a:p>
            <a:r>
              <a:rPr lang="en-US"/>
              <a:t>Non-COVID-19 claims, 29 of 493 (6%)</a:t>
            </a:r>
          </a:p>
          <a:p>
            <a:pPr lvl="1"/>
            <a:r>
              <a:rPr lang="en-US"/>
              <a:t>Compensatied ~$209,520</a:t>
            </a:r>
          </a:p>
          <a:p>
            <a:pPr lvl="2"/>
            <a:r>
              <a:rPr lang="en-US"/>
              <a:t>Totaling $6.07 million</a:t>
            </a:r>
          </a:p>
          <a:p>
            <a:pPr lvl="2"/>
            <a:endParaRPr lang="en-US"/>
          </a:p>
          <a:p>
            <a:r>
              <a:rPr lang="en-US"/>
              <a:t>Compensating at the historical rate – (not including administrative costs)</a:t>
            </a:r>
          </a:p>
          <a:p>
            <a:pPr lvl="1"/>
            <a:r>
              <a:rPr lang="en-US"/>
              <a:t>$21.16 million in compensation </a:t>
            </a:r>
          </a:p>
          <a:p>
            <a:pPr lvl="2"/>
            <a:r>
              <a:rPr lang="en-US"/>
              <a:t>245% increase</a:t>
            </a:r>
          </a:p>
          <a:p>
            <a:pPr lvl="2"/>
            <a:r>
              <a:rPr lang="en-US"/>
              <a:t>4.8 times the current balance ($4.41 million)</a:t>
            </a:r>
          </a:p>
          <a:p>
            <a:pPr lvl="2"/>
            <a:endParaRPr lang="en-US"/>
          </a:p>
          <a:p>
            <a:pPr lvl="2"/>
            <a:r>
              <a:rPr lang="en-US"/>
              <a:t>Highly unlikable to appropriately compensate</a:t>
            </a:r>
            <a:endParaRPr lang="en-US" dirty="0"/>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7256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591F5E0-D0EF-9D44-8691-1F8F57694491}"/>
              </a:ext>
            </a:extLst>
          </p:cNvPr>
          <p:cNvSpPr>
            <a:spLocks noGrp="1"/>
          </p:cNvSpPr>
          <p:nvPr>
            <p:ph type="title"/>
          </p:nvPr>
        </p:nvSpPr>
        <p:spPr>
          <a:xfrm>
            <a:off x="643467" y="1123837"/>
            <a:ext cx="3073914" cy="4601183"/>
          </a:xfrm>
        </p:spPr>
        <p:txBody>
          <a:bodyPr>
            <a:normAutofit/>
          </a:bodyPr>
          <a:lstStyle/>
          <a:p>
            <a:pPr algn="r"/>
            <a:r>
              <a:rPr lang="en-US" sz="2800" dirty="0">
                <a:solidFill>
                  <a:schemeClr val="tx1">
                    <a:lumMod val="85000"/>
                    <a:lumOff val="15000"/>
                  </a:schemeClr>
                </a:solidFill>
              </a:rPr>
              <a:t>Policy Recommendations</a:t>
            </a:r>
          </a:p>
        </p:txBody>
      </p:sp>
      <p:cxnSp>
        <p:nvCxnSpPr>
          <p:cNvPr id="16"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A0FCE0F-62DB-804A-AF1F-6789CA62B6A2}"/>
              </a:ext>
            </a:extLst>
          </p:cNvPr>
          <p:cNvSpPr>
            <a:spLocks noGrp="1"/>
          </p:cNvSpPr>
          <p:nvPr>
            <p:ph idx="1"/>
          </p:nvPr>
        </p:nvSpPr>
        <p:spPr>
          <a:xfrm>
            <a:off x="4393580" y="864108"/>
            <a:ext cx="6144367" cy="5120640"/>
          </a:xfrm>
        </p:spPr>
        <p:txBody>
          <a:bodyPr>
            <a:normAutofit/>
          </a:bodyPr>
          <a:lstStyle/>
          <a:p>
            <a:r>
              <a:rPr lang="en-US" b="1" dirty="0"/>
              <a:t>Main goal: We call for reforming the general tax-funded CICP from an economic and public policy perspective</a:t>
            </a:r>
          </a:p>
          <a:p>
            <a:r>
              <a:rPr lang="en-US" b="1" dirty="0"/>
              <a:t> </a:t>
            </a:r>
            <a:r>
              <a:rPr lang="en-US" dirty="0"/>
              <a:t>NOT to put blame on DHHS, but to improve CICP performance and provide justice for the general public in emergency events</a:t>
            </a:r>
          </a:p>
          <a:p>
            <a:endParaRPr lang="en-US" dirty="0"/>
          </a:p>
        </p:txBody>
      </p:sp>
    </p:spTree>
    <p:extLst>
      <p:ext uri="{BB962C8B-B14F-4D97-AF65-F5344CB8AC3E}">
        <p14:creationId xmlns:p14="http://schemas.microsoft.com/office/powerpoint/2010/main" val="2164680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339EC-DB04-5F4F-8E4D-C0B57F82ABD0}"/>
              </a:ext>
            </a:extLst>
          </p:cNvPr>
          <p:cNvSpPr>
            <a:spLocks noGrp="1"/>
          </p:cNvSpPr>
          <p:nvPr>
            <p:ph type="title"/>
          </p:nvPr>
        </p:nvSpPr>
        <p:spPr>
          <a:xfrm>
            <a:off x="252919" y="1123837"/>
            <a:ext cx="2947482" cy="4601183"/>
          </a:xfrm>
        </p:spPr>
        <p:txBody>
          <a:bodyPr>
            <a:normAutofit/>
          </a:bodyPr>
          <a:lstStyle/>
          <a:p>
            <a:r>
              <a:rPr lang="en-US" sz="2800" dirty="0"/>
              <a:t>Recommendation</a:t>
            </a:r>
          </a:p>
        </p:txBody>
      </p:sp>
      <p:graphicFrame>
        <p:nvGraphicFramePr>
          <p:cNvPr id="7" name="Content Placeholder 2">
            <a:extLst>
              <a:ext uri="{FF2B5EF4-FFF2-40B4-BE49-F238E27FC236}">
                <a16:creationId xmlns:a16="http://schemas.microsoft.com/office/drawing/2014/main" id="{5B762812-FCE9-4CFB-96D3-966AC4339148}"/>
              </a:ext>
            </a:extLst>
          </p:cNvPr>
          <p:cNvGraphicFramePr>
            <a:graphicFrameLocks noGrp="1"/>
          </p:cNvGraphicFramePr>
          <p:nvPr>
            <p:ph idx="1"/>
            <p:extLst>
              <p:ext uri="{D42A27DB-BD31-4B8C-83A1-F6EECF244321}">
                <p14:modId xmlns:p14="http://schemas.microsoft.com/office/powerpoint/2010/main" val="3493276804"/>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8037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34B96FAF-09A5-D642-BB4C-B943805DF482}"/>
              </a:ext>
            </a:extLst>
          </p:cNvPr>
          <p:cNvSpPr>
            <a:spLocks noGrp="1"/>
          </p:cNvSpPr>
          <p:nvPr>
            <p:ph type="title"/>
          </p:nvPr>
        </p:nvSpPr>
        <p:spPr>
          <a:xfrm>
            <a:off x="1600754" y="1087374"/>
            <a:ext cx="8983489" cy="1000978"/>
          </a:xfrm>
        </p:spPr>
        <p:txBody>
          <a:bodyPr>
            <a:normAutofit/>
          </a:bodyPr>
          <a:lstStyle/>
          <a:p>
            <a:r>
              <a:rPr lang="en-US" dirty="0"/>
              <a:t>Argument to stay</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6E4F2DAC-FE9C-A54A-B8F2-DC9FCB11BA54}"/>
              </a:ext>
            </a:extLst>
          </p:cNvPr>
          <p:cNvSpPr>
            <a:spLocks noGrp="1"/>
          </p:cNvSpPr>
          <p:nvPr>
            <p:ph idx="1"/>
          </p:nvPr>
        </p:nvSpPr>
        <p:spPr>
          <a:xfrm>
            <a:off x="1600753" y="2535446"/>
            <a:ext cx="8983489" cy="3554457"/>
          </a:xfrm>
        </p:spPr>
        <p:txBody>
          <a:bodyPr>
            <a:normAutofit fontScale="85000" lnSpcReduction="20000"/>
          </a:bodyPr>
          <a:lstStyle/>
          <a:p>
            <a:r>
              <a:rPr lang="en-US" dirty="0">
                <a:solidFill>
                  <a:schemeClr val="tx1"/>
                </a:solidFill>
              </a:rPr>
              <a:t>The US </a:t>
            </a:r>
            <a:r>
              <a:rPr lang="en-US" i="1" dirty="0">
                <a:solidFill>
                  <a:schemeClr val="tx1"/>
                </a:solidFill>
              </a:rPr>
              <a:t>may </a:t>
            </a:r>
            <a:r>
              <a:rPr lang="en-US" dirty="0">
                <a:solidFill>
                  <a:schemeClr val="tx1"/>
                </a:solidFill>
              </a:rPr>
              <a:t>face high risk public health emergencies </a:t>
            </a:r>
          </a:p>
          <a:p>
            <a:pPr lvl="1"/>
            <a:r>
              <a:rPr lang="en-US" dirty="0">
                <a:solidFill>
                  <a:schemeClr val="tx1"/>
                </a:solidFill>
              </a:rPr>
              <a:t>No other countries have duplicative infrastructure to address such emergencies</a:t>
            </a:r>
          </a:p>
          <a:p>
            <a:pPr lvl="1"/>
            <a:r>
              <a:rPr lang="en-US" dirty="0">
                <a:solidFill>
                  <a:schemeClr val="tx1"/>
                </a:solidFill>
              </a:rPr>
              <a:t>The program has only functioned twice and VICP outperformed it both times</a:t>
            </a:r>
          </a:p>
          <a:p>
            <a:r>
              <a:rPr lang="en-US" dirty="0">
                <a:solidFill>
                  <a:schemeClr val="tx1"/>
                </a:solidFill>
              </a:rPr>
              <a:t>Could be expensive to relocate</a:t>
            </a:r>
          </a:p>
          <a:p>
            <a:pPr lvl="1"/>
            <a:r>
              <a:rPr lang="en-US" dirty="0">
                <a:solidFill>
                  <a:schemeClr val="tx1"/>
                </a:solidFill>
              </a:rPr>
              <a:t>Relocating CICP to the Courts Claim and further merging CICP vaccine claims into the VICP would be inexpensive</a:t>
            </a:r>
          </a:p>
          <a:p>
            <a:pPr lvl="2"/>
            <a:r>
              <a:rPr lang="en-US" dirty="0">
                <a:solidFill>
                  <a:schemeClr val="tx1"/>
                </a:solidFill>
              </a:rPr>
              <a:t>Historical average compensation rate – 33-40%</a:t>
            </a:r>
          </a:p>
          <a:p>
            <a:pPr lvl="2"/>
            <a:r>
              <a:rPr lang="en-US" dirty="0">
                <a:solidFill>
                  <a:schemeClr val="tx1"/>
                </a:solidFill>
              </a:rPr>
              <a:t>Compensation costs - $363,993</a:t>
            </a:r>
          </a:p>
          <a:p>
            <a:pPr lvl="2"/>
            <a:r>
              <a:rPr lang="en-US" dirty="0">
                <a:solidFill>
                  <a:schemeClr val="tx1"/>
                </a:solidFill>
              </a:rPr>
              <a:t>Administrative costs - $44,926</a:t>
            </a:r>
          </a:p>
          <a:p>
            <a:pPr lvl="2"/>
            <a:r>
              <a:rPr lang="en-US" dirty="0">
                <a:solidFill>
                  <a:schemeClr val="tx1"/>
                </a:solidFill>
              </a:rPr>
              <a:t>The existing COVID-19 claims as of Oct 1, 2021, - 3,158</a:t>
            </a:r>
          </a:p>
          <a:p>
            <a:pPr lvl="3"/>
            <a:r>
              <a:rPr lang="en-US" dirty="0">
                <a:solidFill>
                  <a:schemeClr val="tx1"/>
                </a:solidFill>
              </a:rPr>
              <a:t>COSTING = $561.4 million</a:t>
            </a:r>
          </a:p>
          <a:p>
            <a:pPr lvl="4"/>
            <a:r>
              <a:rPr lang="en-US" dirty="0">
                <a:solidFill>
                  <a:schemeClr val="tx1"/>
                </a:solidFill>
              </a:rPr>
              <a:t>Can be paid in full by using ONLY interest of $602.7 million earned on Treasury bills invested in the VITF</a:t>
            </a:r>
          </a:p>
          <a:p>
            <a:pPr lvl="5"/>
            <a:r>
              <a:rPr lang="en-US" dirty="0">
                <a:solidFill>
                  <a:schemeClr val="tx1"/>
                </a:solidFill>
              </a:rPr>
              <a:t>This way, passively paying for COIVID-19 claims</a:t>
            </a:r>
          </a:p>
          <a:p>
            <a:pPr lvl="6"/>
            <a:r>
              <a:rPr lang="en-US" dirty="0">
                <a:solidFill>
                  <a:schemeClr val="tx1"/>
                </a:solidFill>
              </a:rPr>
              <a:t>$0 congressional appropriations </a:t>
            </a:r>
          </a:p>
          <a:p>
            <a:pPr lvl="6"/>
            <a:r>
              <a:rPr lang="en-US" dirty="0">
                <a:solidFill>
                  <a:schemeClr val="tx1"/>
                </a:solidFill>
              </a:rPr>
              <a:t>$0 tax increase</a:t>
            </a:r>
          </a:p>
          <a:p>
            <a:pPr lvl="6"/>
            <a:endParaRPr lang="en-US" dirty="0">
              <a:solidFill>
                <a:schemeClr val="tx1"/>
              </a:solidFill>
            </a:endParaRPr>
          </a:p>
        </p:txBody>
      </p:sp>
    </p:spTree>
    <p:extLst>
      <p:ext uri="{BB962C8B-B14F-4D97-AF65-F5344CB8AC3E}">
        <p14:creationId xmlns:p14="http://schemas.microsoft.com/office/powerpoint/2010/main" val="600047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B7C29FEF-512B-594A-BA12-3894557E4673}"/>
              </a:ext>
            </a:extLst>
          </p:cNvPr>
          <p:cNvSpPr>
            <a:spLocks noGrp="1"/>
          </p:cNvSpPr>
          <p:nvPr>
            <p:ph type="title"/>
          </p:nvPr>
        </p:nvSpPr>
        <p:spPr>
          <a:xfrm>
            <a:off x="1600754" y="1087374"/>
            <a:ext cx="8983489" cy="1000978"/>
          </a:xfrm>
        </p:spPr>
        <p:txBody>
          <a:bodyPr>
            <a:normAutofit/>
          </a:bodyPr>
          <a:lstStyle/>
          <a:p>
            <a:r>
              <a:rPr lang="en-US" dirty="0"/>
              <a:t>Relocation Incentives</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E4926F95-D7C0-FE4D-90CA-8506E162DECD}"/>
              </a:ext>
            </a:extLst>
          </p:cNvPr>
          <p:cNvSpPr>
            <a:spLocks noGrp="1"/>
          </p:cNvSpPr>
          <p:nvPr>
            <p:ph idx="1"/>
          </p:nvPr>
        </p:nvSpPr>
        <p:spPr>
          <a:xfrm>
            <a:off x="1600753" y="2535446"/>
            <a:ext cx="8983489" cy="3554457"/>
          </a:xfrm>
        </p:spPr>
        <p:txBody>
          <a:bodyPr>
            <a:normAutofit fontScale="92500" lnSpcReduction="10000"/>
          </a:bodyPr>
          <a:lstStyle/>
          <a:p>
            <a:r>
              <a:rPr lang="en-US" dirty="0"/>
              <a:t>Resolve conflict-of-interest issues </a:t>
            </a:r>
          </a:p>
          <a:p>
            <a:r>
              <a:rPr lang="en-US" dirty="0"/>
              <a:t>It would eliminate the role of DHHS as the adjudicator and add judicial power</a:t>
            </a:r>
          </a:p>
          <a:p>
            <a:r>
              <a:rPr lang="en-US" dirty="0"/>
              <a:t>It would improve transparency and efficiency</a:t>
            </a:r>
          </a:p>
          <a:p>
            <a:r>
              <a:rPr lang="en-US" dirty="0"/>
              <a:t>Allow the general public the following benefits of judicial adjudication:</a:t>
            </a:r>
          </a:p>
          <a:p>
            <a:pPr lvl="1"/>
            <a:r>
              <a:rPr lang="en-US" dirty="0"/>
              <a:t>Public disclosure of information</a:t>
            </a:r>
          </a:p>
          <a:p>
            <a:pPr lvl="1"/>
            <a:r>
              <a:rPr lang="en-US" dirty="0"/>
              <a:t>Valuable precedents</a:t>
            </a:r>
          </a:p>
          <a:p>
            <a:pPr lvl="1"/>
            <a:r>
              <a:rPr lang="en-US" dirty="0"/>
              <a:t>Identifiable independent adjudicators</a:t>
            </a:r>
          </a:p>
          <a:p>
            <a:pPr lvl="1"/>
            <a:r>
              <a:rPr lang="en-US" dirty="0"/>
              <a:t>Explanation of reasoning</a:t>
            </a:r>
          </a:p>
          <a:p>
            <a:pPr lvl="1"/>
            <a:r>
              <a:rPr lang="en-US" dirty="0"/>
              <a:t>Statutory time limits</a:t>
            </a:r>
          </a:p>
          <a:p>
            <a:r>
              <a:rPr lang="en-US" dirty="0"/>
              <a:t>Save significant administrative costs by avoiding duplicative infrastructure between programs</a:t>
            </a:r>
          </a:p>
        </p:txBody>
      </p:sp>
    </p:spTree>
    <p:extLst>
      <p:ext uri="{BB962C8B-B14F-4D97-AF65-F5344CB8AC3E}">
        <p14:creationId xmlns:p14="http://schemas.microsoft.com/office/powerpoint/2010/main" val="1311498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610EA24F-2557-2C45-B570-9B869639153B}"/>
              </a:ext>
            </a:extLst>
          </p:cNvPr>
          <p:cNvSpPr>
            <a:spLocks noGrp="1"/>
          </p:cNvSpPr>
          <p:nvPr>
            <p:ph type="title"/>
          </p:nvPr>
        </p:nvSpPr>
        <p:spPr>
          <a:xfrm>
            <a:off x="1600754" y="1087374"/>
            <a:ext cx="8983489" cy="1000978"/>
          </a:xfrm>
        </p:spPr>
        <p:txBody>
          <a:bodyPr>
            <a:normAutofit/>
          </a:bodyPr>
          <a:lstStyle/>
          <a:p>
            <a:r>
              <a:rPr lang="en-US" dirty="0"/>
              <a:t>Merging CICP vaccine claims to VICP	</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B37716FC-3B92-C248-8F53-A2D2DA9AEDD2}"/>
              </a:ext>
            </a:extLst>
          </p:cNvPr>
          <p:cNvSpPr>
            <a:spLocks noGrp="1"/>
          </p:cNvSpPr>
          <p:nvPr>
            <p:ph idx="1"/>
          </p:nvPr>
        </p:nvSpPr>
        <p:spPr>
          <a:xfrm>
            <a:off x="1600753" y="2535446"/>
            <a:ext cx="8983489" cy="3554457"/>
          </a:xfrm>
        </p:spPr>
        <p:txBody>
          <a:bodyPr>
            <a:normAutofit/>
          </a:bodyPr>
          <a:lstStyle/>
          <a:p>
            <a:r>
              <a:rPr lang="en-US" dirty="0">
                <a:solidFill>
                  <a:schemeClr val="tx1"/>
                </a:solidFill>
              </a:rPr>
              <a:t>VICP has adjudicators that are specialized in vaccine claims</a:t>
            </a:r>
          </a:p>
          <a:p>
            <a:r>
              <a:rPr lang="en-US" dirty="0">
                <a:solidFill>
                  <a:schemeClr val="tx1"/>
                </a:solidFill>
              </a:rPr>
              <a:t>Continue to reduce time costs and highly likely enhance efficiency</a:t>
            </a:r>
          </a:p>
        </p:txBody>
      </p:sp>
    </p:spTree>
    <p:extLst>
      <p:ext uri="{BB962C8B-B14F-4D97-AF65-F5344CB8AC3E}">
        <p14:creationId xmlns:p14="http://schemas.microsoft.com/office/powerpoint/2010/main" val="3942239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566E947-FB18-4E34-92A1-7AE6603498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E1FB687-F018-4798-90C8-38F1111E1A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228428" y="272368"/>
            <a:ext cx="1741251" cy="1143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70556C4-731E-084B-B3D3-5F0AB46BF60C}"/>
              </a:ext>
            </a:extLst>
          </p:cNvPr>
          <p:cNvSpPr>
            <a:spLocks noGrp="1"/>
          </p:cNvSpPr>
          <p:nvPr>
            <p:ph type="title"/>
          </p:nvPr>
        </p:nvSpPr>
        <p:spPr>
          <a:xfrm>
            <a:off x="641666" y="384048"/>
            <a:ext cx="10908667" cy="1021405"/>
          </a:xfrm>
        </p:spPr>
        <p:txBody>
          <a:bodyPr>
            <a:normAutofit/>
          </a:bodyPr>
          <a:lstStyle/>
          <a:p>
            <a:pPr algn="ctr"/>
            <a:r>
              <a:rPr lang="en-US" sz="3300" dirty="0">
                <a:solidFill>
                  <a:schemeClr val="tx1"/>
                </a:solidFill>
              </a:rPr>
              <a:t>If congress wants to keep CICP within DHHS they may consider:</a:t>
            </a:r>
          </a:p>
        </p:txBody>
      </p:sp>
      <p:sp>
        <p:nvSpPr>
          <p:cNvPr id="15" name="Rectangle 14">
            <a:extLst>
              <a:ext uri="{FF2B5EF4-FFF2-40B4-BE49-F238E27FC236}">
                <a16:creationId xmlns:a16="http://schemas.microsoft.com/office/drawing/2014/main" id="{99BAA161-AE24-467D-9AE2-A99E23CD7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7030" y="-5522982"/>
            <a:ext cx="384048" cy="1143001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7" name="Content Placeholder 2">
            <a:extLst>
              <a:ext uri="{FF2B5EF4-FFF2-40B4-BE49-F238E27FC236}">
                <a16:creationId xmlns:a16="http://schemas.microsoft.com/office/drawing/2014/main" id="{D4C05F23-866A-4E88-9974-957EE4A3BA8A}"/>
              </a:ext>
            </a:extLst>
          </p:cNvPr>
          <p:cNvGraphicFramePr/>
          <p:nvPr>
            <p:extLst>
              <p:ext uri="{D42A27DB-BD31-4B8C-83A1-F6EECF244321}">
                <p14:modId xmlns:p14="http://schemas.microsoft.com/office/powerpoint/2010/main" val="4093931087"/>
              </p:ext>
            </p:extLst>
          </p:nvPr>
        </p:nvGraphicFramePr>
        <p:xfrm>
          <a:off x="702727" y="1706947"/>
          <a:ext cx="10786546" cy="3444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22A40346-9409-534A-B37B-DF05F99943E9}"/>
              </a:ext>
            </a:extLst>
          </p:cNvPr>
          <p:cNvSpPr/>
          <p:nvPr/>
        </p:nvSpPr>
        <p:spPr>
          <a:xfrm>
            <a:off x="702727" y="384048"/>
            <a:ext cx="10786546" cy="10383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2497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ADB92BB-542D-AA43-88F3-45F869B9A64B}"/>
              </a:ext>
            </a:extLst>
          </p:cNvPr>
          <p:cNvSpPr>
            <a:spLocks noGrp="1"/>
          </p:cNvSpPr>
          <p:nvPr>
            <p:ph type="title"/>
          </p:nvPr>
        </p:nvSpPr>
        <p:spPr>
          <a:xfrm>
            <a:off x="1539116" y="864108"/>
            <a:ext cx="3073914" cy="5120639"/>
          </a:xfrm>
        </p:spPr>
        <p:txBody>
          <a:bodyPr>
            <a:normAutofit/>
          </a:bodyPr>
          <a:lstStyle/>
          <a:p>
            <a:pPr algn="r"/>
            <a:r>
              <a:rPr lang="en-US">
                <a:solidFill>
                  <a:schemeClr val="tx1">
                    <a:lumMod val="85000"/>
                    <a:lumOff val="15000"/>
                  </a:schemeClr>
                </a:solidFill>
              </a:rPr>
              <a:t>Permit</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0480CBD-2613-7644-B803-1F256757F42A}"/>
              </a:ext>
            </a:extLst>
          </p:cNvPr>
          <p:cNvSpPr>
            <a:spLocks noGrp="1"/>
          </p:cNvSpPr>
          <p:nvPr>
            <p:ph idx="1"/>
          </p:nvPr>
        </p:nvSpPr>
        <p:spPr>
          <a:xfrm>
            <a:off x="5289229" y="864108"/>
            <a:ext cx="5910677" cy="5120640"/>
          </a:xfrm>
        </p:spPr>
        <p:txBody>
          <a:bodyPr>
            <a:normAutofit/>
          </a:bodyPr>
          <a:lstStyle/>
          <a:p>
            <a:r>
              <a:rPr lang="en-US" dirty="0"/>
              <a:t>It would add checks and balances as a deterrent to DHHS adjudicators to making unjust decisions or willful misconduct – improving accountability</a:t>
            </a:r>
          </a:p>
          <a:p>
            <a:r>
              <a:rPr lang="en-US" dirty="0"/>
              <a:t>HOWEVER:</a:t>
            </a:r>
          </a:p>
          <a:p>
            <a:pPr lvl="1"/>
            <a:r>
              <a:rPr lang="en-US" dirty="0"/>
              <a:t>It could be more costly than simply relocating</a:t>
            </a:r>
          </a:p>
          <a:p>
            <a:pPr lvl="1"/>
            <a:r>
              <a:rPr lang="en-US" dirty="0"/>
              <a:t>Could duplicate administrative costs for both DHHS and the claims court – further increasing the costs</a:t>
            </a:r>
          </a:p>
          <a:p>
            <a:endParaRPr lang="en-US" dirty="0"/>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34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697DEB1-7CB2-2F4C-A6E1-A5DD4671FD4F}"/>
              </a:ext>
            </a:extLst>
          </p:cNvPr>
          <p:cNvSpPr>
            <a:spLocks noGrp="1"/>
          </p:cNvSpPr>
          <p:nvPr>
            <p:ph type="title"/>
          </p:nvPr>
        </p:nvSpPr>
        <p:spPr>
          <a:xfrm>
            <a:off x="1539116" y="864108"/>
            <a:ext cx="3073914" cy="5120639"/>
          </a:xfrm>
        </p:spPr>
        <p:txBody>
          <a:bodyPr>
            <a:normAutofit/>
          </a:bodyPr>
          <a:lstStyle/>
          <a:p>
            <a:pPr algn="r"/>
            <a:r>
              <a:rPr lang="en-US">
                <a:solidFill>
                  <a:schemeClr val="tx1">
                    <a:lumMod val="85000"/>
                    <a:lumOff val="15000"/>
                  </a:schemeClr>
                </a:solidFill>
              </a:rPr>
              <a:t>Compel</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6009E7A-E386-904E-9EC5-608DFB509B96}"/>
              </a:ext>
            </a:extLst>
          </p:cNvPr>
          <p:cNvSpPr>
            <a:spLocks noGrp="1"/>
          </p:cNvSpPr>
          <p:nvPr>
            <p:ph idx="1"/>
          </p:nvPr>
        </p:nvSpPr>
        <p:spPr>
          <a:xfrm>
            <a:off x="5289229" y="864108"/>
            <a:ext cx="5910677" cy="5120640"/>
          </a:xfrm>
        </p:spPr>
        <p:txBody>
          <a:bodyPr>
            <a:normAutofit/>
          </a:bodyPr>
          <a:lstStyle/>
          <a:p>
            <a:r>
              <a:rPr lang="en-US" dirty="0"/>
              <a:t>This would improve transparency and provide data to evaluate CICP administrative time and costs and social benefits – assessing CICP efficiency </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1645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697DEB1-7CB2-2F4C-A6E1-A5DD4671FD4F}"/>
              </a:ext>
            </a:extLst>
          </p:cNvPr>
          <p:cNvSpPr>
            <a:spLocks noGrp="1"/>
          </p:cNvSpPr>
          <p:nvPr>
            <p:ph type="title"/>
          </p:nvPr>
        </p:nvSpPr>
        <p:spPr>
          <a:xfrm>
            <a:off x="1539116" y="864108"/>
            <a:ext cx="3073914" cy="5120639"/>
          </a:xfrm>
        </p:spPr>
        <p:txBody>
          <a:bodyPr>
            <a:normAutofit/>
          </a:bodyPr>
          <a:lstStyle/>
          <a:p>
            <a:pPr algn="r"/>
            <a:r>
              <a:rPr lang="en-US" dirty="0">
                <a:solidFill>
                  <a:schemeClr val="tx1">
                    <a:lumMod val="85000"/>
                    <a:lumOff val="15000"/>
                  </a:schemeClr>
                </a:solidFill>
              </a:rPr>
              <a:t>Impose</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6009E7A-E386-904E-9EC5-608DFB509B96}"/>
              </a:ext>
            </a:extLst>
          </p:cNvPr>
          <p:cNvSpPr>
            <a:spLocks noGrp="1"/>
          </p:cNvSpPr>
          <p:nvPr>
            <p:ph idx="1"/>
          </p:nvPr>
        </p:nvSpPr>
        <p:spPr>
          <a:xfrm>
            <a:off x="5289229" y="864108"/>
            <a:ext cx="5910677" cy="5120640"/>
          </a:xfrm>
        </p:spPr>
        <p:txBody>
          <a:bodyPr>
            <a:normAutofit/>
          </a:bodyPr>
          <a:lstStyle/>
          <a:p>
            <a:r>
              <a:rPr lang="en-US" dirty="0"/>
              <a:t>VICP has time limits imposed on them and it was found to reduce average processing time efficiently</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121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EFBA2-15A2-2E4B-B3BA-2C6A3F462419}"/>
              </a:ext>
            </a:extLst>
          </p:cNvPr>
          <p:cNvSpPr>
            <a:spLocks noGrp="1"/>
          </p:cNvSpPr>
          <p:nvPr>
            <p:ph type="title"/>
          </p:nvPr>
        </p:nvSpPr>
        <p:spPr>
          <a:xfrm>
            <a:off x="252919" y="1123837"/>
            <a:ext cx="2947482" cy="4601183"/>
          </a:xfrm>
        </p:spPr>
        <p:txBody>
          <a:bodyPr>
            <a:normAutofit/>
          </a:bodyPr>
          <a:lstStyle/>
          <a:p>
            <a:r>
              <a:rPr lang="en-US" dirty="0"/>
              <a:t>As of August 2, 2021</a:t>
            </a:r>
          </a:p>
        </p:txBody>
      </p:sp>
      <p:graphicFrame>
        <p:nvGraphicFramePr>
          <p:cNvPr id="5" name="Content Placeholder 2">
            <a:extLst>
              <a:ext uri="{FF2B5EF4-FFF2-40B4-BE49-F238E27FC236}">
                <a16:creationId xmlns:a16="http://schemas.microsoft.com/office/drawing/2014/main" id="{A308E6A3-231B-48C9-AA26-9C68FC46EC9B}"/>
              </a:ext>
            </a:extLst>
          </p:cNvPr>
          <p:cNvGraphicFramePr>
            <a:graphicFrameLocks noGrp="1"/>
          </p:cNvGraphicFramePr>
          <p:nvPr>
            <p:ph idx="1"/>
            <p:extLst>
              <p:ext uri="{D42A27DB-BD31-4B8C-83A1-F6EECF244321}">
                <p14:modId xmlns:p14="http://schemas.microsoft.com/office/powerpoint/2010/main" val="3234583841"/>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5934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EC907-8019-1D42-B18A-D3A48F5B2728}"/>
              </a:ext>
            </a:extLst>
          </p:cNvPr>
          <p:cNvSpPr>
            <a:spLocks noGrp="1"/>
          </p:cNvSpPr>
          <p:nvPr>
            <p:ph type="title"/>
          </p:nvPr>
        </p:nvSpPr>
        <p:spPr/>
        <p:txBody>
          <a:bodyPr/>
          <a:lstStyle/>
          <a:p>
            <a:r>
              <a:rPr lang="en-US" dirty="0"/>
              <a:t>Recommend:  Audit and Adjust Budgets</a:t>
            </a:r>
          </a:p>
        </p:txBody>
      </p:sp>
      <p:sp>
        <p:nvSpPr>
          <p:cNvPr id="3" name="Content Placeholder 2">
            <a:extLst>
              <a:ext uri="{FF2B5EF4-FFF2-40B4-BE49-F238E27FC236}">
                <a16:creationId xmlns:a16="http://schemas.microsoft.com/office/drawing/2014/main" id="{543BB1B4-B638-E541-B66A-BEAB51F449BC}"/>
              </a:ext>
            </a:extLst>
          </p:cNvPr>
          <p:cNvSpPr>
            <a:spLocks noGrp="1"/>
          </p:cNvSpPr>
          <p:nvPr>
            <p:ph idx="1"/>
          </p:nvPr>
        </p:nvSpPr>
        <p:spPr/>
        <p:txBody>
          <a:bodyPr/>
          <a:lstStyle/>
          <a:p>
            <a:r>
              <a:rPr lang="en-US" dirty="0"/>
              <a:t>We recommend that the Congress and DHHS respectfully request the Government Accountability Office (GAO) and Officer of Inspector General (OIG) to conduct audits of the CICP (CCPF) and that Congress adjust the budgetary approval based on these audit reports</a:t>
            </a:r>
          </a:p>
          <a:p>
            <a:pPr lvl="1"/>
            <a:r>
              <a:rPr lang="en-US" dirty="0"/>
              <a:t>Financial audits should investigate compliance</a:t>
            </a:r>
          </a:p>
          <a:p>
            <a:pPr lvl="1"/>
            <a:r>
              <a:rPr lang="en-US" dirty="0"/>
              <a:t>Performance audits should evaluate efficiency and effectiveness</a:t>
            </a:r>
          </a:p>
        </p:txBody>
      </p:sp>
    </p:spTree>
    <p:extLst>
      <p:ext uri="{BB962C8B-B14F-4D97-AF65-F5344CB8AC3E}">
        <p14:creationId xmlns:p14="http://schemas.microsoft.com/office/powerpoint/2010/main" val="15250807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F8CE-C082-1F46-AB33-DB88CFF14C79}"/>
              </a:ext>
            </a:extLst>
          </p:cNvPr>
          <p:cNvSpPr>
            <a:spLocks noGrp="1"/>
          </p:cNvSpPr>
          <p:nvPr>
            <p:ph type="title"/>
          </p:nvPr>
        </p:nvSpPr>
        <p:spPr/>
        <p:txBody>
          <a:bodyPr/>
          <a:lstStyle/>
          <a:p>
            <a:r>
              <a:rPr lang="en-US" dirty="0"/>
              <a:t>Recommend: to Publish</a:t>
            </a:r>
          </a:p>
        </p:txBody>
      </p:sp>
      <p:sp>
        <p:nvSpPr>
          <p:cNvPr id="3" name="Content Placeholder 2">
            <a:extLst>
              <a:ext uri="{FF2B5EF4-FFF2-40B4-BE49-F238E27FC236}">
                <a16:creationId xmlns:a16="http://schemas.microsoft.com/office/drawing/2014/main" id="{3F8B4C84-2A82-F545-8A41-7808A133F83E}"/>
              </a:ext>
            </a:extLst>
          </p:cNvPr>
          <p:cNvSpPr>
            <a:spLocks noGrp="1"/>
          </p:cNvSpPr>
          <p:nvPr>
            <p:ph idx="1"/>
          </p:nvPr>
        </p:nvSpPr>
        <p:spPr/>
        <p:txBody>
          <a:bodyPr/>
          <a:lstStyle/>
          <a:p>
            <a:r>
              <a:rPr lang="en-US" dirty="0"/>
              <a:t>DHHS promptly publish the COIVD-19 Countermeasures injury table in the Federal Register to elicit public comment for a Final Rule</a:t>
            </a:r>
          </a:p>
          <a:p>
            <a:pPr lvl="1"/>
            <a:r>
              <a:rPr lang="en-US" dirty="0"/>
              <a:t>Nearly 2 years into COVID-19 and such table still does not exist</a:t>
            </a:r>
          </a:p>
          <a:p>
            <a:r>
              <a:rPr lang="en-US" dirty="0"/>
              <a:t>These tables give evidence to causality, which plays a crucial role in the ability of CICP to adjudicate claims efficiently and justly </a:t>
            </a:r>
          </a:p>
        </p:txBody>
      </p:sp>
    </p:spTree>
    <p:extLst>
      <p:ext uri="{BB962C8B-B14F-4D97-AF65-F5344CB8AC3E}">
        <p14:creationId xmlns:p14="http://schemas.microsoft.com/office/powerpoint/2010/main" val="17370008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CDF7C9B3-01BE-4D46-ACA2-312DFE36A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3443591" cy="5340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a:extLst>
              <a:ext uri="{FF2B5EF4-FFF2-40B4-BE49-F238E27FC236}">
                <a16:creationId xmlns:a16="http://schemas.microsoft.com/office/drawing/2014/main" id="{257D183B-4F19-764E-9C5B-EC0FDF8C1913}"/>
              </a:ext>
            </a:extLst>
          </p:cNvPr>
          <p:cNvSpPr txBox="1"/>
          <p:nvPr/>
        </p:nvSpPr>
        <p:spPr>
          <a:xfrm>
            <a:off x="252919" y="1123837"/>
            <a:ext cx="2947482" cy="4601183"/>
          </a:xfrm>
          <a:prstGeom prst="rect">
            <a:avLst/>
          </a:prstGeom>
        </p:spPr>
        <p:txBody>
          <a:bodyPr vert="horz" lIns="91440" tIns="45720" rIns="91440" bIns="45720" rtlCol="0" anchor="ctr">
            <a:normAutofit/>
          </a:bodyPr>
          <a:lstStyle/>
          <a:p>
            <a:pPr algn="ctr" defTabSz="914400">
              <a:lnSpc>
                <a:spcPct val="90000"/>
              </a:lnSpc>
              <a:spcBef>
                <a:spcPct val="0"/>
              </a:spcBef>
              <a:spcAft>
                <a:spcPts val="600"/>
              </a:spcAft>
            </a:pPr>
            <a:r>
              <a:rPr lang="en-US" sz="3600" u="sng" spc="-60" dirty="0">
                <a:solidFill>
                  <a:schemeClr val="bg1"/>
                </a:solidFill>
                <a:latin typeface="+mj-lt"/>
                <a:ea typeface="+mj-ea"/>
                <a:cs typeface="+mj-cs"/>
              </a:rPr>
              <a:t>Conclusion:</a:t>
            </a:r>
          </a:p>
          <a:p>
            <a:pPr algn="ctr" defTabSz="914400">
              <a:lnSpc>
                <a:spcPct val="90000"/>
              </a:lnSpc>
              <a:spcBef>
                <a:spcPct val="0"/>
              </a:spcBef>
              <a:spcAft>
                <a:spcPts val="600"/>
              </a:spcAft>
            </a:pPr>
            <a:r>
              <a:rPr lang="en-US" sz="1400" dirty="0">
                <a:solidFill>
                  <a:schemeClr val="bg1"/>
                </a:solidFill>
              </a:rPr>
              <a:t>CICP is created and located in the DHHS, an executive agency, by the PREP Act of 2005 to adjudicate and compensate these injury claims. </a:t>
            </a:r>
          </a:p>
          <a:p>
            <a:pPr defTabSz="914400">
              <a:lnSpc>
                <a:spcPct val="90000"/>
              </a:lnSpc>
              <a:spcBef>
                <a:spcPct val="0"/>
              </a:spcBef>
              <a:spcAft>
                <a:spcPts val="600"/>
              </a:spcAft>
            </a:pPr>
            <a:endParaRPr lang="en-US" sz="3600" spc="-60" dirty="0">
              <a:solidFill>
                <a:schemeClr val="bg1"/>
              </a:solidFill>
              <a:latin typeface="+mj-lt"/>
              <a:ea typeface="+mj-ea"/>
              <a:cs typeface="+mj-cs"/>
            </a:endParaRPr>
          </a:p>
        </p:txBody>
      </p:sp>
      <p:graphicFrame>
        <p:nvGraphicFramePr>
          <p:cNvPr id="5" name="TextBox 2">
            <a:extLst>
              <a:ext uri="{FF2B5EF4-FFF2-40B4-BE49-F238E27FC236}">
                <a16:creationId xmlns:a16="http://schemas.microsoft.com/office/drawing/2014/main" id="{680ED389-87C4-4553-8507-0D7B23E1B40D}"/>
              </a:ext>
            </a:extLst>
          </p:cNvPr>
          <p:cNvGraphicFramePr/>
          <p:nvPr>
            <p:extLst>
              <p:ext uri="{D42A27DB-BD31-4B8C-83A1-F6EECF244321}">
                <p14:modId xmlns:p14="http://schemas.microsoft.com/office/powerpoint/2010/main" val="1924183253"/>
              </p:ext>
            </p:extLst>
          </p:nvPr>
        </p:nvGraphicFramePr>
        <p:xfrm>
          <a:off x="3835400" y="609600"/>
          <a:ext cx="7737273" cy="5480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ight Arrow 5">
            <a:extLst>
              <a:ext uri="{FF2B5EF4-FFF2-40B4-BE49-F238E27FC236}">
                <a16:creationId xmlns:a16="http://schemas.microsoft.com/office/drawing/2014/main" id="{EE456A39-05A8-EA40-B994-E4D76BED1897}"/>
              </a:ext>
            </a:extLst>
          </p:cNvPr>
          <p:cNvSpPr/>
          <p:nvPr/>
        </p:nvSpPr>
        <p:spPr>
          <a:xfrm>
            <a:off x="7124700" y="3197068"/>
            <a:ext cx="812800" cy="469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96453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CDF7C9B3-01BE-4D46-ACA2-312DFE36A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3443591" cy="5340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a:extLst>
              <a:ext uri="{FF2B5EF4-FFF2-40B4-BE49-F238E27FC236}">
                <a16:creationId xmlns:a16="http://schemas.microsoft.com/office/drawing/2014/main" id="{257D183B-4F19-764E-9C5B-EC0FDF8C1913}"/>
              </a:ext>
            </a:extLst>
          </p:cNvPr>
          <p:cNvSpPr txBox="1"/>
          <p:nvPr/>
        </p:nvSpPr>
        <p:spPr>
          <a:xfrm>
            <a:off x="252919" y="1123837"/>
            <a:ext cx="2947482" cy="4601183"/>
          </a:xfrm>
          <a:prstGeom prst="rect">
            <a:avLst/>
          </a:prstGeom>
        </p:spPr>
        <p:txBody>
          <a:bodyPr vert="horz" lIns="91440" tIns="45720" rIns="91440" bIns="45720" rtlCol="0" anchor="ctr">
            <a:normAutofit/>
          </a:bodyPr>
          <a:lstStyle/>
          <a:p>
            <a:pPr algn="ctr" defTabSz="914400">
              <a:lnSpc>
                <a:spcPct val="90000"/>
              </a:lnSpc>
              <a:spcBef>
                <a:spcPct val="0"/>
              </a:spcBef>
              <a:spcAft>
                <a:spcPts val="600"/>
              </a:spcAft>
            </a:pPr>
            <a:r>
              <a:rPr lang="en-US" sz="3600" u="sng" spc="-60" dirty="0">
                <a:solidFill>
                  <a:schemeClr val="bg1"/>
                </a:solidFill>
                <a:latin typeface="+mj-lt"/>
                <a:ea typeface="+mj-ea"/>
                <a:cs typeface="+mj-cs"/>
              </a:rPr>
              <a:t>Conclusion:</a:t>
            </a:r>
          </a:p>
          <a:p>
            <a:pPr algn="ctr" defTabSz="914400">
              <a:lnSpc>
                <a:spcPct val="90000"/>
              </a:lnSpc>
              <a:spcBef>
                <a:spcPct val="0"/>
              </a:spcBef>
              <a:spcAft>
                <a:spcPts val="600"/>
              </a:spcAft>
            </a:pPr>
            <a:r>
              <a:rPr lang="en-US" sz="1400" dirty="0">
                <a:solidFill>
                  <a:schemeClr val="bg1"/>
                </a:solidFill>
              </a:rPr>
              <a:t>Our recommendations</a:t>
            </a:r>
          </a:p>
          <a:p>
            <a:pPr defTabSz="914400">
              <a:lnSpc>
                <a:spcPct val="90000"/>
              </a:lnSpc>
              <a:spcBef>
                <a:spcPct val="0"/>
              </a:spcBef>
              <a:spcAft>
                <a:spcPts val="600"/>
              </a:spcAft>
            </a:pPr>
            <a:endParaRPr lang="en-US" sz="3600" spc="-60" dirty="0">
              <a:solidFill>
                <a:schemeClr val="bg1"/>
              </a:solidFill>
              <a:latin typeface="+mj-lt"/>
              <a:ea typeface="+mj-ea"/>
              <a:cs typeface="+mj-cs"/>
            </a:endParaRPr>
          </a:p>
        </p:txBody>
      </p:sp>
      <p:graphicFrame>
        <p:nvGraphicFramePr>
          <p:cNvPr id="5" name="TextBox 2">
            <a:extLst>
              <a:ext uri="{FF2B5EF4-FFF2-40B4-BE49-F238E27FC236}">
                <a16:creationId xmlns:a16="http://schemas.microsoft.com/office/drawing/2014/main" id="{680ED389-87C4-4553-8507-0D7B23E1B40D}"/>
              </a:ext>
            </a:extLst>
          </p:cNvPr>
          <p:cNvGraphicFramePr/>
          <p:nvPr>
            <p:extLst>
              <p:ext uri="{D42A27DB-BD31-4B8C-83A1-F6EECF244321}">
                <p14:modId xmlns:p14="http://schemas.microsoft.com/office/powerpoint/2010/main" val="2944561830"/>
              </p:ext>
            </p:extLst>
          </p:nvPr>
        </p:nvGraphicFramePr>
        <p:xfrm>
          <a:off x="3835400" y="609600"/>
          <a:ext cx="7737273" cy="5480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4392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162304-DA60-4C31-9E2B-E22F8DA75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C4AE1EFF-264A-4A42-BEA1-0E875F40D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51486291-7139-3C4C-8FA2-D07366D046FE}"/>
              </a:ext>
            </a:extLst>
          </p:cNvPr>
          <p:cNvSpPr txBox="1"/>
          <p:nvPr/>
        </p:nvSpPr>
        <p:spPr>
          <a:xfrm>
            <a:off x="5289229" y="864108"/>
            <a:ext cx="5910677" cy="5120640"/>
          </a:xfrm>
          <a:prstGeom prst="rect">
            <a:avLst/>
          </a:prstGeom>
        </p:spPr>
        <p:txBody>
          <a:bodyPr vert="horz" lIns="91440" tIns="45720" rIns="91440" bIns="45720" rtlCol="0" anchor="ctr">
            <a:normAutofit/>
          </a:bodyPr>
          <a:lstStyle/>
          <a:p>
            <a:pPr indent="-182880" defTabSz="914400">
              <a:lnSpc>
                <a:spcPct val="90000"/>
              </a:lnSpc>
              <a:spcAft>
                <a:spcPts val="600"/>
              </a:spcAft>
              <a:buClr>
                <a:schemeClr val="accent1"/>
              </a:buClr>
              <a:buFont typeface="Wingdings 2" pitchFamily="18" charset="2"/>
              <a:buChar char=""/>
            </a:pPr>
            <a:r>
              <a:rPr lang="en-US" dirty="0">
                <a:solidFill>
                  <a:schemeClr val="tx1">
                    <a:lumMod val="65000"/>
                    <a:lumOff val="35000"/>
                  </a:schemeClr>
                </a:solidFill>
              </a:rPr>
              <a:t>Thank you</a:t>
            </a:r>
          </a:p>
          <a:p>
            <a:pPr indent="-182880" defTabSz="914400">
              <a:lnSpc>
                <a:spcPct val="90000"/>
              </a:lnSpc>
              <a:spcAft>
                <a:spcPts val="600"/>
              </a:spcAft>
              <a:buClr>
                <a:schemeClr val="accent1"/>
              </a:buClr>
              <a:buFont typeface="Wingdings 2" pitchFamily="18" charset="2"/>
              <a:buChar char=""/>
            </a:pPr>
            <a:r>
              <a:rPr lang="en-US" dirty="0">
                <a:solidFill>
                  <a:schemeClr val="tx1">
                    <a:lumMod val="65000"/>
                    <a:lumOff val="35000"/>
                  </a:schemeClr>
                </a:solidFill>
              </a:rPr>
              <a:t>Q &amp; A</a:t>
            </a:r>
          </a:p>
          <a:p>
            <a:pPr indent="-182880" defTabSz="914400">
              <a:lnSpc>
                <a:spcPct val="90000"/>
              </a:lnSpc>
              <a:spcAft>
                <a:spcPts val="600"/>
              </a:spcAft>
              <a:buClr>
                <a:schemeClr val="accent1"/>
              </a:buClr>
              <a:buFont typeface="Wingdings 2" pitchFamily="18" charset="2"/>
              <a:buChar char=""/>
            </a:pPr>
            <a:r>
              <a:rPr lang="en-US" dirty="0">
                <a:solidFill>
                  <a:schemeClr val="tx1">
                    <a:lumMod val="65000"/>
                    <a:lumOff val="35000"/>
                  </a:schemeClr>
                </a:solidFill>
                <a:hlinkClick r:id="rId2"/>
              </a:rPr>
              <a:t>junyingzhao@post.Harvard.edu</a:t>
            </a:r>
            <a:r>
              <a:rPr lang="en-US" dirty="0">
                <a:solidFill>
                  <a:schemeClr val="tx1">
                    <a:lumMod val="65000"/>
                    <a:lumOff val="35000"/>
                  </a:schemeClr>
                </a:solidFill>
              </a:rPr>
              <a:t> </a:t>
            </a:r>
          </a:p>
          <a:p>
            <a:pPr indent="-182880" defTabSz="914400">
              <a:lnSpc>
                <a:spcPct val="90000"/>
              </a:lnSpc>
              <a:spcAft>
                <a:spcPts val="600"/>
              </a:spcAft>
              <a:buClr>
                <a:schemeClr val="accent1"/>
              </a:buClr>
              <a:buFont typeface="Wingdings 2" pitchFamily="18" charset="2"/>
              <a:buChar char=""/>
            </a:pPr>
            <a:r>
              <a:rPr lang="en-US" dirty="0">
                <a:solidFill>
                  <a:schemeClr val="tx1">
                    <a:lumMod val="65000"/>
                    <a:lumOff val="35000"/>
                  </a:schemeClr>
                </a:solidFill>
                <a:hlinkClick r:id="rId3"/>
              </a:rPr>
              <a:t>junying-zhao@ouhsc.edu</a:t>
            </a:r>
            <a:r>
              <a:rPr lang="en-US" dirty="0">
                <a:solidFill>
                  <a:schemeClr val="tx1">
                    <a:lumMod val="65000"/>
                    <a:lumOff val="35000"/>
                  </a:schemeClr>
                </a:solidFill>
              </a:rPr>
              <a:t> </a:t>
            </a:r>
          </a:p>
        </p:txBody>
      </p:sp>
      <p:sp>
        <p:nvSpPr>
          <p:cNvPr id="17" name="Rectangle 16">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3122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B2CBD-7D64-C04A-BF2A-B8C7A9A81503}"/>
              </a:ext>
            </a:extLst>
          </p:cNvPr>
          <p:cNvSpPr>
            <a:spLocks noGrp="1"/>
          </p:cNvSpPr>
          <p:nvPr>
            <p:ph type="title"/>
          </p:nvPr>
        </p:nvSpPr>
        <p:spPr>
          <a:xfrm>
            <a:off x="252919" y="1123837"/>
            <a:ext cx="2947482" cy="4601183"/>
          </a:xfrm>
        </p:spPr>
        <p:txBody>
          <a:bodyPr>
            <a:normAutofit/>
          </a:bodyPr>
          <a:lstStyle/>
          <a:p>
            <a:r>
              <a:rPr lang="en-US"/>
              <a:t>IMPORTANCE</a:t>
            </a:r>
          </a:p>
        </p:txBody>
      </p:sp>
      <p:graphicFrame>
        <p:nvGraphicFramePr>
          <p:cNvPr id="5" name="Content Placeholder 2">
            <a:extLst>
              <a:ext uri="{FF2B5EF4-FFF2-40B4-BE49-F238E27FC236}">
                <a16:creationId xmlns:a16="http://schemas.microsoft.com/office/drawing/2014/main" id="{A3DB702F-0E8D-43CA-B3D6-86EC0D3A9905}"/>
              </a:ext>
            </a:extLst>
          </p:cNvPr>
          <p:cNvGraphicFramePr>
            <a:graphicFrameLocks noGrp="1"/>
          </p:cNvGraphicFramePr>
          <p:nvPr>
            <p:ph idx="1"/>
            <p:extLst>
              <p:ext uri="{D42A27DB-BD31-4B8C-83A1-F6EECF244321}">
                <p14:modId xmlns:p14="http://schemas.microsoft.com/office/powerpoint/2010/main" val="4070959021"/>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419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F7C9B3-01BE-4D46-ACA2-312DFE36A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3443591" cy="5340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16CEF5C-0BBA-7A4C-8B52-C58002E946A0}"/>
              </a:ext>
            </a:extLst>
          </p:cNvPr>
          <p:cNvSpPr>
            <a:spLocks noGrp="1"/>
          </p:cNvSpPr>
          <p:nvPr>
            <p:ph type="title"/>
          </p:nvPr>
        </p:nvSpPr>
        <p:spPr>
          <a:xfrm>
            <a:off x="252919" y="1123837"/>
            <a:ext cx="2947482" cy="4601183"/>
          </a:xfrm>
        </p:spPr>
        <p:txBody>
          <a:bodyPr>
            <a:normAutofit/>
          </a:bodyPr>
          <a:lstStyle/>
          <a:p>
            <a:pPr algn="ctr"/>
            <a:r>
              <a:rPr lang="en-US" dirty="0">
                <a:solidFill>
                  <a:schemeClr val="bg1"/>
                </a:solidFill>
              </a:rPr>
              <a:t>VICP: </a:t>
            </a:r>
            <a:br>
              <a:rPr lang="en-US" dirty="0">
                <a:solidFill>
                  <a:schemeClr val="bg1"/>
                </a:solidFill>
              </a:rPr>
            </a:br>
            <a:r>
              <a:rPr lang="en-US" dirty="0">
                <a:solidFill>
                  <a:schemeClr val="bg1"/>
                </a:solidFill>
              </a:rPr>
              <a:t>Vaccine Injury Compensation Program</a:t>
            </a:r>
          </a:p>
        </p:txBody>
      </p:sp>
      <p:graphicFrame>
        <p:nvGraphicFramePr>
          <p:cNvPr id="5" name="Content Placeholder 2">
            <a:extLst>
              <a:ext uri="{FF2B5EF4-FFF2-40B4-BE49-F238E27FC236}">
                <a16:creationId xmlns:a16="http://schemas.microsoft.com/office/drawing/2014/main" id="{486615BE-22C1-4C28-BC7D-6CEF6CFCF6B4}"/>
              </a:ext>
            </a:extLst>
          </p:cNvPr>
          <p:cNvGraphicFramePr>
            <a:graphicFrameLocks noGrp="1"/>
          </p:cNvGraphicFramePr>
          <p:nvPr>
            <p:ph idx="1"/>
            <p:extLst>
              <p:ext uri="{D42A27DB-BD31-4B8C-83A1-F6EECF244321}">
                <p14:modId xmlns:p14="http://schemas.microsoft.com/office/powerpoint/2010/main" val="335576480"/>
              </p:ext>
            </p:extLst>
          </p:nvPr>
        </p:nvGraphicFramePr>
        <p:xfrm>
          <a:off x="4059935" y="758952"/>
          <a:ext cx="7104549" cy="5330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1353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F7C9B3-01BE-4D46-ACA2-312DFE36A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3443591" cy="5340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D534AE2-954F-DC40-8960-E7A9EE6912FA}"/>
              </a:ext>
            </a:extLst>
          </p:cNvPr>
          <p:cNvSpPr>
            <a:spLocks noGrp="1"/>
          </p:cNvSpPr>
          <p:nvPr>
            <p:ph type="title"/>
          </p:nvPr>
        </p:nvSpPr>
        <p:spPr>
          <a:xfrm>
            <a:off x="252919" y="1123837"/>
            <a:ext cx="2947482" cy="4601183"/>
          </a:xfrm>
        </p:spPr>
        <p:txBody>
          <a:bodyPr>
            <a:normAutofit/>
          </a:bodyPr>
          <a:lstStyle/>
          <a:p>
            <a:r>
              <a:rPr lang="en-US">
                <a:solidFill>
                  <a:schemeClr val="bg1"/>
                </a:solidFill>
              </a:rPr>
              <a:t>CICP Issues	</a:t>
            </a:r>
          </a:p>
        </p:txBody>
      </p:sp>
      <p:graphicFrame>
        <p:nvGraphicFramePr>
          <p:cNvPr id="7" name="Content Placeholder 2">
            <a:extLst>
              <a:ext uri="{FF2B5EF4-FFF2-40B4-BE49-F238E27FC236}">
                <a16:creationId xmlns:a16="http://schemas.microsoft.com/office/drawing/2014/main" id="{8247EE0D-F08F-49A7-9956-7A905778F78E}"/>
              </a:ext>
            </a:extLst>
          </p:cNvPr>
          <p:cNvGraphicFramePr>
            <a:graphicFrameLocks noGrp="1"/>
          </p:cNvGraphicFramePr>
          <p:nvPr>
            <p:ph idx="1"/>
            <p:extLst>
              <p:ext uri="{D42A27DB-BD31-4B8C-83A1-F6EECF244321}">
                <p14:modId xmlns:p14="http://schemas.microsoft.com/office/powerpoint/2010/main" val="144130934"/>
              </p:ext>
            </p:extLst>
          </p:nvPr>
        </p:nvGraphicFramePr>
        <p:xfrm>
          <a:off x="4059935" y="758952"/>
          <a:ext cx="7104549" cy="5330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701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137D6EBF-4B7B-9343-9771-8ADC9F581E84}"/>
              </a:ext>
            </a:extLst>
          </p:cNvPr>
          <p:cNvSpPr>
            <a:spLocks noGrp="1"/>
          </p:cNvSpPr>
          <p:nvPr>
            <p:ph type="title"/>
          </p:nvPr>
        </p:nvSpPr>
        <p:spPr>
          <a:xfrm>
            <a:off x="1600754" y="1087374"/>
            <a:ext cx="8983489" cy="1000978"/>
          </a:xfrm>
        </p:spPr>
        <p:txBody>
          <a:bodyPr>
            <a:normAutofit/>
          </a:bodyPr>
          <a:lstStyle/>
          <a:p>
            <a:r>
              <a:rPr lang="en-US"/>
              <a:t>Accountability - CICP</a:t>
            </a:r>
            <a:endParaRPr lang="en-US" dirty="0"/>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7" name="Content Placeholder 2">
            <a:extLst>
              <a:ext uri="{FF2B5EF4-FFF2-40B4-BE49-F238E27FC236}">
                <a16:creationId xmlns:a16="http://schemas.microsoft.com/office/drawing/2014/main" id="{EF7656D0-A186-5C49-9FD3-1F2059BE505A}"/>
              </a:ext>
            </a:extLst>
          </p:cNvPr>
          <p:cNvSpPr>
            <a:spLocks noGrp="1"/>
          </p:cNvSpPr>
          <p:nvPr>
            <p:ph idx="1"/>
          </p:nvPr>
        </p:nvSpPr>
        <p:spPr>
          <a:xfrm>
            <a:off x="1600753" y="2535446"/>
            <a:ext cx="8983489" cy="3554457"/>
          </a:xfrm>
        </p:spPr>
        <p:txBody>
          <a:bodyPr>
            <a:normAutofit/>
          </a:bodyPr>
          <a:lstStyle/>
          <a:p>
            <a:r>
              <a:rPr lang="en-US">
                <a:solidFill>
                  <a:schemeClr val="tx1"/>
                </a:solidFill>
              </a:rPr>
              <a:t>Conflict of interest with DHHS</a:t>
            </a:r>
          </a:p>
          <a:p>
            <a:pPr lvl="1"/>
            <a:r>
              <a:rPr lang="en-US">
                <a:solidFill>
                  <a:schemeClr val="tx1"/>
                </a:solidFill>
              </a:rPr>
              <a:t>DHHS represents the US government and serves as the defendant AND adjudicator for CICP</a:t>
            </a:r>
          </a:p>
          <a:p>
            <a:pPr lvl="1"/>
            <a:r>
              <a:rPr lang="en-US">
                <a:solidFill>
                  <a:schemeClr val="tx1"/>
                </a:solidFill>
              </a:rPr>
              <a:t>DHHS has incentive to decline claims to reduce the expenses as the adjudicator</a:t>
            </a:r>
          </a:p>
          <a:p>
            <a:r>
              <a:rPr lang="en-US">
                <a:solidFill>
                  <a:schemeClr val="tx1"/>
                </a:solidFill>
              </a:rPr>
              <a:t>In disputes, CICP only allows for a one-step administrative reconsideration conducted by an “independent panel” and does not permit judicial appeals</a:t>
            </a:r>
          </a:p>
          <a:p>
            <a:pPr lvl="1"/>
            <a:r>
              <a:rPr lang="en-US">
                <a:solidFill>
                  <a:schemeClr val="tx1"/>
                </a:solidFill>
              </a:rPr>
              <a:t>Creates a lack in checks and balances, thus accountability</a:t>
            </a:r>
          </a:p>
        </p:txBody>
      </p:sp>
    </p:spTree>
    <p:extLst>
      <p:ext uri="{BB962C8B-B14F-4D97-AF65-F5344CB8AC3E}">
        <p14:creationId xmlns:p14="http://schemas.microsoft.com/office/powerpoint/2010/main" val="1781520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55830AA8-97D0-714A-B775-E6BCDDD2E520}"/>
              </a:ext>
            </a:extLst>
          </p:cNvPr>
          <p:cNvSpPr>
            <a:spLocks noGrp="1"/>
          </p:cNvSpPr>
          <p:nvPr>
            <p:ph type="title"/>
          </p:nvPr>
        </p:nvSpPr>
        <p:spPr>
          <a:xfrm>
            <a:off x="1600754" y="1087374"/>
            <a:ext cx="8983489" cy="1000978"/>
          </a:xfrm>
        </p:spPr>
        <p:txBody>
          <a:bodyPr>
            <a:normAutofit/>
          </a:bodyPr>
          <a:lstStyle/>
          <a:p>
            <a:r>
              <a:rPr lang="en-US" dirty="0"/>
              <a:t>Accountability - VICP</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8969A856-4D09-BC45-BCDB-F880350DA05A}"/>
              </a:ext>
            </a:extLst>
          </p:cNvPr>
          <p:cNvSpPr>
            <a:spLocks noGrp="1"/>
          </p:cNvSpPr>
          <p:nvPr>
            <p:ph idx="1"/>
          </p:nvPr>
        </p:nvSpPr>
        <p:spPr>
          <a:xfrm>
            <a:off x="1600753" y="2535446"/>
            <a:ext cx="8983489" cy="3554457"/>
          </a:xfrm>
        </p:spPr>
        <p:txBody>
          <a:bodyPr>
            <a:normAutofit/>
          </a:bodyPr>
          <a:lstStyle/>
          <a:p>
            <a:r>
              <a:rPr lang="en-US">
                <a:solidFill>
                  <a:schemeClr val="tx1"/>
                </a:solidFill>
              </a:rPr>
              <a:t>DHHS serves only has the defendant</a:t>
            </a:r>
          </a:p>
          <a:p>
            <a:r>
              <a:rPr lang="en-US">
                <a:solidFill>
                  <a:schemeClr val="tx1"/>
                </a:solidFill>
              </a:rPr>
              <a:t>The judicial process uses independent third-party adjudicators</a:t>
            </a:r>
          </a:p>
          <a:p>
            <a:r>
              <a:rPr lang="en-US">
                <a:solidFill>
                  <a:schemeClr val="tx1"/>
                </a:solidFill>
              </a:rPr>
              <a:t>Petitions are allowed to appeal to the U.S Courts of Appeals whose multi-judge panels can provide more just and accountable decisions </a:t>
            </a:r>
          </a:p>
        </p:txBody>
      </p:sp>
    </p:spTree>
    <p:extLst>
      <p:ext uri="{BB962C8B-B14F-4D97-AF65-F5344CB8AC3E}">
        <p14:creationId xmlns:p14="http://schemas.microsoft.com/office/powerpoint/2010/main" val="3585708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CC2FCB0D-C68C-BE4A-8A34-734A3DE0066B}"/>
              </a:ext>
            </a:extLst>
          </p:cNvPr>
          <p:cNvSpPr>
            <a:spLocks noGrp="1"/>
          </p:cNvSpPr>
          <p:nvPr>
            <p:ph type="title"/>
          </p:nvPr>
        </p:nvSpPr>
        <p:spPr>
          <a:xfrm>
            <a:off x="1600754" y="1087374"/>
            <a:ext cx="8983489" cy="1000978"/>
          </a:xfrm>
        </p:spPr>
        <p:txBody>
          <a:bodyPr>
            <a:normAutofit/>
          </a:bodyPr>
          <a:lstStyle/>
          <a:p>
            <a:r>
              <a:rPr lang="en-US" dirty="0"/>
              <a:t>Transparency – CICP	</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B81D1A70-0CB4-A249-9AF2-A8ACD41B8BDA}"/>
              </a:ext>
            </a:extLst>
          </p:cNvPr>
          <p:cNvSpPr>
            <a:spLocks noGrp="1"/>
          </p:cNvSpPr>
          <p:nvPr>
            <p:ph idx="1"/>
          </p:nvPr>
        </p:nvSpPr>
        <p:spPr>
          <a:xfrm>
            <a:off x="1600753" y="2535446"/>
            <a:ext cx="8983489" cy="3554457"/>
          </a:xfrm>
        </p:spPr>
        <p:txBody>
          <a:bodyPr>
            <a:normAutofit/>
          </a:bodyPr>
          <a:lstStyle/>
          <a:p>
            <a:r>
              <a:rPr lang="en-US" sz="1700">
                <a:solidFill>
                  <a:schemeClr val="tx1"/>
                </a:solidFill>
              </a:rPr>
              <a:t>CICP executive location is likely the main source of the program’s lack of transparency</a:t>
            </a:r>
          </a:p>
          <a:p>
            <a:r>
              <a:rPr lang="en-US" sz="1700">
                <a:solidFill>
                  <a:schemeClr val="tx1"/>
                </a:solidFill>
              </a:rPr>
              <a:t>Content, decision-makers, decision-making processes, and compensation details are NOT publicly available</a:t>
            </a:r>
          </a:p>
          <a:p>
            <a:r>
              <a:rPr lang="en-US" sz="1700">
                <a:solidFill>
                  <a:schemeClr val="tx1"/>
                </a:solidFill>
              </a:rPr>
              <a:t>Being located in DHHS, CICP is subject to administrative law</a:t>
            </a:r>
          </a:p>
          <a:p>
            <a:pPr lvl="1"/>
            <a:r>
              <a:rPr lang="en-US" sz="1700">
                <a:solidFill>
                  <a:schemeClr val="tx1"/>
                </a:solidFill>
              </a:rPr>
              <a:t>Does not require DHHS to explain and publish CICP individual cases, their executive adjudications, or their reasonings</a:t>
            </a:r>
          </a:p>
          <a:p>
            <a:r>
              <a:rPr lang="en-US" sz="1700">
                <a:solidFill>
                  <a:schemeClr val="tx1"/>
                </a:solidFill>
              </a:rPr>
              <a:t>Low incentive to improve transparency due to administrative law governing DHHS executive actions</a:t>
            </a:r>
          </a:p>
          <a:p>
            <a:r>
              <a:rPr lang="en-US" sz="1700">
                <a:solidFill>
                  <a:schemeClr val="tx1"/>
                </a:solidFill>
              </a:rPr>
              <a:t>DHHS protects patients under HIPAA, making adjudicators cautious about publishing any findings</a:t>
            </a:r>
          </a:p>
        </p:txBody>
      </p:sp>
    </p:spTree>
    <p:extLst>
      <p:ext uri="{BB962C8B-B14F-4D97-AF65-F5344CB8AC3E}">
        <p14:creationId xmlns:p14="http://schemas.microsoft.com/office/powerpoint/2010/main" val="759433451"/>
      </p:ext>
    </p:extLst>
  </p:cSld>
  <p:clrMapOvr>
    <a:masterClrMapping/>
  </p:clrMapOvr>
</p:sld>
</file>

<file path=ppt/theme/theme1.xml><?xml version="1.0" encoding="utf-8"?>
<a:theme xmlns:a="http://schemas.openxmlformats.org/drawingml/2006/main" name="Fra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{CCD3BAFE-696C-6149-B224-5E455D9C870B}tf10001124</Template>
  <TotalTime>1279</TotalTime>
  <Words>1858</Words>
  <Application>Microsoft Office PowerPoint</Application>
  <PresentationFormat>Widescreen</PresentationFormat>
  <Paragraphs>224</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Corbel</vt:lpstr>
      <vt:lpstr>Wingdings 2</vt:lpstr>
      <vt:lpstr>Frame</vt:lpstr>
      <vt:lpstr>Reforming the Countermeasures Injury Compensation Program for COVID-19 and Beyond: An Economic Perspective</vt:lpstr>
      <vt:lpstr>CICP: Countermeasure Injury Compensation Program </vt:lpstr>
      <vt:lpstr>As of August 2, 2021</vt:lpstr>
      <vt:lpstr>IMPORTANCE</vt:lpstr>
      <vt:lpstr>VICP:  Vaccine Injury Compensation Program</vt:lpstr>
      <vt:lpstr>CICP Issues </vt:lpstr>
      <vt:lpstr>Accountability - CICP</vt:lpstr>
      <vt:lpstr>Accountability - VICP</vt:lpstr>
      <vt:lpstr>Transparency – CICP </vt:lpstr>
      <vt:lpstr>Transparency - VICP</vt:lpstr>
      <vt:lpstr>Cost-Effectiveness Efficiently – CICP and VICP</vt:lpstr>
      <vt:lpstr>Administrative Costs – CICP</vt:lpstr>
      <vt:lpstr>Administrative Costs - VICP</vt:lpstr>
      <vt:lpstr>PowerPoint Presentation</vt:lpstr>
      <vt:lpstr>Do we need both?</vt:lpstr>
      <vt:lpstr>Time Costs - CICP</vt:lpstr>
      <vt:lpstr>Time Costs - VICP</vt:lpstr>
      <vt:lpstr>CICP –  Social Benefits</vt:lpstr>
      <vt:lpstr>CICP –  Ability to Compensate</vt:lpstr>
      <vt:lpstr>Expenses con.</vt:lpstr>
      <vt:lpstr>Policy Recommendations</vt:lpstr>
      <vt:lpstr>Recommendation</vt:lpstr>
      <vt:lpstr>Argument to stay</vt:lpstr>
      <vt:lpstr>Relocation Incentives</vt:lpstr>
      <vt:lpstr>Merging CICP vaccine claims to VICP </vt:lpstr>
      <vt:lpstr>If congress wants to keep CICP within DHHS they may consider:</vt:lpstr>
      <vt:lpstr>Permit</vt:lpstr>
      <vt:lpstr>Compel</vt:lpstr>
      <vt:lpstr>Impose</vt:lpstr>
      <vt:lpstr>Recommend:  Audit and Adjust Budgets</vt:lpstr>
      <vt:lpstr>Recommend: to Publish</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Reforming the Countermeasures Injury Compensation Program for COVID-19 and Beyond: An Economic Perspective</dc:title>
  <dc:creator>Ingram, Reagen (HSC)</dc:creator>
  <cp:lastModifiedBy>Mary Kelly</cp:lastModifiedBy>
  <cp:revision>6</cp:revision>
  <dcterms:created xsi:type="dcterms:W3CDTF">2022-03-08T23:56:34Z</dcterms:created>
  <dcterms:modified xsi:type="dcterms:W3CDTF">2022-03-11T06:20:00Z</dcterms:modified>
</cp:coreProperties>
</file>