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Lst>
  <p:notesMasterIdLst>
    <p:notesMasterId r:id="rId97"/>
  </p:notesMasterIdLst>
  <p:sldIdLst>
    <p:sldId id="280" r:id="rId5"/>
    <p:sldId id="763" r:id="rId6"/>
    <p:sldId id="762" r:id="rId7"/>
    <p:sldId id="759" r:id="rId8"/>
    <p:sldId id="761" r:id="rId9"/>
    <p:sldId id="760" r:id="rId10"/>
    <p:sldId id="757" r:id="rId11"/>
    <p:sldId id="756" r:id="rId12"/>
    <p:sldId id="755" r:id="rId13"/>
    <p:sldId id="758" r:id="rId14"/>
    <p:sldId id="328" r:id="rId15"/>
    <p:sldId id="750" r:id="rId16"/>
    <p:sldId id="256" r:id="rId17"/>
    <p:sldId id="779" r:id="rId18"/>
    <p:sldId id="743" r:id="rId19"/>
    <p:sldId id="347" r:id="rId20"/>
    <p:sldId id="319" r:id="rId21"/>
    <p:sldId id="777" r:id="rId22"/>
    <p:sldId id="778" r:id="rId23"/>
    <p:sldId id="348" r:id="rId24"/>
    <p:sldId id="776" r:id="rId25"/>
    <p:sldId id="770" r:id="rId26"/>
    <p:sldId id="774" r:id="rId27"/>
    <p:sldId id="772" r:id="rId28"/>
    <p:sldId id="294" r:id="rId29"/>
    <p:sldId id="341" r:id="rId30"/>
    <p:sldId id="339" r:id="rId31"/>
    <p:sldId id="338" r:id="rId32"/>
    <p:sldId id="746" r:id="rId33"/>
    <p:sldId id="764" r:id="rId34"/>
    <p:sldId id="332" r:id="rId35"/>
    <p:sldId id="321" r:id="rId36"/>
    <p:sldId id="804" r:id="rId37"/>
    <p:sldId id="805" r:id="rId38"/>
    <p:sldId id="806" r:id="rId39"/>
    <p:sldId id="807" r:id="rId40"/>
    <p:sldId id="808" r:id="rId41"/>
    <p:sldId id="809" r:id="rId42"/>
    <p:sldId id="810" r:id="rId43"/>
    <p:sldId id="811" r:id="rId44"/>
    <p:sldId id="798" r:id="rId45"/>
    <p:sldId id="286" r:id="rId46"/>
    <p:sldId id="773" r:id="rId47"/>
    <p:sldId id="727" r:id="rId48"/>
    <p:sldId id="287" r:id="rId49"/>
    <p:sldId id="288" r:id="rId50"/>
    <p:sldId id="289" r:id="rId51"/>
    <p:sldId id="290" r:id="rId52"/>
    <p:sldId id="291" r:id="rId53"/>
    <p:sldId id="292" r:id="rId54"/>
    <p:sldId id="741" r:id="rId55"/>
    <p:sldId id="293" r:id="rId56"/>
    <p:sldId id="723" r:id="rId57"/>
    <p:sldId id="722" r:id="rId58"/>
    <p:sldId id="721" r:id="rId59"/>
    <p:sldId id="735" r:id="rId60"/>
    <p:sldId id="736" r:id="rId61"/>
    <p:sldId id="737" r:id="rId62"/>
    <p:sldId id="342" r:id="rId63"/>
    <p:sldId id="315" r:id="rId64"/>
    <p:sldId id="747" r:id="rId65"/>
    <p:sldId id="318" r:id="rId66"/>
    <p:sldId id="768" r:id="rId67"/>
    <p:sldId id="767" r:id="rId68"/>
    <p:sldId id="781" r:id="rId69"/>
    <p:sldId id="784" r:id="rId70"/>
    <p:sldId id="785" r:id="rId71"/>
    <p:sldId id="346" r:id="rId72"/>
    <p:sldId id="259" r:id="rId73"/>
    <p:sldId id="786" r:id="rId74"/>
    <p:sldId id="787" r:id="rId75"/>
    <p:sldId id="788" r:id="rId76"/>
    <p:sldId id="349" r:id="rId77"/>
    <p:sldId id="789" r:id="rId78"/>
    <p:sldId id="790" r:id="rId79"/>
    <p:sldId id="791" r:id="rId80"/>
    <p:sldId id="354" r:id="rId81"/>
    <p:sldId id="769" r:id="rId82"/>
    <p:sldId id="782" r:id="rId83"/>
    <p:sldId id="802" r:id="rId84"/>
    <p:sldId id="748" r:id="rId85"/>
    <p:sldId id="793" r:id="rId86"/>
    <p:sldId id="800" r:id="rId87"/>
    <p:sldId id="749" r:id="rId88"/>
    <p:sldId id="795" r:id="rId89"/>
    <p:sldId id="796" r:id="rId90"/>
    <p:sldId id="316" r:id="rId91"/>
    <p:sldId id="323" r:id="rId92"/>
    <p:sldId id="322" r:id="rId93"/>
    <p:sldId id="324" r:id="rId94"/>
    <p:sldId id="797" r:id="rId95"/>
    <p:sldId id="799"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66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72962" autoAdjust="0"/>
  </p:normalViewPr>
  <p:slideViewPr>
    <p:cSldViewPr snapToGrid="0">
      <p:cViewPr varScale="1">
        <p:scale>
          <a:sx n="38" d="100"/>
          <a:sy n="38" d="100"/>
        </p:scale>
        <p:origin x="72" y="264"/>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01F979-ED3F-4B08-9F68-80CD8130DC44}" type="doc">
      <dgm:prSet loTypeId="urn:microsoft.com/office/officeart/2005/8/layout/hierarchy1" loCatId="hierarchy" qsTypeId="urn:microsoft.com/office/officeart/2009/2/quickstyle/3d8" qsCatId="3D" csTypeId="urn:microsoft.com/office/officeart/2005/8/colors/accent0_3" csCatId="mainScheme" phldr="1"/>
      <dgm:spPr/>
    </dgm:pt>
    <dgm:pt modelId="{4FEE0D4C-CB28-41FD-A4FF-938A4F0FD2A4}">
      <dgm:prSet phldrT="[Text]"/>
      <dgm:spPr/>
      <dgm:t>
        <a:bodyPr/>
        <a:lstStyle/>
        <a:p>
          <a:pPr algn="l"/>
          <a:r>
            <a:rPr lang="en-US" b="1" dirty="0">
              <a:solidFill>
                <a:srgbClr val="C00000"/>
              </a:solidFill>
              <a:latin typeface="Arial Black" panose="020B0A04020102020204" pitchFamily="34" charset="0"/>
            </a:rPr>
            <a:t>Endo-cannabinoids</a:t>
          </a:r>
        </a:p>
        <a:p>
          <a:pPr algn="l"/>
          <a:r>
            <a:rPr lang="en-US" b="1" dirty="0">
              <a:solidFill>
                <a:srgbClr val="C00000"/>
              </a:solidFill>
              <a:latin typeface="Arial Black" panose="020B0A04020102020204" pitchFamily="34" charset="0"/>
            </a:rPr>
            <a:t>Human/Animals</a:t>
          </a:r>
        </a:p>
      </dgm:t>
    </dgm:pt>
    <dgm:pt modelId="{ACF64794-913B-4D23-8D0B-064716D99B41}" type="parTrans" cxnId="{E183CFDA-F4E7-4B6E-AD7F-23F6C41D787E}">
      <dgm:prSet/>
      <dgm:spPr/>
      <dgm:t>
        <a:bodyPr/>
        <a:lstStyle/>
        <a:p>
          <a:endParaRPr lang="en-US"/>
        </a:p>
      </dgm:t>
    </dgm:pt>
    <dgm:pt modelId="{07D67531-8625-4189-B832-FA671214E911}" type="sibTrans" cxnId="{E183CFDA-F4E7-4B6E-AD7F-23F6C41D787E}">
      <dgm:prSet/>
      <dgm:spPr/>
      <dgm:t>
        <a:bodyPr/>
        <a:lstStyle/>
        <a:p>
          <a:endParaRPr lang="en-US"/>
        </a:p>
      </dgm:t>
    </dgm:pt>
    <dgm:pt modelId="{7E211C8B-9914-4517-AD91-276723A01455}">
      <dgm:prSet phldrT="[Text]"/>
      <dgm:spPr/>
      <dgm:t>
        <a:bodyPr/>
        <a:lstStyle/>
        <a:p>
          <a:pPr algn="l"/>
          <a:r>
            <a:rPr lang="en-US" b="1" dirty="0">
              <a:solidFill>
                <a:srgbClr val="002060"/>
              </a:solidFill>
              <a:latin typeface="Arial Black" panose="020B0A04020102020204" pitchFamily="34" charset="0"/>
            </a:rPr>
            <a:t>Plant or Phyto- Cannabinoids</a:t>
          </a:r>
        </a:p>
      </dgm:t>
    </dgm:pt>
    <dgm:pt modelId="{15827D42-B719-4BD2-B057-25A17C29FF98}" type="parTrans" cxnId="{2CC83AE7-A629-48C2-9DC9-5240843C20E2}">
      <dgm:prSet/>
      <dgm:spPr/>
      <dgm:t>
        <a:bodyPr/>
        <a:lstStyle/>
        <a:p>
          <a:endParaRPr lang="en-US"/>
        </a:p>
      </dgm:t>
    </dgm:pt>
    <dgm:pt modelId="{DD321E10-6CF5-4818-9505-D428B74418F4}" type="sibTrans" cxnId="{2CC83AE7-A629-48C2-9DC9-5240843C20E2}">
      <dgm:prSet/>
      <dgm:spPr/>
      <dgm:t>
        <a:bodyPr/>
        <a:lstStyle/>
        <a:p>
          <a:endParaRPr lang="en-US"/>
        </a:p>
      </dgm:t>
    </dgm:pt>
    <dgm:pt modelId="{3079056A-4886-4030-80B9-FDC95E66AE55}">
      <dgm:prSet phldrT="[Text]"/>
      <dgm:spPr/>
      <dgm:t>
        <a:bodyPr/>
        <a:lstStyle/>
        <a:p>
          <a:pPr algn="l"/>
          <a:r>
            <a:rPr lang="en-US" b="1" dirty="0">
              <a:solidFill>
                <a:srgbClr val="002060"/>
              </a:solidFill>
              <a:latin typeface="Arial Black" panose="020B0A04020102020204" pitchFamily="34" charset="0"/>
            </a:rPr>
            <a:t>Terpenes &amp; Flavonoids</a:t>
          </a:r>
        </a:p>
        <a:p>
          <a:pPr algn="l"/>
          <a:r>
            <a:rPr lang="en-US" b="1" dirty="0">
              <a:solidFill>
                <a:srgbClr val="002060"/>
              </a:solidFill>
              <a:latin typeface="Arial Black" panose="020B0A04020102020204" pitchFamily="34" charset="0"/>
            </a:rPr>
            <a:t>Ubiquitous</a:t>
          </a:r>
        </a:p>
      </dgm:t>
    </dgm:pt>
    <dgm:pt modelId="{005CC09E-2A80-4424-9F94-620766204B30}" type="parTrans" cxnId="{A927B0F8-9030-47A0-9EBB-20A9BDC441D4}">
      <dgm:prSet/>
      <dgm:spPr/>
      <dgm:t>
        <a:bodyPr/>
        <a:lstStyle/>
        <a:p>
          <a:endParaRPr lang="en-US"/>
        </a:p>
      </dgm:t>
    </dgm:pt>
    <dgm:pt modelId="{CB5C93E1-2AE9-4692-960C-FEDFD30B2473}" type="sibTrans" cxnId="{A927B0F8-9030-47A0-9EBB-20A9BDC441D4}">
      <dgm:prSet/>
      <dgm:spPr/>
      <dgm:t>
        <a:bodyPr/>
        <a:lstStyle/>
        <a:p>
          <a:endParaRPr lang="en-US"/>
        </a:p>
      </dgm:t>
    </dgm:pt>
    <dgm:pt modelId="{4E40AE43-1975-4710-97B8-1CB542DB6DD5}" type="pres">
      <dgm:prSet presAssocID="{0701F979-ED3F-4B08-9F68-80CD8130DC44}" presName="hierChild1" presStyleCnt="0">
        <dgm:presLayoutVars>
          <dgm:chPref val="1"/>
          <dgm:dir/>
          <dgm:animOne val="branch"/>
          <dgm:animLvl val="lvl"/>
          <dgm:resizeHandles/>
        </dgm:presLayoutVars>
      </dgm:prSet>
      <dgm:spPr/>
    </dgm:pt>
    <dgm:pt modelId="{46ECF997-C667-47E2-8953-877F4B23345F}" type="pres">
      <dgm:prSet presAssocID="{4FEE0D4C-CB28-41FD-A4FF-938A4F0FD2A4}" presName="hierRoot1" presStyleCnt="0"/>
      <dgm:spPr/>
    </dgm:pt>
    <dgm:pt modelId="{E413AC3A-AF2F-47D7-8526-9AD66F431896}" type="pres">
      <dgm:prSet presAssocID="{4FEE0D4C-CB28-41FD-A4FF-938A4F0FD2A4}" presName="composite" presStyleCnt="0"/>
      <dgm:spPr/>
    </dgm:pt>
    <dgm:pt modelId="{DA6F2B12-4075-44D1-9351-1B9DCFAD4C0E}" type="pres">
      <dgm:prSet presAssocID="{4FEE0D4C-CB28-41FD-A4FF-938A4F0FD2A4}" presName="background" presStyleLbl="node0" presStyleIdx="0" presStyleCnt="3"/>
      <dgm:spPr/>
    </dgm:pt>
    <dgm:pt modelId="{3F5F2E48-2074-4636-8580-6BA2569C2AFC}" type="pres">
      <dgm:prSet presAssocID="{4FEE0D4C-CB28-41FD-A4FF-938A4F0FD2A4}" presName="text" presStyleLbl="fgAcc0" presStyleIdx="0" presStyleCnt="3">
        <dgm:presLayoutVars>
          <dgm:chPref val="3"/>
        </dgm:presLayoutVars>
      </dgm:prSet>
      <dgm:spPr/>
    </dgm:pt>
    <dgm:pt modelId="{BE43FC5E-F641-4FAF-8AD1-EFE96A1E104E}" type="pres">
      <dgm:prSet presAssocID="{4FEE0D4C-CB28-41FD-A4FF-938A4F0FD2A4}" presName="hierChild2" presStyleCnt="0"/>
      <dgm:spPr/>
    </dgm:pt>
    <dgm:pt modelId="{803F0289-7A80-43C0-8BB5-332CC9F60EAA}" type="pres">
      <dgm:prSet presAssocID="{7E211C8B-9914-4517-AD91-276723A01455}" presName="hierRoot1" presStyleCnt="0"/>
      <dgm:spPr/>
    </dgm:pt>
    <dgm:pt modelId="{E0923A6E-F19B-4A52-BB72-AAB48738611F}" type="pres">
      <dgm:prSet presAssocID="{7E211C8B-9914-4517-AD91-276723A01455}" presName="composite" presStyleCnt="0"/>
      <dgm:spPr/>
    </dgm:pt>
    <dgm:pt modelId="{AB31FCCF-38A6-42EA-9E55-E931FCC725B5}" type="pres">
      <dgm:prSet presAssocID="{7E211C8B-9914-4517-AD91-276723A01455}" presName="background" presStyleLbl="node0" presStyleIdx="1" presStyleCnt="3"/>
      <dgm:spPr/>
    </dgm:pt>
    <dgm:pt modelId="{C2083CAF-2792-4C94-B888-915C63F66A50}" type="pres">
      <dgm:prSet presAssocID="{7E211C8B-9914-4517-AD91-276723A01455}" presName="text" presStyleLbl="fgAcc0" presStyleIdx="1" presStyleCnt="3">
        <dgm:presLayoutVars>
          <dgm:chPref val="3"/>
        </dgm:presLayoutVars>
      </dgm:prSet>
      <dgm:spPr/>
    </dgm:pt>
    <dgm:pt modelId="{C820EF87-7973-43C6-BE0B-2A21F9DA4B3A}" type="pres">
      <dgm:prSet presAssocID="{7E211C8B-9914-4517-AD91-276723A01455}" presName="hierChild2" presStyleCnt="0"/>
      <dgm:spPr/>
    </dgm:pt>
    <dgm:pt modelId="{BE565A82-CB29-40A9-951F-01AC4C298A4B}" type="pres">
      <dgm:prSet presAssocID="{3079056A-4886-4030-80B9-FDC95E66AE55}" presName="hierRoot1" presStyleCnt="0"/>
      <dgm:spPr/>
    </dgm:pt>
    <dgm:pt modelId="{C0EC9765-480B-4393-BE8F-C4DC99F2C62E}" type="pres">
      <dgm:prSet presAssocID="{3079056A-4886-4030-80B9-FDC95E66AE55}" presName="composite" presStyleCnt="0"/>
      <dgm:spPr/>
    </dgm:pt>
    <dgm:pt modelId="{1CDDFF14-F2B9-4B4C-BDD5-4D13DD4B3537}" type="pres">
      <dgm:prSet presAssocID="{3079056A-4886-4030-80B9-FDC95E66AE55}" presName="background" presStyleLbl="node0" presStyleIdx="2" presStyleCnt="3"/>
      <dgm:spPr/>
    </dgm:pt>
    <dgm:pt modelId="{2C00C6F4-C184-4E90-9D8E-4B1224F50195}" type="pres">
      <dgm:prSet presAssocID="{3079056A-4886-4030-80B9-FDC95E66AE55}" presName="text" presStyleLbl="fgAcc0" presStyleIdx="2" presStyleCnt="3">
        <dgm:presLayoutVars>
          <dgm:chPref val="3"/>
        </dgm:presLayoutVars>
      </dgm:prSet>
      <dgm:spPr/>
    </dgm:pt>
    <dgm:pt modelId="{E866A47B-CF9C-456C-829D-28CBC8C9B2FE}" type="pres">
      <dgm:prSet presAssocID="{3079056A-4886-4030-80B9-FDC95E66AE55}" presName="hierChild2" presStyleCnt="0"/>
      <dgm:spPr/>
    </dgm:pt>
  </dgm:ptLst>
  <dgm:cxnLst>
    <dgm:cxn modelId="{B6A4E166-ED3F-4854-8D19-33AB40640963}" type="presOf" srcId="{3079056A-4886-4030-80B9-FDC95E66AE55}" destId="{2C00C6F4-C184-4E90-9D8E-4B1224F50195}" srcOrd="0" destOrd="0" presId="urn:microsoft.com/office/officeart/2005/8/layout/hierarchy1"/>
    <dgm:cxn modelId="{DA0A5A75-CDB9-4E31-8E21-22245EDEC868}" type="presOf" srcId="{0701F979-ED3F-4B08-9F68-80CD8130DC44}" destId="{4E40AE43-1975-4710-97B8-1CB542DB6DD5}" srcOrd="0" destOrd="0" presId="urn:microsoft.com/office/officeart/2005/8/layout/hierarchy1"/>
    <dgm:cxn modelId="{21B3BCA6-B150-4929-B551-744E230AA486}" type="presOf" srcId="{4FEE0D4C-CB28-41FD-A4FF-938A4F0FD2A4}" destId="{3F5F2E48-2074-4636-8580-6BA2569C2AFC}" srcOrd="0" destOrd="0" presId="urn:microsoft.com/office/officeart/2005/8/layout/hierarchy1"/>
    <dgm:cxn modelId="{8BDFF3B6-EA26-42C5-A7C9-448AFB3DF8FA}" type="presOf" srcId="{7E211C8B-9914-4517-AD91-276723A01455}" destId="{C2083CAF-2792-4C94-B888-915C63F66A50}" srcOrd="0" destOrd="0" presId="urn:microsoft.com/office/officeart/2005/8/layout/hierarchy1"/>
    <dgm:cxn modelId="{E183CFDA-F4E7-4B6E-AD7F-23F6C41D787E}" srcId="{0701F979-ED3F-4B08-9F68-80CD8130DC44}" destId="{4FEE0D4C-CB28-41FD-A4FF-938A4F0FD2A4}" srcOrd="0" destOrd="0" parTransId="{ACF64794-913B-4D23-8D0B-064716D99B41}" sibTransId="{07D67531-8625-4189-B832-FA671214E911}"/>
    <dgm:cxn modelId="{2CC83AE7-A629-48C2-9DC9-5240843C20E2}" srcId="{0701F979-ED3F-4B08-9F68-80CD8130DC44}" destId="{7E211C8B-9914-4517-AD91-276723A01455}" srcOrd="1" destOrd="0" parTransId="{15827D42-B719-4BD2-B057-25A17C29FF98}" sibTransId="{DD321E10-6CF5-4818-9505-D428B74418F4}"/>
    <dgm:cxn modelId="{A927B0F8-9030-47A0-9EBB-20A9BDC441D4}" srcId="{0701F979-ED3F-4B08-9F68-80CD8130DC44}" destId="{3079056A-4886-4030-80B9-FDC95E66AE55}" srcOrd="2" destOrd="0" parTransId="{005CC09E-2A80-4424-9F94-620766204B30}" sibTransId="{CB5C93E1-2AE9-4692-960C-FEDFD30B2473}"/>
    <dgm:cxn modelId="{C925FCEC-C71C-45BC-B352-ECF7779B8024}" type="presParOf" srcId="{4E40AE43-1975-4710-97B8-1CB542DB6DD5}" destId="{46ECF997-C667-47E2-8953-877F4B23345F}" srcOrd="0" destOrd="0" presId="urn:microsoft.com/office/officeart/2005/8/layout/hierarchy1"/>
    <dgm:cxn modelId="{923370CD-FF9E-4BA0-B3E5-C28EB6ED3772}" type="presParOf" srcId="{46ECF997-C667-47E2-8953-877F4B23345F}" destId="{E413AC3A-AF2F-47D7-8526-9AD66F431896}" srcOrd="0" destOrd="0" presId="urn:microsoft.com/office/officeart/2005/8/layout/hierarchy1"/>
    <dgm:cxn modelId="{C5AE2319-808B-43A6-BBE6-C264F0366CC1}" type="presParOf" srcId="{E413AC3A-AF2F-47D7-8526-9AD66F431896}" destId="{DA6F2B12-4075-44D1-9351-1B9DCFAD4C0E}" srcOrd="0" destOrd="0" presId="urn:microsoft.com/office/officeart/2005/8/layout/hierarchy1"/>
    <dgm:cxn modelId="{A41E03C2-FE78-41B0-AB1D-92D24361F62C}" type="presParOf" srcId="{E413AC3A-AF2F-47D7-8526-9AD66F431896}" destId="{3F5F2E48-2074-4636-8580-6BA2569C2AFC}" srcOrd="1" destOrd="0" presId="urn:microsoft.com/office/officeart/2005/8/layout/hierarchy1"/>
    <dgm:cxn modelId="{1089E650-1606-4A5D-8E42-8120E734B1A5}" type="presParOf" srcId="{46ECF997-C667-47E2-8953-877F4B23345F}" destId="{BE43FC5E-F641-4FAF-8AD1-EFE96A1E104E}" srcOrd="1" destOrd="0" presId="urn:microsoft.com/office/officeart/2005/8/layout/hierarchy1"/>
    <dgm:cxn modelId="{97EC4B87-E442-4764-8D26-2FAE7F1E1DDC}" type="presParOf" srcId="{4E40AE43-1975-4710-97B8-1CB542DB6DD5}" destId="{803F0289-7A80-43C0-8BB5-332CC9F60EAA}" srcOrd="1" destOrd="0" presId="urn:microsoft.com/office/officeart/2005/8/layout/hierarchy1"/>
    <dgm:cxn modelId="{88906A2D-8BCC-40BF-8FCC-26C4E8F6EC18}" type="presParOf" srcId="{803F0289-7A80-43C0-8BB5-332CC9F60EAA}" destId="{E0923A6E-F19B-4A52-BB72-AAB48738611F}" srcOrd="0" destOrd="0" presId="urn:microsoft.com/office/officeart/2005/8/layout/hierarchy1"/>
    <dgm:cxn modelId="{C07309B3-F94E-4A72-B028-7A10FA47DE54}" type="presParOf" srcId="{E0923A6E-F19B-4A52-BB72-AAB48738611F}" destId="{AB31FCCF-38A6-42EA-9E55-E931FCC725B5}" srcOrd="0" destOrd="0" presId="urn:microsoft.com/office/officeart/2005/8/layout/hierarchy1"/>
    <dgm:cxn modelId="{B06645CE-3871-428E-A6B3-F247B4A6882C}" type="presParOf" srcId="{E0923A6E-F19B-4A52-BB72-AAB48738611F}" destId="{C2083CAF-2792-4C94-B888-915C63F66A50}" srcOrd="1" destOrd="0" presId="urn:microsoft.com/office/officeart/2005/8/layout/hierarchy1"/>
    <dgm:cxn modelId="{7AC7EC46-CD2F-4A21-B901-D059C48426B6}" type="presParOf" srcId="{803F0289-7A80-43C0-8BB5-332CC9F60EAA}" destId="{C820EF87-7973-43C6-BE0B-2A21F9DA4B3A}" srcOrd="1" destOrd="0" presId="urn:microsoft.com/office/officeart/2005/8/layout/hierarchy1"/>
    <dgm:cxn modelId="{84EF30CA-3563-4649-B7A3-1D4FE53C5A7A}" type="presParOf" srcId="{4E40AE43-1975-4710-97B8-1CB542DB6DD5}" destId="{BE565A82-CB29-40A9-951F-01AC4C298A4B}" srcOrd="2" destOrd="0" presId="urn:microsoft.com/office/officeart/2005/8/layout/hierarchy1"/>
    <dgm:cxn modelId="{B8B868DF-14F9-404F-A788-636DB1464AEA}" type="presParOf" srcId="{BE565A82-CB29-40A9-951F-01AC4C298A4B}" destId="{C0EC9765-480B-4393-BE8F-C4DC99F2C62E}" srcOrd="0" destOrd="0" presId="urn:microsoft.com/office/officeart/2005/8/layout/hierarchy1"/>
    <dgm:cxn modelId="{22134766-467D-4CF2-B5B7-5C60EAAD9FF8}" type="presParOf" srcId="{C0EC9765-480B-4393-BE8F-C4DC99F2C62E}" destId="{1CDDFF14-F2B9-4B4C-BDD5-4D13DD4B3537}" srcOrd="0" destOrd="0" presId="urn:microsoft.com/office/officeart/2005/8/layout/hierarchy1"/>
    <dgm:cxn modelId="{11AAECE7-5094-4FBF-9BAF-0DB2E651794B}" type="presParOf" srcId="{C0EC9765-480B-4393-BE8F-C4DC99F2C62E}" destId="{2C00C6F4-C184-4E90-9D8E-4B1224F50195}" srcOrd="1" destOrd="0" presId="urn:microsoft.com/office/officeart/2005/8/layout/hierarchy1"/>
    <dgm:cxn modelId="{693BD4F8-6F15-41BE-807F-310F3A73C06C}" type="presParOf" srcId="{BE565A82-CB29-40A9-951F-01AC4C298A4B}" destId="{E866A47B-CF9C-456C-829D-28CBC8C9B2FE}" srcOrd="1" destOrd="0" presId="urn:microsoft.com/office/officeart/2005/8/layout/hierarchy1"/>
  </dgm:cxnLst>
  <dgm:bg>
    <a:solidFill>
      <a:schemeClr val="bg2">
        <a:lumMod val="9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F2B12-4075-44D1-9351-1B9DCFAD4C0E}">
      <dsp:nvSpPr>
        <dsp:cNvPr id="0" name=""/>
        <dsp:cNvSpPr/>
      </dsp:nvSpPr>
      <dsp:spPr>
        <a:xfrm>
          <a:off x="0" y="1391608"/>
          <a:ext cx="3743449" cy="2377090"/>
        </a:xfrm>
        <a:prstGeom prst="roundRect">
          <a:avLst>
            <a:gd name="adj" fmla="val 10000"/>
          </a:avLst>
        </a:prstGeom>
        <a:solidFill>
          <a:schemeClr val="dk2">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F5F2E48-2074-4636-8580-6BA2569C2AFC}">
      <dsp:nvSpPr>
        <dsp:cNvPr id="0" name=""/>
        <dsp:cNvSpPr/>
      </dsp:nvSpPr>
      <dsp:spPr>
        <a:xfrm>
          <a:off x="415938" y="1786750"/>
          <a:ext cx="3743449" cy="2377090"/>
        </a:xfrm>
        <a:prstGeom prst="roundRect">
          <a:avLst>
            <a:gd name="adj" fmla="val 10000"/>
          </a:avLst>
        </a:prstGeom>
        <a:solidFill>
          <a:schemeClr val="lt2">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solidFill>
                <a:srgbClr val="C00000"/>
              </a:solidFill>
              <a:latin typeface="Arial Black" panose="020B0A04020102020204" pitchFamily="34" charset="0"/>
            </a:rPr>
            <a:t>Endo-cannabinoids</a:t>
          </a:r>
        </a:p>
        <a:p>
          <a:pPr marL="0" lvl="0" indent="0" algn="l" defTabSz="1377950">
            <a:lnSpc>
              <a:spcPct val="90000"/>
            </a:lnSpc>
            <a:spcBef>
              <a:spcPct val="0"/>
            </a:spcBef>
            <a:spcAft>
              <a:spcPct val="35000"/>
            </a:spcAft>
            <a:buNone/>
          </a:pPr>
          <a:r>
            <a:rPr lang="en-US" sz="3100" b="1" kern="1200" dirty="0">
              <a:solidFill>
                <a:srgbClr val="C00000"/>
              </a:solidFill>
              <a:latin typeface="Arial Black" panose="020B0A04020102020204" pitchFamily="34" charset="0"/>
            </a:rPr>
            <a:t>Human/Animals</a:t>
          </a:r>
        </a:p>
      </dsp:txBody>
      <dsp:txXfrm>
        <a:off x="485561" y="1856373"/>
        <a:ext cx="3604203" cy="2237844"/>
      </dsp:txXfrm>
    </dsp:sp>
    <dsp:sp modelId="{AB31FCCF-38A6-42EA-9E55-E931FCC725B5}">
      <dsp:nvSpPr>
        <dsp:cNvPr id="0" name=""/>
        <dsp:cNvSpPr/>
      </dsp:nvSpPr>
      <dsp:spPr>
        <a:xfrm>
          <a:off x="4575326" y="1391608"/>
          <a:ext cx="3743449" cy="2377090"/>
        </a:xfrm>
        <a:prstGeom prst="roundRect">
          <a:avLst>
            <a:gd name="adj" fmla="val 10000"/>
          </a:avLst>
        </a:prstGeom>
        <a:solidFill>
          <a:schemeClr val="dk2">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2083CAF-2792-4C94-B888-915C63F66A50}">
      <dsp:nvSpPr>
        <dsp:cNvPr id="0" name=""/>
        <dsp:cNvSpPr/>
      </dsp:nvSpPr>
      <dsp:spPr>
        <a:xfrm>
          <a:off x="4991265" y="1786750"/>
          <a:ext cx="3743449" cy="2377090"/>
        </a:xfrm>
        <a:prstGeom prst="roundRect">
          <a:avLst>
            <a:gd name="adj" fmla="val 10000"/>
          </a:avLst>
        </a:prstGeom>
        <a:solidFill>
          <a:schemeClr val="lt2">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solidFill>
                <a:srgbClr val="002060"/>
              </a:solidFill>
              <a:latin typeface="Arial Black" panose="020B0A04020102020204" pitchFamily="34" charset="0"/>
            </a:rPr>
            <a:t>Plant or Phyto- Cannabinoids</a:t>
          </a:r>
        </a:p>
      </dsp:txBody>
      <dsp:txXfrm>
        <a:off x="5060888" y="1856373"/>
        <a:ext cx="3604203" cy="2237844"/>
      </dsp:txXfrm>
    </dsp:sp>
    <dsp:sp modelId="{1CDDFF14-F2B9-4B4C-BDD5-4D13DD4B3537}">
      <dsp:nvSpPr>
        <dsp:cNvPr id="0" name=""/>
        <dsp:cNvSpPr/>
      </dsp:nvSpPr>
      <dsp:spPr>
        <a:xfrm>
          <a:off x="9150653" y="1391608"/>
          <a:ext cx="3743449" cy="2377090"/>
        </a:xfrm>
        <a:prstGeom prst="roundRect">
          <a:avLst>
            <a:gd name="adj" fmla="val 10000"/>
          </a:avLst>
        </a:prstGeom>
        <a:solidFill>
          <a:schemeClr val="dk2">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C00C6F4-C184-4E90-9D8E-4B1224F50195}">
      <dsp:nvSpPr>
        <dsp:cNvPr id="0" name=""/>
        <dsp:cNvSpPr/>
      </dsp:nvSpPr>
      <dsp:spPr>
        <a:xfrm>
          <a:off x="9566592" y="1786750"/>
          <a:ext cx="3743449" cy="2377090"/>
        </a:xfrm>
        <a:prstGeom prst="roundRect">
          <a:avLst>
            <a:gd name="adj" fmla="val 10000"/>
          </a:avLst>
        </a:prstGeom>
        <a:solidFill>
          <a:schemeClr val="lt2">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solidFill>
                <a:srgbClr val="002060"/>
              </a:solidFill>
              <a:latin typeface="Arial Black" panose="020B0A04020102020204" pitchFamily="34" charset="0"/>
            </a:rPr>
            <a:t>Terpenes &amp; Flavonoids</a:t>
          </a:r>
        </a:p>
        <a:p>
          <a:pPr marL="0" lvl="0" indent="0" algn="l" defTabSz="1377950">
            <a:lnSpc>
              <a:spcPct val="90000"/>
            </a:lnSpc>
            <a:spcBef>
              <a:spcPct val="0"/>
            </a:spcBef>
            <a:spcAft>
              <a:spcPct val="35000"/>
            </a:spcAft>
            <a:buNone/>
          </a:pPr>
          <a:r>
            <a:rPr lang="en-US" sz="3100" b="1" kern="1200" dirty="0">
              <a:solidFill>
                <a:srgbClr val="002060"/>
              </a:solidFill>
              <a:latin typeface="Arial Black" panose="020B0A04020102020204" pitchFamily="34" charset="0"/>
            </a:rPr>
            <a:t>Ubiquitous</a:t>
          </a:r>
        </a:p>
      </dsp:txBody>
      <dsp:txXfrm>
        <a:off x="9636215" y="1856373"/>
        <a:ext cx="3604203" cy="223784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04:14.774"/>
    </inkml:context>
    <inkml:brush xml:id="br0">
      <inkml:brushProperty name="width" value="0.05" units="cm"/>
      <inkml:brushProperty name="height" value="0.05" units="cm"/>
      <inkml:brushProperty name="color" value="#E71224"/>
    </inkml:brush>
  </inkml:definitions>
  <inkml:trace contextRef="#ctx0" brushRef="#br0">34 1 24575,'-9'9'0,"-4"12"0,2 2-8191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04:15.432"/>
    </inkml:context>
    <inkml:brush xml:id="br0">
      <inkml:brushProperty name="width" value="0.05" units="cm"/>
      <inkml:brushProperty name="height" value="0.05" units="cm"/>
      <inkml:brushProperty name="color" value="#E71224"/>
    </inkml:brush>
  </inkml:definitions>
  <inkml:trace contextRef="#ctx0" brushRef="#br0">1 1 24575,'0'9'0,"0"12"0,0 12 0,0-1-8191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04:15.953"/>
    </inkml:context>
    <inkml:brush xml:id="br0">
      <inkml:brushProperty name="width" value="0.05" units="cm"/>
      <inkml:brushProperty name="height" value="0.05" units="cm"/>
      <inkml:brushProperty name="color" value="#E71224"/>
    </inkml:brush>
  </inkml:definitions>
  <inkml:trace contextRef="#ctx0" brushRef="#br0">1 1 24575,'9'0'0,"12"9"0,2 2-8191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04:13.866"/>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04:16.510"/>
    </inkml:context>
    <inkml:brush xml:id="br0">
      <inkml:brushProperty name="width" value="0.05" units="cm"/>
      <inkml:brushProperty name="height" value="0.05" units="cm"/>
      <inkml:brushProperty name="color" value="#E71224"/>
    </inkml:brush>
  </inkml:definitions>
  <inkml:trace contextRef="#ctx0" brushRef="#br0">1 1 24575,'0'9'0,"0"2"-8191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3:04:20.467"/>
    </inkml:context>
    <inkml:brush xml:id="br0">
      <inkml:brushProperty name="width" value="0.05" units="cm"/>
      <inkml:brushProperty name="height" value="0.05" units="cm"/>
      <inkml:brushProperty name="color" value="#E71224"/>
    </inkml:brush>
  </inkml:definitions>
  <inkml:trace contextRef="#ctx0" brushRef="#br0">1 1 24575,'0'9'0,"0"3"-8191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4/14/2023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beingpatient.com/alzheimers-tap-intervention/"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78D483-EFAB-4C9E-BF5F-00A7B5F99D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255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20</a:t>
            </a:fld>
            <a:endParaRPr lang="en-US" dirty="0"/>
          </a:p>
        </p:txBody>
      </p:sp>
    </p:spTree>
    <p:extLst>
      <p:ext uri="{BB962C8B-B14F-4D97-AF65-F5344CB8AC3E}">
        <p14:creationId xmlns:p14="http://schemas.microsoft.com/office/powerpoint/2010/main" val="1903116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21</a:t>
            </a:fld>
            <a:endParaRPr lang="en-US" dirty="0"/>
          </a:p>
        </p:txBody>
      </p:sp>
    </p:spTree>
    <p:extLst>
      <p:ext uri="{BB962C8B-B14F-4D97-AF65-F5344CB8AC3E}">
        <p14:creationId xmlns:p14="http://schemas.microsoft.com/office/powerpoint/2010/main" val="2674316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22</a:t>
            </a:fld>
            <a:endParaRPr lang="en-US" dirty="0"/>
          </a:p>
        </p:txBody>
      </p:sp>
    </p:spTree>
    <p:extLst>
      <p:ext uri="{BB962C8B-B14F-4D97-AF65-F5344CB8AC3E}">
        <p14:creationId xmlns:p14="http://schemas.microsoft.com/office/powerpoint/2010/main" val="401238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26</a:t>
            </a:fld>
            <a:endParaRPr lang="en-US" dirty="0"/>
          </a:p>
        </p:txBody>
      </p:sp>
    </p:spTree>
    <p:extLst>
      <p:ext uri="{BB962C8B-B14F-4D97-AF65-F5344CB8AC3E}">
        <p14:creationId xmlns:p14="http://schemas.microsoft.com/office/powerpoint/2010/main" val="82931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29</a:t>
            </a:fld>
            <a:endParaRPr lang="en-US" dirty="0"/>
          </a:p>
        </p:txBody>
      </p:sp>
    </p:spTree>
    <p:extLst>
      <p:ext uri="{BB962C8B-B14F-4D97-AF65-F5344CB8AC3E}">
        <p14:creationId xmlns:p14="http://schemas.microsoft.com/office/powerpoint/2010/main" val="3299247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30</a:t>
            </a:fld>
            <a:endParaRPr lang="en-US" dirty="0"/>
          </a:p>
        </p:txBody>
      </p:sp>
    </p:spTree>
    <p:extLst>
      <p:ext uri="{BB962C8B-B14F-4D97-AF65-F5344CB8AC3E}">
        <p14:creationId xmlns:p14="http://schemas.microsoft.com/office/powerpoint/2010/main" val="4115850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31</a:t>
            </a:fld>
            <a:endParaRPr lang="en-US" dirty="0"/>
          </a:p>
        </p:txBody>
      </p:sp>
    </p:spTree>
    <p:extLst>
      <p:ext uri="{BB962C8B-B14F-4D97-AF65-F5344CB8AC3E}">
        <p14:creationId xmlns:p14="http://schemas.microsoft.com/office/powerpoint/2010/main" val="3658002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32</a:t>
            </a:fld>
            <a:endParaRPr lang="en-US" dirty="0"/>
          </a:p>
        </p:txBody>
      </p:sp>
    </p:spTree>
    <p:extLst>
      <p:ext uri="{BB962C8B-B14F-4D97-AF65-F5344CB8AC3E}">
        <p14:creationId xmlns:p14="http://schemas.microsoft.com/office/powerpoint/2010/main" val="4077741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33</a:t>
            </a:fld>
            <a:endParaRPr lang="en-US" dirty="0"/>
          </a:p>
        </p:txBody>
      </p:sp>
    </p:spTree>
    <p:extLst>
      <p:ext uri="{BB962C8B-B14F-4D97-AF65-F5344CB8AC3E}">
        <p14:creationId xmlns:p14="http://schemas.microsoft.com/office/powerpoint/2010/main" val="2422592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36</a:t>
            </a:fld>
            <a:endParaRPr lang="en-US" dirty="0"/>
          </a:p>
        </p:txBody>
      </p:sp>
    </p:spTree>
    <p:extLst>
      <p:ext uri="{BB962C8B-B14F-4D97-AF65-F5344CB8AC3E}">
        <p14:creationId xmlns:p14="http://schemas.microsoft.com/office/powerpoint/2010/main" val="157912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10</a:t>
            </a:fld>
            <a:endParaRPr lang="en-US" dirty="0"/>
          </a:p>
        </p:txBody>
      </p:sp>
    </p:spTree>
    <p:extLst>
      <p:ext uri="{BB962C8B-B14F-4D97-AF65-F5344CB8AC3E}">
        <p14:creationId xmlns:p14="http://schemas.microsoft.com/office/powerpoint/2010/main" val="2237754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78D483-EFAB-4C9E-BF5F-00A7B5F99D3D}" type="slidenum">
              <a:rPr lang="en-US" smtClean="0"/>
              <a:pPr/>
              <a:t>42</a:t>
            </a:fld>
            <a:endParaRPr lang="en-US"/>
          </a:p>
        </p:txBody>
      </p:sp>
    </p:spTree>
    <p:extLst>
      <p:ext uri="{BB962C8B-B14F-4D97-AF65-F5344CB8AC3E}">
        <p14:creationId xmlns:p14="http://schemas.microsoft.com/office/powerpoint/2010/main" val="3762883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Hemp rope for many purposes.</a:t>
            </a:r>
          </a:p>
        </p:txBody>
      </p:sp>
      <p:sp>
        <p:nvSpPr>
          <p:cNvPr id="4" name="Slide Number Placeholder 3"/>
          <p:cNvSpPr>
            <a:spLocks noGrp="1"/>
          </p:cNvSpPr>
          <p:nvPr>
            <p:ph type="sldNum" sz="quarter" idx="5"/>
          </p:nvPr>
        </p:nvSpPr>
        <p:spPr/>
        <p:txBody>
          <a:bodyPr/>
          <a:lstStyle/>
          <a:p>
            <a:fld id="{C478D483-EFAB-4C9E-BF5F-00A7B5F99D3D}" type="slidenum">
              <a:rPr lang="en-US" smtClean="0"/>
              <a:pPr/>
              <a:t>44</a:t>
            </a:fld>
            <a:endParaRPr lang="en-US"/>
          </a:p>
        </p:txBody>
      </p:sp>
    </p:spTree>
    <p:extLst>
      <p:ext uri="{BB962C8B-B14F-4D97-AF65-F5344CB8AC3E}">
        <p14:creationId xmlns:p14="http://schemas.microsoft.com/office/powerpoint/2010/main" val="338908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Frames for sunglasses and goggles.</a:t>
            </a:r>
          </a:p>
        </p:txBody>
      </p:sp>
      <p:sp>
        <p:nvSpPr>
          <p:cNvPr id="4" name="Slide Number Placeholder 3"/>
          <p:cNvSpPr>
            <a:spLocks noGrp="1"/>
          </p:cNvSpPr>
          <p:nvPr>
            <p:ph type="sldNum" sz="quarter" idx="5"/>
          </p:nvPr>
        </p:nvSpPr>
        <p:spPr/>
        <p:txBody>
          <a:bodyPr/>
          <a:lstStyle/>
          <a:p>
            <a:fld id="{A257F066-FE38-42BF-9F20-D4905D3F2960}" type="slidenum">
              <a:rPr lang="en-US" smtClean="0"/>
              <a:pPr/>
              <a:t>45</a:t>
            </a:fld>
            <a:endParaRPr lang="en-US"/>
          </a:p>
        </p:txBody>
      </p:sp>
    </p:spTree>
    <p:extLst>
      <p:ext uri="{BB962C8B-B14F-4D97-AF65-F5344CB8AC3E}">
        <p14:creationId xmlns:p14="http://schemas.microsoft.com/office/powerpoint/2010/main" val="2624442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Hemp paper, fiber, clothing, shoes and jewelry</a:t>
            </a:r>
          </a:p>
        </p:txBody>
      </p:sp>
      <p:sp>
        <p:nvSpPr>
          <p:cNvPr id="4" name="Slide Number Placeholder 3"/>
          <p:cNvSpPr>
            <a:spLocks noGrp="1"/>
          </p:cNvSpPr>
          <p:nvPr>
            <p:ph type="sldNum" sz="quarter" idx="5"/>
          </p:nvPr>
        </p:nvSpPr>
        <p:spPr/>
        <p:txBody>
          <a:bodyPr/>
          <a:lstStyle/>
          <a:p>
            <a:fld id="{A257F066-FE38-42BF-9F20-D4905D3F2960}" type="slidenum">
              <a:rPr lang="en-US" smtClean="0"/>
              <a:pPr/>
              <a:t>46</a:t>
            </a:fld>
            <a:endParaRPr lang="en-US"/>
          </a:p>
        </p:txBody>
      </p:sp>
    </p:spTree>
    <p:extLst>
      <p:ext uri="{BB962C8B-B14F-4D97-AF65-F5344CB8AC3E}">
        <p14:creationId xmlns:p14="http://schemas.microsoft.com/office/powerpoint/2010/main" val="1658265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Hemp composites for cars such as dash boards.</a:t>
            </a:r>
          </a:p>
        </p:txBody>
      </p:sp>
      <p:sp>
        <p:nvSpPr>
          <p:cNvPr id="4" name="Slide Number Placeholder 3"/>
          <p:cNvSpPr>
            <a:spLocks noGrp="1"/>
          </p:cNvSpPr>
          <p:nvPr>
            <p:ph type="sldNum" sz="quarter" idx="5"/>
          </p:nvPr>
        </p:nvSpPr>
        <p:spPr/>
        <p:txBody>
          <a:bodyPr/>
          <a:lstStyle/>
          <a:p>
            <a:fld id="{A257F066-FE38-42BF-9F20-D4905D3F2960}" type="slidenum">
              <a:rPr lang="en-US" smtClean="0"/>
              <a:pPr/>
              <a:t>47</a:t>
            </a:fld>
            <a:endParaRPr lang="en-US"/>
          </a:p>
        </p:txBody>
      </p:sp>
    </p:spTree>
    <p:extLst>
      <p:ext uri="{BB962C8B-B14F-4D97-AF65-F5344CB8AC3E}">
        <p14:creationId xmlns:p14="http://schemas.microsoft.com/office/powerpoint/2010/main" val="430370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Hemp nutritious food and oil for cooking</a:t>
            </a:r>
          </a:p>
        </p:txBody>
      </p:sp>
      <p:sp>
        <p:nvSpPr>
          <p:cNvPr id="4" name="Slide Number Placeholder 3"/>
          <p:cNvSpPr>
            <a:spLocks noGrp="1"/>
          </p:cNvSpPr>
          <p:nvPr>
            <p:ph type="sldNum" sz="quarter" idx="5"/>
          </p:nvPr>
        </p:nvSpPr>
        <p:spPr/>
        <p:txBody>
          <a:bodyPr/>
          <a:lstStyle/>
          <a:p>
            <a:fld id="{C478D483-EFAB-4C9E-BF5F-00A7B5F99D3D}" type="slidenum">
              <a:rPr lang="en-US" smtClean="0"/>
              <a:pPr/>
              <a:t>48</a:t>
            </a:fld>
            <a:endParaRPr lang="en-US"/>
          </a:p>
        </p:txBody>
      </p:sp>
    </p:spTree>
    <p:extLst>
      <p:ext uri="{BB962C8B-B14F-4D97-AF65-F5344CB8AC3E}">
        <p14:creationId xmlns:p14="http://schemas.microsoft.com/office/powerpoint/2010/main" val="3734998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Hemp is used for building materials</a:t>
            </a:r>
          </a:p>
        </p:txBody>
      </p:sp>
      <p:sp>
        <p:nvSpPr>
          <p:cNvPr id="4" name="Slide Number Placeholder 3"/>
          <p:cNvSpPr>
            <a:spLocks noGrp="1"/>
          </p:cNvSpPr>
          <p:nvPr>
            <p:ph type="sldNum" sz="quarter" idx="5"/>
          </p:nvPr>
        </p:nvSpPr>
        <p:spPr/>
        <p:txBody>
          <a:bodyPr/>
          <a:lstStyle/>
          <a:p>
            <a:fld id="{A257F066-FE38-42BF-9F20-D4905D3F2960}" type="slidenum">
              <a:rPr lang="en-US" smtClean="0"/>
              <a:pPr/>
              <a:t>49</a:t>
            </a:fld>
            <a:endParaRPr lang="en-US"/>
          </a:p>
        </p:txBody>
      </p:sp>
    </p:spTree>
    <p:extLst>
      <p:ext uri="{BB962C8B-B14F-4D97-AF65-F5344CB8AC3E}">
        <p14:creationId xmlns:p14="http://schemas.microsoft.com/office/powerpoint/2010/main" val="2826731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used in hemp </a:t>
            </a:r>
            <a:r>
              <a:rPr lang="en-US" sz="1800" b="1" dirty="0">
                <a:solidFill>
                  <a:schemeClr val="accent1">
                    <a:lumMod val="50000"/>
                  </a:schemeClr>
                </a:solidFill>
                <a:latin typeface="Aharoni" panose="02010803020104030203" pitchFamily="2" charset="-79"/>
                <a:cs typeface="Aharoni" panose="02010803020104030203" pitchFamily="2" charset="-79"/>
              </a:rPr>
              <a:t>Nanomaterials such as: </a:t>
            </a:r>
            <a:br>
              <a:rPr lang="en-US" b="1" dirty="0"/>
            </a:br>
            <a:r>
              <a:rPr lang="en-US" sz="1200" b="1" dirty="0"/>
              <a:t>graphene-like nano-sheets used for supercapacitor electrodes.</a:t>
            </a:r>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pPr/>
              <a:t>50</a:t>
            </a:fld>
            <a:endParaRPr lang="en-US"/>
          </a:p>
        </p:txBody>
      </p:sp>
    </p:spTree>
    <p:extLst>
      <p:ext uri="{BB962C8B-B14F-4D97-AF65-F5344CB8AC3E}">
        <p14:creationId xmlns:p14="http://schemas.microsoft.com/office/powerpoint/2010/main" val="1621718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Hemp is used for soil remediation and reclamation.</a:t>
            </a:r>
          </a:p>
        </p:txBody>
      </p:sp>
      <p:sp>
        <p:nvSpPr>
          <p:cNvPr id="4" name="Slide Number Placeholder 3"/>
          <p:cNvSpPr>
            <a:spLocks noGrp="1"/>
          </p:cNvSpPr>
          <p:nvPr>
            <p:ph type="sldNum" sz="quarter" idx="5"/>
          </p:nvPr>
        </p:nvSpPr>
        <p:spPr/>
        <p:txBody>
          <a:bodyPr/>
          <a:lstStyle/>
          <a:p>
            <a:fld id="{C478D483-EFAB-4C9E-BF5F-00A7B5F99D3D}" type="slidenum">
              <a:rPr lang="en-US" smtClean="0"/>
              <a:pPr/>
              <a:t>51</a:t>
            </a:fld>
            <a:endParaRPr lang="en-US"/>
          </a:p>
        </p:txBody>
      </p:sp>
    </p:spTree>
    <p:extLst>
      <p:ext uri="{BB962C8B-B14F-4D97-AF65-F5344CB8AC3E}">
        <p14:creationId xmlns:p14="http://schemas.microsoft.com/office/powerpoint/2010/main" val="2971438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990000"/>
                </a:solidFill>
                <a:latin typeface="Aharoni" panose="02010803020104030203" pitchFamily="2" charset="-79"/>
                <a:cs typeface="Aharoni" panose="02010803020104030203" pitchFamily="2" charset="-79"/>
              </a:rPr>
              <a:t>It is used in many Nutritional Products, Hemp 3-D Printing Filament and Bio-plastics, and </a:t>
            </a:r>
            <a:br>
              <a:rPr lang="en-US" b="0" dirty="0">
                <a:solidFill>
                  <a:srgbClr val="990000"/>
                </a:solidFill>
                <a:latin typeface="Aharoni" panose="02010803020104030203" pitchFamily="2" charset="-79"/>
                <a:cs typeface="Aharoni" panose="02010803020104030203" pitchFamily="2" charset="-79"/>
              </a:rPr>
            </a:br>
            <a:r>
              <a:rPr lang="en-US" b="0" dirty="0">
                <a:solidFill>
                  <a:srgbClr val="000099"/>
                </a:solidFill>
                <a:latin typeface="Aharoni" panose="02010803020104030203" pitchFamily="2" charset="-79"/>
                <a:cs typeface="Aharoni" panose="02010803020104030203" pitchFamily="2" charset="-79"/>
              </a:rPr>
              <a:t>Many Other Products.</a:t>
            </a:r>
            <a:br>
              <a:rPr lang="en-US" b="0" dirty="0">
                <a:solidFill>
                  <a:srgbClr val="990000"/>
                </a:solidFill>
                <a:latin typeface="Aharoni" panose="02010803020104030203" pitchFamily="2" charset="-79"/>
                <a:cs typeface="Aharoni" panose="02010803020104030203" pitchFamily="2" charset="-79"/>
              </a:rPr>
            </a:br>
            <a:r>
              <a:rPr lang="en-US" b="0" dirty="0">
                <a:solidFill>
                  <a:srgbClr val="990000"/>
                </a:solidFill>
                <a:latin typeface="Aharoni" panose="02010803020104030203" pitchFamily="2" charset="-79"/>
                <a:cs typeface="Aharoni" panose="02010803020104030203" pitchFamily="2" charset="-79"/>
              </a:rPr>
              <a:t>In addition, the </a:t>
            </a:r>
            <a:r>
              <a:rPr lang="en-US" b="0" dirty="0" err="1">
                <a:solidFill>
                  <a:srgbClr val="990000"/>
                </a:solidFill>
                <a:latin typeface="Aharoni" panose="02010803020104030203" pitchFamily="2" charset="-79"/>
                <a:cs typeface="Aharoni" panose="02010803020104030203" pitchFamily="2" charset="-79"/>
              </a:rPr>
              <a:t>Phytocannabinoids</a:t>
            </a:r>
            <a:r>
              <a:rPr lang="en-US" b="0" dirty="0">
                <a:solidFill>
                  <a:srgbClr val="990000"/>
                </a:solidFill>
                <a:latin typeface="Aharoni" panose="02010803020104030203" pitchFamily="2" charset="-79"/>
                <a:cs typeface="Aharoni" panose="02010803020104030203" pitchFamily="2" charset="-79"/>
              </a:rPr>
              <a:t> for medical and recreational marijuana, notably </a:t>
            </a:r>
            <a:r>
              <a:rPr lang="en-US" sz="4000" b="0" dirty="0">
                <a:solidFill>
                  <a:srgbClr val="990000"/>
                </a:solidFill>
                <a:latin typeface="Aharoni" panose="02010803020104030203" pitchFamily="2" charset="-79"/>
                <a:cs typeface="Aharoni" panose="02010803020104030203" pitchFamily="2" charset="-79"/>
              </a:rPr>
              <a:t>THC and CBD, among over 1</a:t>
            </a:r>
            <a:r>
              <a:rPr lang="en-US" b="0" dirty="0">
                <a:solidFill>
                  <a:srgbClr val="990000"/>
                </a:solidFill>
                <a:latin typeface="Aharoni" panose="02010803020104030203" pitchFamily="2" charset="-79"/>
                <a:cs typeface="Aharoni" panose="02010803020104030203" pitchFamily="2" charset="-79"/>
              </a:rPr>
              <a:t>00 other compounds.</a:t>
            </a:r>
            <a:br>
              <a:rPr lang="en-US" b="0" dirty="0">
                <a:solidFill>
                  <a:srgbClr val="990000"/>
                </a:solidFill>
                <a:latin typeface="Aharoni" panose="02010803020104030203" pitchFamily="2" charset="-79"/>
                <a:cs typeface="Aharoni" panose="02010803020104030203" pitchFamily="2" charset="-79"/>
              </a:rPr>
            </a:br>
            <a:endParaRPr lang="en-US" b="0" dirty="0"/>
          </a:p>
        </p:txBody>
      </p:sp>
      <p:sp>
        <p:nvSpPr>
          <p:cNvPr id="4" name="Slide Number Placeholder 3"/>
          <p:cNvSpPr>
            <a:spLocks noGrp="1"/>
          </p:cNvSpPr>
          <p:nvPr>
            <p:ph type="sldNum" sz="quarter" idx="5"/>
          </p:nvPr>
        </p:nvSpPr>
        <p:spPr/>
        <p:txBody>
          <a:bodyPr/>
          <a:lstStyle/>
          <a:p>
            <a:fld id="{C478D483-EFAB-4C9E-BF5F-00A7B5F99D3D}" type="slidenum">
              <a:rPr lang="en-US" smtClean="0"/>
              <a:pPr/>
              <a:t>52</a:t>
            </a:fld>
            <a:endParaRPr lang="en-US"/>
          </a:p>
        </p:txBody>
      </p:sp>
    </p:spTree>
    <p:extLst>
      <p:ext uri="{BB962C8B-B14F-4D97-AF65-F5344CB8AC3E}">
        <p14:creationId xmlns:p14="http://schemas.microsoft.com/office/powerpoint/2010/main" val="241333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900"/>
              </a:spcAft>
            </a:pPr>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11</a:t>
            </a:fld>
            <a:endParaRPr lang="en-US" dirty="0"/>
          </a:p>
        </p:txBody>
      </p:sp>
    </p:spTree>
    <p:extLst>
      <p:ext uri="{BB962C8B-B14F-4D97-AF65-F5344CB8AC3E}">
        <p14:creationId xmlns:p14="http://schemas.microsoft.com/office/powerpoint/2010/main" val="2438206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257F066-FE38-42BF-9F20-D4905D3F2960}" type="slidenum">
              <a:rPr lang="en-US" smtClean="0"/>
              <a:pPr/>
              <a:t>53</a:t>
            </a:fld>
            <a:endParaRPr lang="en-US"/>
          </a:p>
        </p:txBody>
      </p:sp>
    </p:spTree>
    <p:extLst>
      <p:ext uri="{BB962C8B-B14F-4D97-AF65-F5344CB8AC3E}">
        <p14:creationId xmlns:p14="http://schemas.microsoft.com/office/powerpoint/2010/main" val="540817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7F066-FE38-42BF-9F20-D4905D3F2960}" type="slidenum">
              <a:rPr lang="en-US" smtClean="0"/>
              <a:pPr/>
              <a:t>54</a:t>
            </a:fld>
            <a:endParaRPr lang="en-US"/>
          </a:p>
        </p:txBody>
      </p:sp>
    </p:spTree>
    <p:extLst>
      <p:ext uri="{BB962C8B-B14F-4D97-AF65-F5344CB8AC3E}">
        <p14:creationId xmlns:p14="http://schemas.microsoft.com/office/powerpoint/2010/main" val="2318892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A257F066-FE38-42BF-9F20-D4905D3F2960}" type="slidenum">
              <a:rPr lang="en-US" smtClean="0"/>
              <a:pPr/>
              <a:t>55</a:t>
            </a:fld>
            <a:endParaRPr lang="en-US"/>
          </a:p>
        </p:txBody>
      </p:sp>
    </p:spTree>
    <p:extLst>
      <p:ext uri="{BB962C8B-B14F-4D97-AF65-F5344CB8AC3E}">
        <p14:creationId xmlns:p14="http://schemas.microsoft.com/office/powerpoint/2010/main" val="1884400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pPr/>
              <a:t>56</a:t>
            </a:fld>
            <a:endParaRPr lang="en-US"/>
          </a:p>
        </p:txBody>
      </p:sp>
    </p:spTree>
    <p:extLst>
      <p:ext uri="{BB962C8B-B14F-4D97-AF65-F5344CB8AC3E}">
        <p14:creationId xmlns:p14="http://schemas.microsoft.com/office/powerpoint/2010/main" val="2658746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C478D483-EFAB-4C9E-BF5F-00A7B5F99D3D}" type="slidenum">
              <a:rPr lang="en-US" smtClean="0"/>
              <a:pPr/>
              <a:t>57</a:t>
            </a:fld>
            <a:endParaRPr lang="en-US"/>
          </a:p>
        </p:txBody>
      </p:sp>
    </p:spTree>
    <p:extLst>
      <p:ext uri="{BB962C8B-B14F-4D97-AF65-F5344CB8AC3E}">
        <p14:creationId xmlns:p14="http://schemas.microsoft.com/office/powerpoint/2010/main" val="3598256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pPr/>
              <a:t>58</a:t>
            </a:fld>
            <a:endParaRPr lang="en-US"/>
          </a:p>
        </p:txBody>
      </p:sp>
    </p:spTree>
    <p:extLst>
      <p:ext uri="{BB962C8B-B14F-4D97-AF65-F5344CB8AC3E}">
        <p14:creationId xmlns:p14="http://schemas.microsoft.com/office/powerpoint/2010/main" val="2740890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7F066-FE38-42BF-9F20-D4905D3F2960}" type="slidenum">
              <a:rPr lang="en-US" smtClean="0"/>
              <a:pPr/>
              <a:t>59</a:t>
            </a:fld>
            <a:endParaRPr lang="en-US"/>
          </a:p>
        </p:txBody>
      </p:sp>
    </p:spTree>
    <p:extLst>
      <p:ext uri="{BB962C8B-B14F-4D97-AF65-F5344CB8AC3E}">
        <p14:creationId xmlns:p14="http://schemas.microsoft.com/office/powerpoint/2010/main" val="1740741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62</a:t>
            </a:fld>
            <a:endParaRPr lang="en-US" dirty="0"/>
          </a:p>
        </p:txBody>
      </p:sp>
    </p:spTree>
    <p:extLst>
      <p:ext uri="{BB962C8B-B14F-4D97-AF65-F5344CB8AC3E}">
        <p14:creationId xmlns:p14="http://schemas.microsoft.com/office/powerpoint/2010/main" val="2511691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63</a:t>
            </a:fld>
            <a:endParaRPr lang="en-US" dirty="0"/>
          </a:p>
        </p:txBody>
      </p:sp>
    </p:spTree>
    <p:extLst>
      <p:ext uri="{BB962C8B-B14F-4D97-AF65-F5344CB8AC3E}">
        <p14:creationId xmlns:p14="http://schemas.microsoft.com/office/powerpoint/2010/main" val="2575800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64</a:t>
            </a:fld>
            <a:endParaRPr lang="en-US" dirty="0"/>
          </a:p>
        </p:txBody>
      </p:sp>
    </p:spTree>
    <p:extLst>
      <p:ext uri="{BB962C8B-B14F-4D97-AF65-F5344CB8AC3E}">
        <p14:creationId xmlns:p14="http://schemas.microsoft.com/office/powerpoint/2010/main" val="4088824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12</a:t>
            </a:fld>
            <a:endParaRPr lang="en-US" dirty="0"/>
          </a:p>
        </p:txBody>
      </p:sp>
    </p:spTree>
    <p:extLst>
      <p:ext uri="{BB962C8B-B14F-4D97-AF65-F5344CB8AC3E}">
        <p14:creationId xmlns:p14="http://schemas.microsoft.com/office/powerpoint/2010/main" val="3340035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65</a:t>
            </a:fld>
            <a:endParaRPr lang="en-US" dirty="0"/>
          </a:p>
        </p:txBody>
      </p:sp>
    </p:spTree>
    <p:extLst>
      <p:ext uri="{BB962C8B-B14F-4D97-AF65-F5344CB8AC3E}">
        <p14:creationId xmlns:p14="http://schemas.microsoft.com/office/powerpoint/2010/main" val="3639336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Sarchielli</a:t>
            </a:r>
            <a:r>
              <a:rPr lang="en-US" sz="1200" b="0" i="0" kern="1200" dirty="0">
                <a:solidFill>
                  <a:schemeClr val="tx1"/>
                </a:solidFill>
                <a:effectLst/>
                <a:latin typeface="+mn-lt"/>
                <a:ea typeface="+mn-ea"/>
                <a:cs typeface="+mn-cs"/>
              </a:rPr>
              <a:t> P, </a:t>
            </a:r>
            <a:r>
              <a:rPr lang="en-US" sz="1200" b="0" i="0" kern="1200" dirty="0" err="1">
                <a:solidFill>
                  <a:schemeClr val="tx1"/>
                </a:solidFill>
                <a:effectLst/>
                <a:latin typeface="+mn-lt"/>
                <a:ea typeface="+mn-ea"/>
                <a:cs typeface="+mn-cs"/>
              </a:rPr>
              <a:t>Pini</a:t>
            </a:r>
            <a:r>
              <a:rPr lang="en-US" sz="1200" b="0" i="0" kern="1200" dirty="0">
                <a:solidFill>
                  <a:schemeClr val="tx1"/>
                </a:solidFill>
                <a:effectLst/>
                <a:latin typeface="+mn-lt"/>
                <a:ea typeface="+mn-ea"/>
                <a:cs typeface="+mn-cs"/>
              </a:rPr>
              <a:t> LA, Coppola F, et al. Endocannabinoids in chronic migraine: CSF findings suggest a system failure. Neuropsychopharmacology. 2007;32:1384–1390</a:t>
            </a:r>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66</a:t>
            </a:fld>
            <a:endParaRPr lang="en-US"/>
          </a:p>
        </p:txBody>
      </p:sp>
    </p:spTree>
    <p:extLst>
      <p:ext uri="{BB962C8B-B14F-4D97-AF65-F5344CB8AC3E}">
        <p14:creationId xmlns:p14="http://schemas.microsoft.com/office/powerpoint/2010/main" val="855361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67</a:t>
            </a:fld>
            <a:endParaRPr lang="en-US"/>
          </a:p>
        </p:txBody>
      </p:sp>
    </p:spTree>
    <p:extLst>
      <p:ext uri="{BB962C8B-B14F-4D97-AF65-F5344CB8AC3E}">
        <p14:creationId xmlns:p14="http://schemas.microsoft.com/office/powerpoint/2010/main" val="2793321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Medical marijuana will be used to treat dementia patients in the first major trial in the U.K. The trial is funded by Alzheimer’s Research U.K. and led by researchers at King’s College London.</a:t>
            </a:r>
          </a:p>
          <a:p>
            <a:r>
              <a:rPr lang="en-US" sz="1200" b="0" i="0" kern="1200" dirty="0">
                <a:solidFill>
                  <a:schemeClr val="tx1"/>
                </a:solidFill>
                <a:effectLst/>
                <a:latin typeface="+mn-lt"/>
                <a:ea typeface="+mn-ea"/>
                <a:cs typeface="+mn-cs"/>
              </a:rPr>
              <a:t>Researchers will be testing a drug called Sativex, a peppermint-flavored mouth spray with both tetrahydrocannabinol (THC) and cannabidiol (CBD) ingredients. It’s already approved for some patients with multiple sclerosis. Scientists will monitor 60 patients between the ages of 55 and 90 who are living in care homes for the trial. They’re looking for people who experience </a:t>
            </a:r>
            <a:r>
              <a:rPr lang="en-US" sz="1200" b="0" i="0" u="none" strike="noStrike" kern="1200" dirty="0">
                <a:solidFill>
                  <a:schemeClr val="tx1"/>
                </a:solidFill>
                <a:effectLst/>
                <a:latin typeface="+mn-lt"/>
                <a:ea typeface="+mn-ea"/>
                <a:cs typeface="+mn-cs"/>
                <a:hlinkClick r:id="rId3"/>
              </a:rPr>
              <a:t>aggression and agitation</a:t>
            </a:r>
            <a:r>
              <a:rPr lang="en-US" sz="1200" b="0" i="0" kern="1200" dirty="0">
                <a:solidFill>
                  <a:schemeClr val="tx1"/>
                </a:solidFill>
                <a:effectLst/>
                <a:latin typeface="+mn-lt"/>
                <a:ea typeface="+mn-ea"/>
                <a:cs typeface="+mn-cs"/>
              </a:rPr>
              <a:t> as symptoms of dementia in particular.</a:t>
            </a:r>
          </a:p>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68</a:t>
            </a:fld>
            <a:endParaRPr lang="en-US"/>
          </a:p>
        </p:txBody>
      </p:sp>
    </p:spTree>
    <p:extLst>
      <p:ext uri="{BB962C8B-B14F-4D97-AF65-F5344CB8AC3E}">
        <p14:creationId xmlns:p14="http://schemas.microsoft.com/office/powerpoint/2010/main" val="793452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478D483-EFAB-4C9E-BF5F-00A7B5F99D3D}" type="slidenum">
              <a:rPr lang="en-US" smtClean="0"/>
              <a:t>69</a:t>
            </a:fld>
            <a:endParaRPr lang="en-US"/>
          </a:p>
        </p:txBody>
      </p:sp>
    </p:spTree>
    <p:extLst>
      <p:ext uri="{BB962C8B-B14F-4D97-AF65-F5344CB8AC3E}">
        <p14:creationId xmlns:p14="http://schemas.microsoft.com/office/powerpoint/2010/main" val="3251709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70</a:t>
            </a:fld>
            <a:endParaRPr lang="en-US"/>
          </a:p>
        </p:txBody>
      </p:sp>
    </p:spTree>
    <p:extLst>
      <p:ext uri="{BB962C8B-B14F-4D97-AF65-F5344CB8AC3E}">
        <p14:creationId xmlns:p14="http://schemas.microsoft.com/office/powerpoint/2010/main" val="2604594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71</a:t>
            </a:fld>
            <a:endParaRPr lang="en-US"/>
          </a:p>
        </p:txBody>
      </p:sp>
    </p:spTree>
    <p:extLst>
      <p:ext uri="{BB962C8B-B14F-4D97-AF65-F5344CB8AC3E}">
        <p14:creationId xmlns:p14="http://schemas.microsoft.com/office/powerpoint/2010/main" val="2790614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72</a:t>
            </a:fld>
            <a:endParaRPr lang="en-US"/>
          </a:p>
        </p:txBody>
      </p:sp>
    </p:spTree>
    <p:extLst>
      <p:ext uri="{BB962C8B-B14F-4D97-AF65-F5344CB8AC3E}">
        <p14:creationId xmlns:p14="http://schemas.microsoft.com/office/powerpoint/2010/main" val="3519402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74</a:t>
            </a:fld>
            <a:endParaRPr lang="en-US"/>
          </a:p>
        </p:txBody>
      </p:sp>
    </p:spTree>
    <p:extLst>
      <p:ext uri="{BB962C8B-B14F-4D97-AF65-F5344CB8AC3E}">
        <p14:creationId xmlns:p14="http://schemas.microsoft.com/office/powerpoint/2010/main" val="37317999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76</a:t>
            </a:fld>
            <a:endParaRPr lang="en-US"/>
          </a:p>
        </p:txBody>
      </p:sp>
    </p:spTree>
    <p:extLst>
      <p:ext uri="{BB962C8B-B14F-4D97-AF65-F5344CB8AC3E}">
        <p14:creationId xmlns:p14="http://schemas.microsoft.com/office/powerpoint/2010/main" val="2295243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86F32E-9FB5-4484-B16C-F7EF9F3389FD}" type="slidenum">
              <a:rPr lang="en-US" smtClean="0"/>
              <a:t>13</a:t>
            </a:fld>
            <a:endParaRPr lang="en-US"/>
          </a:p>
        </p:txBody>
      </p:sp>
    </p:spTree>
    <p:extLst>
      <p:ext uri="{BB962C8B-B14F-4D97-AF65-F5344CB8AC3E}">
        <p14:creationId xmlns:p14="http://schemas.microsoft.com/office/powerpoint/2010/main" val="10476249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77</a:t>
            </a:fld>
            <a:endParaRPr lang="en-US"/>
          </a:p>
        </p:txBody>
      </p:sp>
    </p:spTree>
    <p:extLst>
      <p:ext uri="{BB962C8B-B14F-4D97-AF65-F5344CB8AC3E}">
        <p14:creationId xmlns:p14="http://schemas.microsoft.com/office/powerpoint/2010/main" val="574610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81</a:t>
            </a:fld>
            <a:endParaRPr lang="en-US" dirty="0"/>
          </a:p>
        </p:txBody>
      </p:sp>
    </p:spTree>
    <p:extLst>
      <p:ext uri="{BB962C8B-B14F-4D97-AF65-F5344CB8AC3E}">
        <p14:creationId xmlns:p14="http://schemas.microsoft.com/office/powerpoint/2010/main" val="17741250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83</a:t>
            </a:fld>
            <a:endParaRPr lang="en-US" dirty="0"/>
          </a:p>
        </p:txBody>
      </p:sp>
    </p:spTree>
    <p:extLst>
      <p:ext uri="{BB962C8B-B14F-4D97-AF65-F5344CB8AC3E}">
        <p14:creationId xmlns:p14="http://schemas.microsoft.com/office/powerpoint/2010/main" val="4025026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84</a:t>
            </a:fld>
            <a:endParaRPr lang="en-US" dirty="0"/>
          </a:p>
        </p:txBody>
      </p:sp>
    </p:spTree>
    <p:extLst>
      <p:ext uri="{BB962C8B-B14F-4D97-AF65-F5344CB8AC3E}">
        <p14:creationId xmlns:p14="http://schemas.microsoft.com/office/powerpoint/2010/main" val="15013782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87</a:t>
            </a:fld>
            <a:endParaRPr lang="en-US" dirty="0"/>
          </a:p>
        </p:txBody>
      </p:sp>
    </p:spTree>
    <p:extLst>
      <p:ext uri="{BB962C8B-B14F-4D97-AF65-F5344CB8AC3E}">
        <p14:creationId xmlns:p14="http://schemas.microsoft.com/office/powerpoint/2010/main" val="24434513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90</a:t>
            </a:fld>
            <a:endParaRPr lang="en-US" dirty="0"/>
          </a:p>
        </p:txBody>
      </p:sp>
    </p:spTree>
    <p:extLst>
      <p:ext uri="{BB962C8B-B14F-4D97-AF65-F5344CB8AC3E}">
        <p14:creationId xmlns:p14="http://schemas.microsoft.com/office/powerpoint/2010/main" val="41248283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92</a:t>
            </a:fld>
            <a:endParaRPr lang="en-US" dirty="0"/>
          </a:p>
        </p:txBody>
      </p:sp>
    </p:spTree>
    <p:extLst>
      <p:ext uri="{BB962C8B-B14F-4D97-AF65-F5344CB8AC3E}">
        <p14:creationId xmlns:p14="http://schemas.microsoft.com/office/powerpoint/2010/main" val="1499236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15</a:t>
            </a:fld>
            <a:endParaRPr lang="en-US" dirty="0"/>
          </a:p>
        </p:txBody>
      </p:sp>
    </p:spTree>
    <p:extLst>
      <p:ext uri="{BB962C8B-B14F-4D97-AF65-F5344CB8AC3E}">
        <p14:creationId xmlns:p14="http://schemas.microsoft.com/office/powerpoint/2010/main" val="2627954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478D483-EFAB-4C9E-BF5F-00A7B5F99D3D}" type="slidenum">
              <a:rPr lang="en-US" smtClean="0"/>
              <a:t>16</a:t>
            </a:fld>
            <a:endParaRPr lang="en-US"/>
          </a:p>
        </p:txBody>
      </p:sp>
    </p:spTree>
    <p:extLst>
      <p:ext uri="{BB962C8B-B14F-4D97-AF65-F5344CB8AC3E}">
        <p14:creationId xmlns:p14="http://schemas.microsoft.com/office/powerpoint/2010/main" val="4072448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78D483-EFAB-4C9E-BF5F-00A7B5F99D3D}" type="slidenum">
              <a:rPr lang="en-US" smtClean="0"/>
              <a:t>18</a:t>
            </a:fld>
            <a:endParaRPr lang="en-US"/>
          </a:p>
        </p:txBody>
      </p:sp>
    </p:spTree>
    <p:extLst>
      <p:ext uri="{BB962C8B-B14F-4D97-AF65-F5344CB8AC3E}">
        <p14:creationId xmlns:p14="http://schemas.microsoft.com/office/powerpoint/2010/main" val="3573203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19</a:t>
            </a:fld>
            <a:endParaRPr lang="en-US" dirty="0"/>
          </a:p>
        </p:txBody>
      </p:sp>
    </p:spTree>
    <p:extLst>
      <p:ext uri="{BB962C8B-B14F-4D97-AF65-F5344CB8AC3E}">
        <p14:creationId xmlns:p14="http://schemas.microsoft.com/office/powerpoint/2010/main" val="2208836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32534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379708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7615505"/>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845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Graphic 12">
            <a:extLst>
              <a:ext uri="{FF2B5EF4-FFF2-40B4-BE49-F238E27FC236}">
                <a16:creationId xmlns:a16="http://schemas.microsoft.com/office/drawing/2014/main" id="{27E68B7B-AD4E-4D96-B025-D28FA2165582}"/>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8" name="Graphic 13">
            <a:extLst>
              <a:ext uri="{FF2B5EF4-FFF2-40B4-BE49-F238E27FC236}">
                <a16:creationId xmlns:a16="http://schemas.microsoft.com/office/drawing/2014/main" id="{D3DF0D32-F7C2-1EA1-4B45-1C40CFC7652E}"/>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9" name="Graphic 15">
            <a:extLst>
              <a:ext uri="{FF2B5EF4-FFF2-40B4-BE49-F238E27FC236}">
                <a16:creationId xmlns:a16="http://schemas.microsoft.com/office/drawing/2014/main" id="{58A25582-7184-0CA8-0883-53F7A050EEEC}"/>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0" name="Graphic 22">
            <a:extLst>
              <a:ext uri="{FF2B5EF4-FFF2-40B4-BE49-F238E27FC236}">
                <a16:creationId xmlns:a16="http://schemas.microsoft.com/office/drawing/2014/main" id="{F5D0F2EC-70DB-9DD1-4594-A29C3C11236A}"/>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BE38B176-BE89-A4F7-65A6-29235D78677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2" name="Graphic 23">
            <a:extLst>
              <a:ext uri="{FF2B5EF4-FFF2-40B4-BE49-F238E27FC236}">
                <a16:creationId xmlns:a16="http://schemas.microsoft.com/office/drawing/2014/main" id="{C0F6AE18-C065-43B6-DCC0-0DFF7DA3CDEC}"/>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293192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Graphic 15">
            <a:extLst>
              <a:ext uri="{FF2B5EF4-FFF2-40B4-BE49-F238E27FC236}">
                <a16:creationId xmlns:a16="http://schemas.microsoft.com/office/drawing/2014/main" id="{0B8FFC6D-326B-87F3-B2A2-F324773AAD79}"/>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9" name="Graphic 16">
            <a:extLst>
              <a:ext uri="{FF2B5EF4-FFF2-40B4-BE49-F238E27FC236}">
                <a16:creationId xmlns:a16="http://schemas.microsoft.com/office/drawing/2014/main" id="{263A7A43-1E50-D5F4-9547-EBBD7DE11B64}"/>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0" name="Graphic 14">
            <a:extLst>
              <a:ext uri="{FF2B5EF4-FFF2-40B4-BE49-F238E27FC236}">
                <a16:creationId xmlns:a16="http://schemas.microsoft.com/office/drawing/2014/main" id="{39152B3F-DA9D-6D48-EFC7-6BEC44475ACC}"/>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32609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 name="Graphic 15">
            <a:extLst>
              <a:ext uri="{FF2B5EF4-FFF2-40B4-BE49-F238E27FC236}">
                <a16:creationId xmlns:a16="http://schemas.microsoft.com/office/drawing/2014/main" id="{979ED900-64A8-753C-7377-6BA71179F0E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1" name="Graphic 16">
            <a:extLst>
              <a:ext uri="{FF2B5EF4-FFF2-40B4-BE49-F238E27FC236}">
                <a16:creationId xmlns:a16="http://schemas.microsoft.com/office/drawing/2014/main" id="{561FEC97-6ECD-D807-2B6F-BB2736C71F99}"/>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2" name="Graphic 14">
            <a:extLst>
              <a:ext uri="{FF2B5EF4-FFF2-40B4-BE49-F238E27FC236}">
                <a16:creationId xmlns:a16="http://schemas.microsoft.com/office/drawing/2014/main" id="{EE732853-E5C9-1922-4731-BE4955B30E0E}"/>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2597248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9/3/20XX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194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9/3/20XX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308347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6727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r>
              <a:rPr lang="en-US"/>
              <a:t>9/3/20XX</a:t>
            </a:r>
            <a:endParaRPr lang="en-US" dirty="0"/>
          </a:p>
        </p:txBody>
      </p:sp>
      <p:sp>
        <p:nvSpPr>
          <p:cNvPr id="6" name="Footer Placeholder 5"/>
          <p:cNvSpPr>
            <a:spLocks noGrp="1"/>
          </p:cNvSpPr>
          <p:nvPr>
            <p:ph type="ftr" sz="quarter" idx="11"/>
          </p:nvPr>
        </p:nvSpPr>
        <p:spPr>
          <a:xfrm>
            <a:off x="1447382" y="318640"/>
            <a:ext cx="5541004" cy="320931"/>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2101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9/3/20XX</a:t>
            </a:r>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8DA9DAA-006C-4F4B-980E-E3DF019B24E2}"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38186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www.royalqueenseeds.com/us/content/140-a-complete-guide-to-the-endocannabinoid-syste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N-Arachidonoyl_dopamine"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en.wikipedia.org/wiki/Virodhamin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lk3mrNqhn24"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cbdoracle.com/cannabinoids/thc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patents.google.com/patent/US9694040B2/en"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bdoracle.com/cannabinoids/hhc/" TargetMode="External"/><Relationship Id="rId2" Type="http://schemas.openxmlformats.org/officeDocument/2006/relationships/hyperlink" Target="https://cbdoracle.com/cannabinoids/thc/"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cbdoracle.com/cannabinoids/cb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pubs.acs.org/doi/abs/10.1021/ja01852a052" TargetMode="External"/><Relationship Id="rId2" Type="http://schemas.openxmlformats.org/officeDocument/2006/relationships/hyperlink" Target="https://www.nature.com/articles/s41598-019-56785-1"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customXml" Target="../ink/ink4.xml"/><Relationship Id="rId1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zamnesia.com/content/217-what-is-amanita-muscaria"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ncbi.nlm.nih.gov/pubmed/19237981/"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https://cannigma.com/us-states-where-cannabis-is-lega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i0.wp.com/cbetotal.wpengine.com/wp-content/uploads/2019/07/Barriers-to-MCT.png"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hyperlink" Target="https://fr.wikipedia.org/wiki/Cardamome" TargetMode="External"/><Relationship Id="rId13" Type="http://schemas.openxmlformats.org/officeDocument/2006/relationships/hyperlink" Target="https://fr.wikipedia.org/wiki/Fenouil_commun" TargetMode="External"/><Relationship Id="rId18" Type="http://schemas.openxmlformats.org/officeDocument/2006/relationships/hyperlink" Target="https://fr.wikipedia.org/wiki/Artemisia_vulgaris" TargetMode="External"/><Relationship Id="rId3" Type="http://schemas.openxmlformats.org/officeDocument/2006/relationships/hyperlink" Target="https://fr.wikipedia.org/wiki/Pin_(plante)" TargetMode="External"/><Relationship Id="rId21" Type="http://schemas.openxmlformats.org/officeDocument/2006/relationships/hyperlink" Target="https://fr.wikipedia.org/wiki/Houblon" TargetMode="External"/><Relationship Id="rId7" Type="http://schemas.openxmlformats.org/officeDocument/2006/relationships/hyperlink" Target="https://fr.wikipedia.org/wiki/Curcuma" TargetMode="External"/><Relationship Id="rId12" Type="http://schemas.openxmlformats.org/officeDocument/2006/relationships/hyperlink" Target="https://fr.wikipedia.org/wiki/Carvi" TargetMode="External"/><Relationship Id="rId17" Type="http://schemas.openxmlformats.org/officeDocument/2006/relationships/hyperlink" Target="https://fr.wikipedia.org/wiki/Persil" TargetMode="External"/><Relationship Id="rId2" Type="http://schemas.openxmlformats.org/officeDocument/2006/relationships/image" Target="../media/image87.png"/><Relationship Id="rId16" Type="http://schemas.openxmlformats.org/officeDocument/2006/relationships/hyperlink" Target="https://fr.wikipedia.org/wiki/Aneth" TargetMode="External"/><Relationship Id="rId20" Type="http://schemas.openxmlformats.org/officeDocument/2006/relationships/hyperlink" Target="https://fr.wikipedia.org/wiki/Cannabis" TargetMode="External"/><Relationship Id="rId1" Type="http://schemas.openxmlformats.org/officeDocument/2006/relationships/slideLayout" Target="../slideLayouts/slideLayout2.xml"/><Relationship Id="rId6" Type="http://schemas.openxmlformats.org/officeDocument/2006/relationships/hyperlink" Target="https://fr.wikipedia.org/wiki/Gingembre" TargetMode="External"/><Relationship Id="rId11" Type="http://schemas.openxmlformats.org/officeDocument/2006/relationships/hyperlink" Target="https://fr.wikipedia.org/wiki/Thym" TargetMode="External"/><Relationship Id="rId24" Type="http://schemas.openxmlformats.org/officeDocument/2006/relationships/image" Target="../media/image88.jpeg"/><Relationship Id="rId5" Type="http://schemas.openxmlformats.org/officeDocument/2006/relationships/hyperlink" Target="https://fr.wikipedia.org/wiki/Zingiberaceae" TargetMode="External"/><Relationship Id="rId15" Type="http://schemas.openxmlformats.org/officeDocument/2006/relationships/hyperlink" Target="https://fr.wikipedia.org/wiki/Estragon" TargetMode="External"/><Relationship Id="rId23" Type="http://schemas.openxmlformats.org/officeDocument/2006/relationships/hyperlink" Target="https://fr.wikipedia.org/wiki/Serpolet" TargetMode="External"/><Relationship Id="rId10" Type="http://schemas.openxmlformats.org/officeDocument/2006/relationships/hyperlink" Target="https://fr.wikipedia.org/wiki/Sauge" TargetMode="External"/><Relationship Id="rId19" Type="http://schemas.openxmlformats.org/officeDocument/2006/relationships/hyperlink" Target="https://fr.wikipedia.org/wiki/Ang%C3%A9lique_officinale" TargetMode="External"/><Relationship Id="rId4" Type="http://schemas.openxmlformats.org/officeDocument/2006/relationships/hyperlink" Target="https://fr.wikipedia.org/wiki/Gen%C3%A9vrier" TargetMode="External"/><Relationship Id="rId9" Type="http://schemas.openxmlformats.org/officeDocument/2006/relationships/hyperlink" Target="https://fr.wikipedia.org/wiki/Menthe" TargetMode="External"/><Relationship Id="rId14" Type="http://schemas.openxmlformats.org/officeDocument/2006/relationships/hyperlink" Target="https://fr.wikipedia.org/wiki/Basilic_(plante)" TargetMode="External"/><Relationship Id="rId22" Type="http://schemas.openxmlformats.org/officeDocument/2006/relationships/hyperlink" Target="https://fr.wikipedia.org/wiki/Ylang-ylang"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CB8A-1AE2-4246-9207-D821B6F752CF}"/>
              </a:ext>
            </a:extLst>
          </p:cNvPr>
          <p:cNvSpPr>
            <a:spLocks noGrp="1"/>
          </p:cNvSpPr>
          <p:nvPr>
            <p:ph type="title"/>
          </p:nvPr>
        </p:nvSpPr>
        <p:spPr>
          <a:xfrm>
            <a:off x="4075815" y="32661"/>
            <a:ext cx="8116185" cy="6090684"/>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br>
              <a:rPr lang="en-US" sz="1200" dirty="0">
                <a:latin typeface="Aharoni" panose="02010803020104030203" pitchFamily="2" charset="-79"/>
                <a:cs typeface="Aharoni" panose="02010803020104030203" pitchFamily="2" charset="-79"/>
              </a:rPr>
            </a:br>
            <a:br>
              <a:rPr lang="en-US" sz="1200" dirty="0">
                <a:latin typeface="Aharoni" panose="02010803020104030203" pitchFamily="2" charset="-79"/>
                <a:cs typeface="Aharoni" panose="02010803020104030203" pitchFamily="2" charset="-79"/>
              </a:rPr>
            </a:br>
            <a:r>
              <a:rPr lang="en-US" sz="5300" dirty="0" err="1">
                <a:solidFill>
                  <a:srgbClr val="000099"/>
                </a:solidFill>
                <a:latin typeface="Aharoni" panose="02010803020104030203" pitchFamily="2" charset="-79"/>
                <a:cs typeface="Aharoni" panose="02010803020104030203" pitchFamily="2" charset="-79"/>
              </a:rPr>
              <a:t>EntheogenS</a:t>
            </a:r>
            <a:r>
              <a:rPr lang="en-US" sz="5300" dirty="0">
                <a:solidFill>
                  <a:srgbClr val="990000"/>
                </a:solidFill>
                <a:latin typeface="Aharoni" panose="02010803020104030203" pitchFamily="2" charset="-79"/>
                <a:cs typeface="Aharoni" panose="02010803020104030203" pitchFamily="2" charset="-79"/>
              </a:rPr>
              <a:t> </a:t>
            </a:r>
            <a:br>
              <a:rPr lang="en-US" sz="5300" dirty="0">
                <a:solidFill>
                  <a:srgbClr val="990000"/>
                </a:solidFill>
                <a:latin typeface="Aharoni" panose="02010803020104030203" pitchFamily="2" charset="-79"/>
                <a:cs typeface="Aharoni" panose="02010803020104030203" pitchFamily="2" charset="-79"/>
              </a:rPr>
            </a:br>
            <a:r>
              <a:rPr lang="en-US" b="1" dirty="0">
                <a:latin typeface="Aharoni" panose="02010803020104030203" pitchFamily="2" charset="-79"/>
                <a:cs typeface="Aharoni" panose="02010803020104030203" pitchFamily="2" charset="-79"/>
              </a:rPr>
              <a:t>Religious</a:t>
            </a:r>
            <a:r>
              <a:rPr lang="en-US" dirty="0">
                <a:latin typeface="Aharoni" panose="02010803020104030203" pitchFamily="2" charset="-79"/>
                <a:cs typeface="Aharoni" panose="02010803020104030203" pitchFamily="2" charset="-79"/>
              </a:rPr>
              <a:t> (Sacramental or Spiritual) Psychedelics,</a:t>
            </a:r>
            <a:br>
              <a:rPr lang="en-US" dirty="0">
                <a:latin typeface="Aharoni" panose="02010803020104030203" pitchFamily="2" charset="-79"/>
                <a:cs typeface="Aharoni" panose="02010803020104030203" pitchFamily="2" charset="-79"/>
              </a:rPr>
            </a:br>
            <a:br>
              <a:rPr lang="en-US" sz="3600" dirty="0">
                <a:latin typeface="Aharoni" panose="02010803020104030203" pitchFamily="2" charset="-79"/>
                <a:cs typeface="Aharoni" panose="02010803020104030203" pitchFamily="2" charset="-79"/>
              </a:rPr>
            </a:br>
            <a:r>
              <a:rPr lang="en-US" sz="2400" b="1" i="0" dirty="0">
                <a:effectLst/>
                <a:latin typeface="Arial" panose="020B0604020202020204" pitchFamily="34" charset="0"/>
                <a:cs typeface="Arial" panose="020B0604020202020204" pitchFamily="34" charset="0"/>
              </a:rPr>
              <a:t>thousands of plant species </a:t>
            </a:r>
            <a:br>
              <a:rPr lang="en-US" sz="2400" b="1" i="0" dirty="0">
                <a:effectLst/>
                <a:latin typeface="Arial" panose="020B0604020202020204" pitchFamily="34" charset="0"/>
                <a:cs typeface="Arial" panose="020B0604020202020204" pitchFamily="34" charset="0"/>
              </a:rPr>
            </a:br>
            <a:r>
              <a:rPr lang="en-US" sz="2400" b="1" i="0" dirty="0">
                <a:effectLst/>
                <a:latin typeface="Arial" panose="020B0604020202020204" pitchFamily="34" charset="0"/>
                <a:cs typeface="Arial" panose="020B0604020202020204" pitchFamily="34" charset="0"/>
              </a:rPr>
              <a:t>can induce psychotropic effects. </a:t>
            </a:r>
            <a:br>
              <a:rPr lang="en-US" sz="2400" b="1" i="0" dirty="0">
                <a:effectLst/>
                <a:latin typeface="Arial" panose="020B0604020202020204" pitchFamily="34" charset="0"/>
                <a:cs typeface="Arial" panose="020B0604020202020204" pitchFamily="34" charset="0"/>
              </a:rPr>
            </a:br>
            <a:br>
              <a:rPr lang="en-US" sz="2400" b="1" i="0" dirty="0">
                <a:effectLst/>
                <a:latin typeface="Arial" panose="020B0604020202020204" pitchFamily="34" charset="0"/>
                <a:cs typeface="Arial" panose="020B0604020202020204" pitchFamily="34" charset="0"/>
              </a:rPr>
            </a:br>
            <a:br>
              <a:rPr lang="en-US" sz="2400" b="1" i="0" dirty="0">
                <a:effectLst/>
                <a:latin typeface="Arial" panose="020B0604020202020204" pitchFamily="34" charset="0"/>
                <a:cs typeface="Arial" panose="020B0604020202020204" pitchFamily="34" charset="0"/>
              </a:rPr>
            </a:br>
            <a:r>
              <a:rPr lang="en-US" sz="2400" b="1" i="0" dirty="0">
                <a:effectLst/>
                <a:latin typeface="Arial" panose="020B0604020202020204" pitchFamily="34" charset="0"/>
                <a:cs typeface="Arial" panose="020B0604020202020204" pitchFamily="34" charset="0"/>
              </a:rPr>
              <a:t>Because of cannabis legalization, </a:t>
            </a:r>
            <a:br>
              <a:rPr lang="en-US" sz="2400" b="1" i="0" dirty="0">
                <a:effectLst/>
                <a:latin typeface="Arial" panose="020B0604020202020204" pitchFamily="34" charset="0"/>
                <a:cs typeface="Arial" panose="020B0604020202020204" pitchFamily="34" charset="0"/>
              </a:rPr>
            </a:br>
            <a:r>
              <a:rPr lang="en-US" sz="2400" b="1" i="0" dirty="0">
                <a:effectLst/>
                <a:latin typeface="Arial" panose="020B0604020202020204" pitchFamily="34" charset="0"/>
                <a:cs typeface="Arial" panose="020B0604020202020204" pitchFamily="34" charset="0"/>
              </a:rPr>
              <a:t>various psychotropic substances</a:t>
            </a:r>
            <a:br>
              <a:rPr lang="en-US" sz="2400" b="1" i="0" dirty="0">
                <a:effectLst/>
                <a:latin typeface="Arial" panose="020B0604020202020204" pitchFamily="34" charset="0"/>
                <a:cs typeface="Arial" panose="020B0604020202020204" pitchFamily="34" charset="0"/>
              </a:rPr>
            </a:br>
            <a:r>
              <a:rPr lang="en-US" sz="2400" b="1" i="0" dirty="0">
                <a:effectLst/>
                <a:latin typeface="Arial" panose="020B0604020202020204" pitchFamily="34" charset="0"/>
                <a:cs typeface="Arial" panose="020B0604020202020204" pitchFamily="34" charset="0"/>
              </a:rPr>
              <a:t>used by indigenous tribes </a:t>
            </a:r>
            <a:br>
              <a:rPr lang="en-US" sz="2400" b="1" i="0" dirty="0">
                <a:effectLst/>
                <a:latin typeface="Arial" panose="020B0604020202020204" pitchFamily="34" charset="0"/>
                <a:cs typeface="Arial" panose="020B0604020202020204" pitchFamily="34" charset="0"/>
              </a:rPr>
            </a:br>
            <a:r>
              <a:rPr lang="en-US" sz="2400" b="1" i="0" dirty="0">
                <a:effectLst/>
                <a:latin typeface="Arial" panose="020B0604020202020204" pitchFamily="34" charset="0"/>
                <a:cs typeface="Arial" panose="020B0604020202020204" pitchFamily="34" charset="0"/>
              </a:rPr>
              <a:t>making a comeback.</a:t>
            </a:r>
            <a:endParaRPr lang="en-US" sz="2400" b="1" dirty="0">
              <a:latin typeface="Arial" panose="020B0604020202020204" pitchFamily="34" charset="0"/>
              <a:cs typeface="Arial" panose="020B0604020202020204" pitchFamily="34" charset="0"/>
            </a:endParaRPr>
          </a:p>
        </p:txBody>
      </p:sp>
      <p:pic>
        <p:nvPicPr>
          <p:cNvPr id="10242" name="Picture 2" descr="Image result for entheogen marijuana picture">
            <a:extLst>
              <a:ext uri="{FF2B5EF4-FFF2-40B4-BE49-F238E27FC236}">
                <a16:creationId xmlns:a16="http://schemas.microsoft.com/office/drawing/2014/main" id="{636B7B71-580A-40BE-85F1-3074BA99EE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532"/>
            <a:ext cx="4075815" cy="611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443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10</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785553" y="2155864"/>
            <a:ext cx="10669026" cy="3970318"/>
          </a:xfrm>
          <a:prstGeom prst="rect">
            <a:avLst/>
          </a:prstGeom>
          <a:solidFill>
            <a:schemeClr val="bg1">
              <a:lumMod val="75000"/>
            </a:schemeClr>
          </a:solidFill>
        </p:spPr>
        <p:txBody>
          <a:bodyPr wrap="square">
            <a:spAutoFit/>
          </a:bodyPr>
          <a:lstStyle/>
          <a:p>
            <a:pPr algn="l"/>
            <a:r>
              <a:rPr lang="en-US" sz="3600" b="1" i="0" dirty="0">
                <a:solidFill>
                  <a:schemeClr val="accent1">
                    <a:lumMod val="50000"/>
                  </a:schemeClr>
                </a:solidFill>
                <a:effectLst/>
                <a:latin typeface="roboto condensed" panose="02000000000000000000" pitchFamily="2" charset="0"/>
              </a:rPr>
              <a:t>LSD</a:t>
            </a:r>
            <a:r>
              <a:rPr lang="en-US" sz="3600" b="0" i="0" dirty="0">
                <a:solidFill>
                  <a:srgbClr val="444444"/>
                </a:solidFill>
                <a:effectLst/>
                <a:latin typeface="roboto condensed" panose="02000000000000000000" pitchFamily="2" charset="0"/>
              </a:rPr>
              <a:t> </a:t>
            </a:r>
            <a:r>
              <a:rPr lang="en-US" sz="2400" b="0" i="0" dirty="0">
                <a:effectLst/>
                <a:latin typeface="roboto condensed" panose="02000000000000000000" pitchFamily="2" charset="0"/>
              </a:rPr>
              <a:t>(lysergic acid diethylamide) </a:t>
            </a:r>
          </a:p>
          <a:p>
            <a:pPr algn="l"/>
            <a:endParaRPr lang="en-US" sz="2400" b="0" i="0" dirty="0">
              <a:solidFill>
                <a:srgbClr val="444444"/>
              </a:solidFill>
              <a:effectLst/>
              <a:latin typeface="roboto condensed" panose="02000000000000000000" pitchFamily="2" charset="0"/>
            </a:endParaRPr>
          </a:p>
          <a:p>
            <a:pPr marL="342900" indent="-342900" algn="l">
              <a:buFont typeface="Wingdings" panose="05000000000000000000" pitchFamily="2" charset="2"/>
              <a:buChar char="Ø"/>
            </a:pPr>
            <a:r>
              <a:rPr lang="en-US" sz="2400" b="0" i="0" dirty="0">
                <a:effectLst/>
                <a:latin typeface="roboto condensed" panose="02000000000000000000" pitchFamily="2" charset="0"/>
              </a:rPr>
              <a:t>Synthetic entheogen </a:t>
            </a:r>
          </a:p>
          <a:p>
            <a:pPr marL="342900" indent="-342900">
              <a:buFont typeface="Wingdings" panose="05000000000000000000" pitchFamily="2" charset="2"/>
              <a:buChar char="Ø"/>
            </a:pPr>
            <a:r>
              <a:rPr lang="en-US" sz="2400" dirty="0">
                <a:latin typeface="roboto condensed" panose="02000000000000000000" pitchFamily="2" charset="0"/>
              </a:rPr>
              <a:t>Entheogen is very potent, mind-bending, interesting hallucinations, profound spiritual wisdom and euphoria under the influence.</a:t>
            </a:r>
          </a:p>
          <a:p>
            <a:pPr marL="342900" indent="-342900" algn="l">
              <a:buFont typeface="Wingdings" panose="05000000000000000000" pitchFamily="2" charset="2"/>
              <a:buChar char="Ø"/>
            </a:pPr>
            <a:r>
              <a:rPr lang="en-US" sz="2400" dirty="0">
                <a:latin typeface="roboto condensed" panose="02000000000000000000" pitchFamily="2" charset="0"/>
              </a:rPr>
              <a:t>D</a:t>
            </a:r>
            <a:r>
              <a:rPr lang="en-US" sz="2400" b="0" i="0" dirty="0">
                <a:effectLst/>
                <a:latin typeface="roboto condensed" panose="02000000000000000000" pitchFamily="2" charset="0"/>
              </a:rPr>
              <a:t>eveloped by Albert Hofmann in Basel, Switzerland as part of a research program. </a:t>
            </a:r>
          </a:p>
          <a:p>
            <a:pPr marL="800100" lvl="1" indent="-342900">
              <a:buFont typeface="Wingdings" panose="05000000000000000000" pitchFamily="2" charset="2"/>
              <a:buChar char="§"/>
            </a:pPr>
            <a:r>
              <a:rPr lang="en-US" sz="2400" b="0" i="0" dirty="0">
                <a:effectLst/>
                <a:latin typeface="roboto condensed" panose="02000000000000000000" pitchFamily="2" charset="0"/>
              </a:rPr>
              <a:t>After accidentally ingested it, he experience entheogenic powers of LSD.</a:t>
            </a:r>
          </a:p>
          <a:p>
            <a:pPr marL="342900" indent="-342900" algn="l">
              <a:buFont typeface="Wingdings" panose="05000000000000000000" pitchFamily="2" charset="2"/>
              <a:buChar char="Ø"/>
            </a:pPr>
            <a:r>
              <a:rPr lang="en-US" sz="2400" b="0" i="0" dirty="0">
                <a:effectLst/>
                <a:latin typeface="roboto condensed" panose="02000000000000000000" pitchFamily="2" charset="0"/>
              </a:rPr>
              <a:t>Woodstock festival in 1969 - </a:t>
            </a:r>
            <a:r>
              <a:rPr lang="en-US" sz="2400" b="1" i="0" dirty="0">
                <a:solidFill>
                  <a:srgbClr val="C00000"/>
                </a:solidFill>
                <a:effectLst/>
                <a:latin typeface="roboto condensed" panose="02000000000000000000" pitchFamily="2" charset="0"/>
              </a:rPr>
              <a:t>LSD</a:t>
            </a:r>
            <a:r>
              <a:rPr lang="en-US" sz="2400" b="0" i="0" dirty="0">
                <a:solidFill>
                  <a:srgbClr val="444444"/>
                </a:solidFill>
                <a:effectLst/>
                <a:latin typeface="roboto condensed" panose="02000000000000000000" pitchFamily="2" charset="0"/>
              </a:rPr>
              <a:t> </a:t>
            </a:r>
            <a:r>
              <a:rPr lang="en-US" sz="2400" b="0" i="0" dirty="0">
                <a:effectLst/>
                <a:latin typeface="roboto condensed" panose="02000000000000000000" pitchFamily="2" charset="0"/>
              </a:rPr>
              <a:t>hotspot. </a:t>
            </a:r>
          </a:p>
          <a:p>
            <a:pPr marL="342900" indent="-342900" algn="l">
              <a:buFont typeface="Wingdings" panose="05000000000000000000" pitchFamily="2" charset="2"/>
              <a:buChar char="Ø"/>
            </a:pPr>
            <a:endParaRPr lang="en-US" sz="2400" b="0" i="0" dirty="0">
              <a:effectLst/>
              <a:latin typeface="roboto condensed" panose="02000000000000000000" pitchFamily="2" charset="0"/>
            </a:endParaRPr>
          </a:p>
          <a:p>
            <a:pPr marL="342900" indent="-342900" algn="l">
              <a:buFont typeface="Wingdings" panose="05000000000000000000" pitchFamily="2" charset="2"/>
              <a:buChar char="Ø"/>
            </a:pPr>
            <a:endParaRPr lang="en-US" sz="2400" b="0" i="0" dirty="0">
              <a:solidFill>
                <a:srgbClr val="444444"/>
              </a:solidFill>
              <a:effectLst/>
              <a:latin typeface="roboto condensed" panose="02000000000000000000" pitchFamily="2" charset="0"/>
            </a:endParaRPr>
          </a:p>
        </p:txBody>
      </p:sp>
      <p:pic>
        <p:nvPicPr>
          <p:cNvPr id="17410" name="Picture 2" descr="lsd white two drug pills in the hand. closeup - lsd drug photos and collection images">
            <a:extLst>
              <a:ext uri="{FF2B5EF4-FFF2-40B4-BE49-F238E27FC236}">
                <a16:creationId xmlns:a16="http://schemas.microsoft.com/office/drawing/2014/main" id="{25DFF912-FDF4-5884-BD54-C440652F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318624"/>
            <a:ext cx="4396554" cy="2931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30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51B437-FFDB-6954-FB71-421822EF0D7B}"/>
              </a:ext>
            </a:extLst>
          </p:cNvPr>
          <p:cNvSpPr>
            <a:spLocks noGrp="1"/>
          </p:cNvSpPr>
          <p:nvPr>
            <p:ph type="sldNum" sz="quarter" idx="12"/>
          </p:nvPr>
        </p:nvSpPr>
        <p:spPr/>
        <p:txBody>
          <a:bodyPr/>
          <a:lstStyle/>
          <a:p>
            <a:fld id="{D8DA9DAA-006C-4F4B-980E-E3DF019B24E2}" type="slidenum">
              <a:rPr lang="en-US" smtClean="0"/>
              <a:t>11</a:t>
            </a:fld>
            <a:endParaRPr lang="en-US" dirty="0"/>
          </a:p>
        </p:txBody>
      </p:sp>
      <p:graphicFrame>
        <p:nvGraphicFramePr>
          <p:cNvPr id="5" name="Diagram 4">
            <a:extLst>
              <a:ext uri="{FF2B5EF4-FFF2-40B4-BE49-F238E27FC236}">
                <a16:creationId xmlns:a16="http://schemas.microsoft.com/office/drawing/2014/main" id="{D67B5746-7287-761B-FC2A-2AFE649E9C72}"/>
              </a:ext>
            </a:extLst>
          </p:cNvPr>
          <p:cNvGraphicFramePr/>
          <p:nvPr>
            <p:extLst>
              <p:ext uri="{D42A27DB-BD31-4B8C-83A1-F6EECF244321}">
                <p14:modId xmlns:p14="http://schemas.microsoft.com/office/powerpoint/2010/main" val="3154207231"/>
              </p:ext>
            </p:extLst>
          </p:nvPr>
        </p:nvGraphicFramePr>
        <p:xfrm>
          <a:off x="934278" y="2216950"/>
          <a:ext cx="13310042" cy="5555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B1991384-6D85-4A38-F988-D4667C0E5952}"/>
              </a:ext>
            </a:extLst>
          </p:cNvPr>
          <p:cNvSpPr txBox="1">
            <a:spLocks/>
          </p:cNvSpPr>
          <p:nvPr/>
        </p:nvSpPr>
        <p:spPr>
          <a:xfrm>
            <a:off x="934278" y="558800"/>
            <a:ext cx="10600495" cy="2667000"/>
          </a:xfrm>
          <a:prstGeom prst="rect">
            <a:avLst/>
          </a:prstGeom>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dirty="0">
                <a:solidFill>
                  <a:schemeClr val="accent1">
                    <a:lumMod val="50000"/>
                  </a:schemeClr>
                </a:solidFill>
                <a:latin typeface="Aharoni" panose="02010803020104030203" pitchFamily="2" charset="-79"/>
                <a:cs typeface="Aharoni" panose="02010803020104030203" pitchFamily="2" charset="-79"/>
              </a:rPr>
              <a:t>Cannabinoids &amp; </a:t>
            </a:r>
            <a:r>
              <a:rPr lang="en-US" dirty="0" err="1">
                <a:solidFill>
                  <a:schemeClr val="accent1">
                    <a:lumMod val="50000"/>
                  </a:schemeClr>
                </a:solidFill>
                <a:latin typeface="Aharoni" panose="02010803020104030203" pitchFamily="2" charset="-79"/>
                <a:cs typeface="Aharoni" panose="02010803020104030203" pitchFamily="2" charset="-79"/>
              </a:rPr>
              <a:t>cannabimimeticS</a:t>
            </a:r>
            <a:r>
              <a:rPr lang="en-US" dirty="0">
                <a:latin typeface="Aharoni" panose="02010803020104030203" pitchFamily="2" charset="-79"/>
                <a:cs typeface="Aharoni" panose="02010803020104030203" pitchFamily="2" charset="-79"/>
              </a:rPr>
              <a:t> (or Cannabinoid-like) </a:t>
            </a:r>
          </a:p>
          <a:p>
            <a:pPr algn="ctr"/>
            <a:endParaRPr lang="en-US" sz="2400" b="1" dirty="0">
              <a:solidFill>
                <a:srgbClr val="444444"/>
              </a:solidFill>
              <a:effectLst/>
              <a:latin typeface="Aharoni" panose="02010803020104030203" pitchFamily="2" charset="-79"/>
              <a:ea typeface="Tahoma" panose="020B0604030504040204" pitchFamily="34" charset="0"/>
              <a:cs typeface="Aharoni" panose="02010803020104030203" pitchFamily="2" charset="-79"/>
            </a:endParaRPr>
          </a:p>
          <a:p>
            <a:pPr algn="ctr"/>
            <a:r>
              <a:rPr lang="en-US" sz="2800" b="1" dirty="0">
                <a:solidFill>
                  <a:srgbClr val="444444"/>
                </a:solidFill>
                <a:effectLst/>
                <a:latin typeface="Aharoni" panose="02010803020104030203" pitchFamily="2" charset="-79"/>
                <a:ea typeface="Tahoma" panose="020B0604030504040204" pitchFamily="34" charset="0"/>
                <a:cs typeface="Aharoni" panose="02010803020104030203" pitchFamily="2" charset="-79"/>
              </a:rPr>
              <a:t>Are defined as molecules (or compounds) that interact with the receptors of the </a:t>
            </a:r>
            <a:r>
              <a:rPr lang="en-US" sz="2800" b="1" u="sng" dirty="0">
                <a:solidFill>
                  <a:srgbClr val="444444"/>
                </a:solidFill>
                <a:effectLst/>
                <a:latin typeface="Aharoni" panose="02010803020104030203" pitchFamily="2" charset="-79"/>
                <a:ea typeface="Tahoma" panose="020B0604030504040204" pitchFamily="34" charset="0"/>
                <a:cs typeface="Aharoni" panose="02010803020104030203" pitchFamily="2" charset="-79"/>
                <a:hlinkClick r:id="rId8" tooltip="A Complete Guide To The Endocannabinoid System"/>
              </a:rPr>
              <a:t>endocannabinoid system</a:t>
            </a:r>
            <a:r>
              <a:rPr lang="en-US" sz="2800" b="1" dirty="0">
                <a:solidFill>
                  <a:srgbClr val="444444"/>
                </a:solidFill>
                <a:effectLst/>
                <a:latin typeface="Aharoni" panose="02010803020104030203" pitchFamily="2" charset="-79"/>
                <a:ea typeface="Tahoma" panose="020B0604030504040204" pitchFamily="34" charset="0"/>
                <a:cs typeface="Aharoni" panose="02010803020104030203" pitchFamily="2" charset="-79"/>
              </a:rPr>
              <a:t> (ECS).</a:t>
            </a:r>
            <a:endParaRPr lang="en-US" sz="2800" b="1" dirty="0">
              <a:latin typeface="Aharoni" panose="02010803020104030203" pitchFamily="2" charset="-79"/>
              <a:ea typeface="Tahoma" panose="020B0604030504040204" pitchFamily="34" charset="0"/>
              <a:cs typeface="Aharoni" panose="02010803020104030203" pitchFamily="2" charset="-79"/>
            </a:endParaRPr>
          </a:p>
        </p:txBody>
      </p:sp>
    </p:spTree>
    <p:extLst>
      <p:ext uri="{BB962C8B-B14F-4D97-AF65-F5344CB8AC3E}">
        <p14:creationId xmlns:p14="http://schemas.microsoft.com/office/powerpoint/2010/main" val="539737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EB355D-C22D-C046-898E-ADB3A4E68849}"/>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89478290-44A8-32F5-E8C7-3CEE06FF2733}"/>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D37A45A-9AF8-3E19-6A57-9790EBE16E7E}"/>
              </a:ext>
            </a:extLst>
          </p:cNvPr>
          <p:cNvSpPr>
            <a:spLocks noGrp="1"/>
          </p:cNvSpPr>
          <p:nvPr>
            <p:ph type="sldNum" sz="quarter" idx="12"/>
          </p:nvPr>
        </p:nvSpPr>
        <p:spPr/>
        <p:txBody>
          <a:bodyPr/>
          <a:lstStyle/>
          <a:p>
            <a:fld id="{D8DA9DAA-006C-4F4B-980E-E3DF019B24E2}" type="slidenum">
              <a:rPr lang="en-US" smtClean="0"/>
              <a:t>12</a:t>
            </a:fld>
            <a:endParaRPr lang="en-US" dirty="0"/>
          </a:p>
        </p:txBody>
      </p:sp>
      <p:pic>
        <p:nvPicPr>
          <p:cNvPr id="8194" name="Picture 2" descr="Cannabimimetic plants: are they new cannabinoidergic modulators? |  SpringerLink">
            <a:extLst>
              <a:ext uri="{FF2B5EF4-FFF2-40B4-BE49-F238E27FC236}">
                <a16:creationId xmlns:a16="http://schemas.microsoft.com/office/drawing/2014/main" id="{875B8075-4894-9B7B-1BDA-2E4C379B1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97" y="0"/>
            <a:ext cx="11320444" cy="6142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BB775A-2132-F1A9-D212-3F3CB674BF9B}"/>
              </a:ext>
            </a:extLst>
          </p:cNvPr>
          <p:cNvSpPr txBox="1"/>
          <p:nvPr/>
        </p:nvSpPr>
        <p:spPr>
          <a:xfrm>
            <a:off x="680936" y="29876"/>
            <a:ext cx="11381360" cy="461665"/>
          </a:xfrm>
          <a:prstGeom prst="rect">
            <a:avLst/>
          </a:prstGeom>
          <a:solidFill>
            <a:schemeClr val="tx1"/>
          </a:solidFill>
        </p:spPr>
        <p:txBody>
          <a:bodyPr wrap="square">
            <a:spAutoFit/>
          </a:bodyPr>
          <a:lstStyle/>
          <a:p>
            <a:pPr algn="ctr"/>
            <a:r>
              <a:rPr lang="en-US" sz="2400" b="0" i="0" dirty="0">
                <a:solidFill>
                  <a:schemeClr val="bg2"/>
                </a:solidFill>
                <a:effectLst/>
                <a:latin typeface="Arial Black" panose="020B0A04020102020204" pitchFamily="34" charset="0"/>
              </a:rPr>
              <a:t>Cannabinoid and Cannabimimetic Plants</a:t>
            </a:r>
          </a:p>
        </p:txBody>
      </p:sp>
      <p:sp>
        <p:nvSpPr>
          <p:cNvPr id="8" name="Rectangle 7">
            <a:extLst>
              <a:ext uri="{FF2B5EF4-FFF2-40B4-BE49-F238E27FC236}">
                <a16:creationId xmlns:a16="http://schemas.microsoft.com/office/drawing/2014/main" id="{E8452345-78A3-D38A-00B9-445493F02AE0}"/>
              </a:ext>
            </a:extLst>
          </p:cNvPr>
          <p:cNvSpPr/>
          <p:nvPr/>
        </p:nvSpPr>
        <p:spPr>
          <a:xfrm>
            <a:off x="29033" y="6173978"/>
            <a:ext cx="12162967" cy="584775"/>
          </a:xfrm>
          <a:prstGeom prst="rect">
            <a:avLst/>
          </a:prstGeom>
          <a:noFill/>
        </p:spPr>
        <p:txBody>
          <a:bodyPr wrap="square" lIns="91440" tIns="45720" rIns="91440" bIns="45720">
            <a:spAutoFit/>
          </a:bodyPr>
          <a:lstStyle/>
          <a:p>
            <a:pPr algn="ctr"/>
            <a:r>
              <a:rPr lang="en-US" sz="3200" b="1" cap="none" spc="0" dirty="0">
                <a:ln w="13462">
                  <a:solidFill>
                    <a:schemeClr val="bg1"/>
                  </a:solidFill>
                  <a:prstDash val="solid"/>
                </a:ln>
                <a:solidFill>
                  <a:srgbClr val="C00000"/>
                </a:solidFill>
                <a:effectLst>
                  <a:outerShdw dist="38100" dir="2700000" algn="bl" rotWithShape="0">
                    <a:schemeClr val="accent5"/>
                  </a:outerShdw>
                </a:effectLst>
                <a:highlight>
                  <a:srgbClr val="006600"/>
                </a:highlight>
              </a:rPr>
              <a:t>Anandamide – “Bliss” (Like THC); </a:t>
            </a:r>
            <a:r>
              <a:rPr lang="en-US" sz="3200" b="1" cap="none" spc="0" dirty="0">
                <a:ln w="13462">
                  <a:solidFill>
                    <a:schemeClr val="bg1"/>
                  </a:solidFill>
                  <a:prstDash val="solid"/>
                </a:ln>
                <a:solidFill>
                  <a:srgbClr val="C00000"/>
                </a:solidFill>
                <a:effectLst>
                  <a:outerShdw dist="38100" dir="2700000" algn="bl" rotWithShape="0">
                    <a:schemeClr val="accent5"/>
                  </a:outerShdw>
                </a:effectLst>
                <a:highlight>
                  <a:srgbClr val="000000"/>
                </a:highlight>
              </a:rPr>
              <a:t>        </a:t>
            </a:r>
            <a:r>
              <a:rPr lang="en-US" sz="3200" b="1" cap="none" spc="0" dirty="0">
                <a:ln w="13462">
                  <a:solidFill>
                    <a:schemeClr val="bg1"/>
                  </a:solidFill>
                  <a:prstDash val="solid"/>
                </a:ln>
                <a:solidFill>
                  <a:schemeClr val="bg2"/>
                </a:solidFill>
                <a:effectLst>
                  <a:outerShdw dist="38100" dir="2700000" algn="bl" rotWithShape="0">
                    <a:schemeClr val="accent5"/>
                  </a:outerShdw>
                </a:effectLst>
                <a:highlight>
                  <a:srgbClr val="000000"/>
                </a:highlight>
              </a:rPr>
              <a:t>2-AG is like CBD   </a:t>
            </a:r>
          </a:p>
        </p:txBody>
      </p:sp>
      <p:sp>
        <p:nvSpPr>
          <p:cNvPr id="10" name="Arrow: Up-Down 9">
            <a:extLst>
              <a:ext uri="{FF2B5EF4-FFF2-40B4-BE49-F238E27FC236}">
                <a16:creationId xmlns:a16="http://schemas.microsoft.com/office/drawing/2014/main" id="{9A3AC068-8265-FB81-9DEA-11774A8B4B45}"/>
              </a:ext>
            </a:extLst>
          </p:cNvPr>
          <p:cNvSpPr/>
          <p:nvPr/>
        </p:nvSpPr>
        <p:spPr>
          <a:xfrm rot="3616379">
            <a:off x="3408666" y="5276300"/>
            <a:ext cx="254492" cy="1248967"/>
          </a:xfrm>
          <a:prstGeom prst="upDown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8AF105-8E05-095E-4D16-B135341A39D3}"/>
              </a:ext>
            </a:extLst>
          </p:cNvPr>
          <p:cNvSpPr/>
          <p:nvPr/>
        </p:nvSpPr>
        <p:spPr>
          <a:xfrm>
            <a:off x="6726059" y="5617826"/>
            <a:ext cx="864201" cy="400110"/>
          </a:xfrm>
          <a:prstGeom prst="rect">
            <a:avLst/>
          </a:prstGeom>
          <a:solidFill>
            <a:schemeClr val="bg1">
              <a:lumMod val="75000"/>
            </a:schemeClr>
          </a:solidFill>
        </p:spPr>
        <p:txBody>
          <a:bodyPr wrap="square" lIns="91440" tIns="45720" rIns="91440" bIns="45720">
            <a:spAutoFit/>
          </a:bodyPr>
          <a:lstStyle/>
          <a:p>
            <a:pPr algn="ctr"/>
            <a:r>
              <a:rPr lang="en-US" sz="2000" b="1" dirty="0">
                <a:ln w="13462">
                  <a:solidFill>
                    <a:schemeClr val="bg1"/>
                  </a:solidFill>
                  <a:prstDash val="solid"/>
                </a:ln>
                <a:solidFill>
                  <a:srgbClr val="C00000"/>
                </a:solidFill>
                <a:effectLst>
                  <a:outerShdw dist="38100" dir="2700000" algn="bl" rotWithShape="0">
                    <a:schemeClr val="accent5"/>
                  </a:outerShdw>
                </a:effectLst>
                <a:highlight>
                  <a:srgbClr val="006600"/>
                </a:highlight>
              </a:rPr>
              <a:t>2-</a:t>
            </a:r>
            <a:r>
              <a:rPr lang="en-US" sz="2000" b="1" cap="none" spc="0" dirty="0">
                <a:ln w="13462">
                  <a:solidFill>
                    <a:schemeClr val="bg1"/>
                  </a:solidFill>
                  <a:prstDash val="solid"/>
                </a:ln>
                <a:solidFill>
                  <a:srgbClr val="C00000"/>
                </a:solidFill>
                <a:effectLst>
                  <a:outerShdw dist="38100" dir="2700000" algn="bl" rotWithShape="0">
                    <a:schemeClr val="accent5"/>
                  </a:outerShdw>
                </a:effectLst>
                <a:highlight>
                  <a:srgbClr val="006600"/>
                </a:highlight>
              </a:rPr>
              <a:t>AG</a:t>
            </a:r>
          </a:p>
        </p:txBody>
      </p:sp>
      <p:sp>
        <p:nvSpPr>
          <p:cNvPr id="12" name="Arrow: Up-Down 11">
            <a:extLst>
              <a:ext uri="{FF2B5EF4-FFF2-40B4-BE49-F238E27FC236}">
                <a16:creationId xmlns:a16="http://schemas.microsoft.com/office/drawing/2014/main" id="{826BE177-EC35-CDFF-7C65-9900AD3FE8CA}"/>
              </a:ext>
            </a:extLst>
          </p:cNvPr>
          <p:cNvSpPr/>
          <p:nvPr/>
        </p:nvSpPr>
        <p:spPr>
          <a:xfrm rot="5400000">
            <a:off x="6314517" y="5593864"/>
            <a:ext cx="309201" cy="513881"/>
          </a:xfrm>
          <a:prstGeom prst="upDownArrow">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0B3B622-8D3D-BC70-45A9-76392C7A8383}"/>
              </a:ext>
            </a:extLst>
          </p:cNvPr>
          <p:cNvSpPr/>
          <p:nvPr/>
        </p:nvSpPr>
        <p:spPr>
          <a:xfrm>
            <a:off x="29033" y="3735421"/>
            <a:ext cx="632448" cy="327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589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picture of endocannabinoid system"/>
          <p:cNvPicPr>
            <a:picLocks noChangeAspect="1" noChangeArrowheads="1"/>
          </p:cNvPicPr>
          <p:nvPr/>
        </p:nvPicPr>
        <p:blipFill>
          <a:blip r:embed="rId3"/>
          <a:srcRect/>
          <a:stretch>
            <a:fillRect/>
          </a:stretch>
        </p:blipFill>
        <p:spPr bwMode="auto">
          <a:xfrm>
            <a:off x="5473722" y="0"/>
            <a:ext cx="6620743" cy="6885832"/>
          </a:xfrm>
          <a:prstGeom prst="rect">
            <a:avLst/>
          </a:prstGeom>
          <a:noFill/>
        </p:spPr>
      </p:pic>
      <p:sp>
        <p:nvSpPr>
          <p:cNvPr id="6" name="TextBox 5"/>
          <p:cNvSpPr txBox="1"/>
          <p:nvPr/>
        </p:nvSpPr>
        <p:spPr>
          <a:xfrm>
            <a:off x="0" y="1503428"/>
            <a:ext cx="5473722" cy="2123658"/>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rtlCol="0">
            <a:spAutoFit/>
          </a:bodyPr>
          <a:lstStyle/>
          <a:p>
            <a:pPr algn="ctr"/>
            <a:r>
              <a:rPr lang="en-US" sz="4400" b="1" dirty="0" err="1"/>
              <a:t>EndoCannabinoid</a:t>
            </a:r>
            <a:endParaRPr lang="en-US" sz="4400" b="1" dirty="0"/>
          </a:p>
          <a:p>
            <a:pPr algn="ctr"/>
            <a:r>
              <a:rPr lang="en-US" sz="4400" b="1" dirty="0"/>
              <a:t>System</a:t>
            </a:r>
          </a:p>
          <a:p>
            <a:pPr algn="ctr"/>
            <a:r>
              <a:rPr lang="en-US" sz="4400" b="1" dirty="0"/>
              <a:t>(ECS)</a:t>
            </a:r>
          </a:p>
        </p:txBody>
      </p:sp>
      <p:sp>
        <p:nvSpPr>
          <p:cNvPr id="7" name="Bent Arrow 6"/>
          <p:cNvSpPr/>
          <p:nvPr/>
        </p:nvSpPr>
        <p:spPr>
          <a:xfrm>
            <a:off x="2743200" y="1"/>
            <a:ext cx="5193792" cy="146608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77096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ED3004-C836-E73B-0AEA-D363C14FFF68}"/>
              </a:ext>
            </a:extLst>
          </p:cNvPr>
          <p:cNvSpPr>
            <a:spLocks noGrp="1"/>
          </p:cNvSpPr>
          <p:nvPr>
            <p:ph type="sldNum" sz="quarter" idx="12"/>
          </p:nvPr>
        </p:nvSpPr>
        <p:spPr/>
        <p:txBody>
          <a:bodyPr/>
          <a:lstStyle/>
          <a:p>
            <a:fld id="{D8DA9DAA-006C-4F4B-980E-E3DF019B24E2}" type="slidenum">
              <a:rPr lang="en-US" smtClean="0"/>
              <a:t>14</a:t>
            </a:fld>
            <a:endParaRPr lang="en-US" dirty="0"/>
          </a:p>
        </p:txBody>
      </p:sp>
      <p:sp>
        <p:nvSpPr>
          <p:cNvPr id="5" name="Title 1">
            <a:extLst>
              <a:ext uri="{FF2B5EF4-FFF2-40B4-BE49-F238E27FC236}">
                <a16:creationId xmlns:a16="http://schemas.microsoft.com/office/drawing/2014/main" id="{226B02D3-E4AE-01CF-9484-8DB437FB7A48}"/>
              </a:ext>
            </a:extLst>
          </p:cNvPr>
          <p:cNvSpPr txBox="1">
            <a:spLocks/>
          </p:cNvSpPr>
          <p:nvPr/>
        </p:nvSpPr>
        <p:spPr>
          <a:xfrm>
            <a:off x="2057400" y="43226"/>
            <a:ext cx="8610600" cy="847186"/>
          </a:xfrm>
          <a:prstGeom prst="rect">
            <a:avLst/>
          </a:prstGeom>
          <a:solidFill>
            <a:srgbClr val="FFC000"/>
          </a:solidFill>
        </p:spPr>
        <p:txBody>
          <a:bodyPr>
            <a:normAutofit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fontAlgn="base"/>
            <a:br>
              <a:rPr lang="en-US" sz="2400" b="1">
                <a:solidFill>
                  <a:srgbClr val="990000"/>
                </a:solidFill>
                <a:latin typeface="Aharoni" panose="02010803020104030203" pitchFamily="2" charset="-79"/>
                <a:cs typeface="Aharoni" panose="02010803020104030203" pitchFamily="2" charset="-79"/>
              </a:rPr>
            </a:br>
            <a:r>
              <a:rPr lang="en-US" b="1">
                <a:solidFill>
                  <a:srgbClr val="990000"/>
                </a:solidFill>
                <a:latin typeface="Aharoni" panose="02010803020104030203" pitchFamily="2" charset="-79"/>
                <a:cs typeface="Aharoni" panose="02010803020104030203" pitchFamily="2" charset="-79"/>
              </a:rPr>
              <a:t>Endocannabinoid System (ECS)</a:t>
            </a:r>
            <a:endParaRPr lang="en-US" dirty="0">
              <a:solidFill>
                <a:srgbClr val="990000"/>
              </a:solidFill>
              <a:latin typeface="Aharoni" panose="02010803020104030203" pitchFamily="2" charset="-79"/>
              <a:cs typeface="Aharoni" panose="02010803020104030203" pitchFamily="2" charset="-79"/>
            </a:endParaRPr>
          </a:p>
        </p:txBody>
      </p:sp>
      <p:sp>
        <p:nvSpPr>
          <p:cNvPr id="6" name="Content Placeholder 2">
            <a:extLst>
              <a:ext uri="{FF2B5EF4-FFF2-40B4-BE49-F238E27FC236}">
                <a16:creationId xmlns:a16="http://schemas.microsoft.com/office/drawing/2014/main" id="{6CC8EC11-92C0-5D38-01A3-90E697D4ABD5}"/>
              </a:ext>
            </a:extLst>
          </p:cNvPr>
          <p:cNvSpPr txBox="1">
            <a:spLocks/>
          </p:cNvSpPr>
          <p:nvPr/>
        </p:nvSpPr>
        <p:spPr>
          <a:xfrm>
            <a:off x="3581400" y="5638800"/>
            <a:ext cx="5486400" cy="990600"/>
          </a:xfrm>
          <a:prstGeom prst="rect">
            <a:avLst/>
          </a:prstGeom>
          <a:solidFill>
            <a:schemeClr val="bg1">
              <a:lumMod val="75000"/>
            </a:schemeClr>
          </a:solidFill>
        </p:spPr>
        <p:txBody>
          <a:bodyPr>
            <a:normAutofit fontScale="850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fontAlgn="base">
              <a:buFont typeface="Arial" panose="020B0604020202020204" pitchFamily="34" charset="0"/>
              <a:buNone/>
            </a:pPr>
            <a:r>
              <a:rPr lang="en-US" sz="3200" b="1" dirty="0"/>
              <a:t>3.  Enzymes that synthesize and break down </a:t>
            </a:r>
            <a:r>
              <a:rPr lang="en-US" sz="3200" b="1" dirty="0" err="1"/>
              <a:t>eCBs</a:t>
            </a:r>
            <a:endParaRPr lang="en-US" sz="3200" b="1" dirty="0"/>
          </a:p>
        </p:txBody>
      </p:sp>
      <p:sp>
        <p:nvSpPr>
          <p:cNvPr id="7" name="Content Placeholder 2">
            <a:extLst>
              <a:ext uri="{FF2B5EF4-FFF2-40B4-BE49-F238E27FC236}">
                <a16:creationId xmlns:a16="http://schemas.microsoft.com/office/drawing/2014/main" id="{B55858B1-87FB-3E97-B6C8-160F7CD488F1}"/>
              </a:ext>
            </a:extLst>
          </p:cNvPr>
          <p:cNvSpPr txBox="1">
            <a:spLocks/>
          </p:cNvSpPr>
          <p:nvPr/>
        </p:nvSpPr>
        <p:spPr>
          <a:xfrm rot="18782167">
            <a:off x="1033931" y="2734262"/>
            <a:ext cx="5675005" cy="1219199"/>
          </a:xfrm>
          <a:prstGeom prst="rect">
            <a:avLst/>
          </a:prstGeom>
          <a:solidFill>
            <a:schemeClr val="bg1">
              <a:lumMod val="75000"/>
            </a:schemeClr>
          </a:solidFill>
        </p:spPr>
        <p:txBody>
          <a:bodyPr vert="horz" lIns="91440" tIns="45720" rIns="91440" bIns="45720" rtlCol="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fontAlgn="base">
              <a:buNone/>
            </a:pPr>
            <a:r>
              <a:rPr lang="en-US" sz="3200" b="1" dirty="0">
                <a:solidFill>
                  <a:srgbClr val="000099"/>
                </a:solidFill>
              </a:rPr>
              <a:t>1. Endocannabinoids (</a:t>
            </a:r>
            <a:r>
              <a:rPr lang="en-US" sz="3200" b="1" dirty="0" err="1">
                <a:solidFill>
                  <a:srgbClr val="000099"/>
                </a:solidFill>
              </a:rPr>
              <a:t>eCBs</a:t>
            </a:r>
            <a:r>
              <a:rPr lang="en-US" sz="3200" b="1" dirty="0">
                <a:solidFill>
                  <a:srgbClr val="000099"/>
                </a:solidFill>
              </a:rPr>
              <a:t>)</a:t>
            </a:r>
          </a:p>
          <a:p>
            <a:pPr marL="0" indent="0" algn="ctr" fontAlgn="base">
              <a:buNone/>
            </a:pPr>
            <a:r>
              <a:rPr lang="en-US" sz="2800" b="1" dirty="0"/>
              <a:t>lipid-based neurotransmitters </a:t>
            </a:r>
            <a:endParaRPr lang="en-US" sz="2800" b="1" dirty="0">
              <a:solidFill>
                <a:schemeClr val="tx1"/>
              </a:solidFill>
            </a:endParaRPr>
          </a:p>
        </p:txBody>
      </p:sp>
      <p:sp>
        <p:nvSpPr>
          <p:cNvPr id="8" name="Content Placeholder 2">
            <a:extLst>
              <a:ext uri="{FF2B5EF4-FFF2-40B4-BE49-F238E27FC236}">
                <a16:creationId xmlns:a16="http://schemas.microsoft.com/office/drawing/2014/main" id="{7CC3ABC8-4055-472E-B1F4-CB9288BE6CCB}"/>
              </a:ext>
            </a:extLst>
          </p:cNvPr>
          <p:cNvSpPr txBox="1">
            <a:spLocks/>
          </p:cNvSpPr>
          <p:nvPr/>
        </p:nvSpPr>
        <p:spPr>
          <a:xfrm rot="3625249">
            <a:off x="6677410" y="3094976"/>
            <a:ext cx="5306099" cy="990600"/>
          </a:xfrm>
          <a:prstGeom prst="rect">
            <a:avLst/>
          </a:prstGeom>
          <a:solidFill>
            <a:schemeClr val="bg1">
              <a:lumMod val="75000"/>
            </a:schemeClr>
          </a:solidFill>
        </p:spPr>
        <p:txBody>
          <a:bodyPr vert="horz" lIns="91440" tIns="45720" rIns="91440" bIns="45720" rtlCol="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fontAlgn="base">
              <a:buNone/>
            </a:pPr>
            <a:r>
              <a:rPr lang="en-US" sz="3200" b="1" dirty="0">
                <a:solidFill>
                  <a:srgbClr val="C00000"/>
                </a:solidFill>
              </a:rPr>
              <a:t>2. Cannabinoid </a:t>
            </a:r>
            <a:r>
              <a:rPr lang="en-US" sz="2800" b="1" dirty="0">
                <a:solidFill>
                  <a:srgbClr val="C00000"/>
                </a:solidFill>
              </a:rPr>
              <a:t>RECEPTORS </a:t>
            </a:r>
          </a:p>
          <a:p>
            <a:pPr marL="0" indent="0" algn="ctr" fontAlgn="base">
              <a:buNone/>
            </a:pPr>
            <a:r>
              <a:rPr lang="en-US" sz="2800" b="1" dirty="0">
                <a:solidFill>
                  <a:schemeClr val="tx1"/>
                </a:solidFill>
              </a:rPr>
              <a:t>(CB-1 and CB-2 </a:t>
            </a:r>
            <a:r>
              <a:rPr lang="en-US" sz="2800" b="1" dirty="0" err="1">
                <a:solidFill>
                  <a:schemeClr val="tx1"/>
                </a:solidFill>
              </a:rPr>
              <a:t>receptore</a:t>
            </a:r>
            <a:r>
              <a:rPr lang="en-US" sz="2800" b="1" dirty="0">
                <a:solidFill>
                  <a:schemeClr val="tx1"/>
                </a:solidFill>
              </a:rPr>
              <a:t>)</a:t>
            </a:r>
            <a:endParaRPr lang="en-US" sz="2800" dirty="0">
              <a:solidFill>
                <a:schemeClr val="tx1"/>
              </a:solidFill>
            </a:endParaRPr>
          </a:p>
        </p:txBody>
      </p:sp>
      <p:sp>
        <p:nvSpPr>
          <p:cNvPr id="9" name="Arrow: Curved Left 8">
            <a:extLst>
              <a:ext uri="{FF2B5EF4-FFF2-40B4-BE49-F238E27FC236}">
                <a16:creationId xmlns:a16="http://schemas.microsoft.com/office/drawing/2014/main" id="{9436450B-76D9-72E4-D579-45F4AA6F2582}"/>
              </a:ext>
            </a:extLst>
          </p:cNvPr>
          <p:cNvSpPr/>
          <p:nvPr/>
        </p:nvSpPr>
        <p:spPr>
          <a:xfrm rot="16200000">
            <a:off x="6417649" y="1083644"/>
            <a:ext cx="533400" cy="2785711"/>
          </a:xfrm>
          <a:prstGeom prst="curvedLef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Left 9">
            <a:extLst>
              <a:ext uri="{FF2B5EF4-FFF2-40B4-BE49-F238E27FC236}">
                <a16:creationId xmlns:a16="http://schemas.microsoft.com/office/drawing/2014/main" id="{2276A7A0-FFA6-7981-A068-7256732E6A1C}"/>
              </a:ext>
            </a:extLst>
          </p:cNvPr>
          <p:cNvSpPr/>
          <p:nvPr/>
        </p:nvSpPr>
        <p:spPr>
          <a:xfrm rot="898386">
            <a:off x="8410160" y="4147337"/>
            <a:ext cx="448023" cy="1492726"/>
          </a:xfrm>
          <a:prstGeom prst="curvedLef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Left 10">
            <a:extLst>
              <a:ext uri="{FF2B5EF4-FFF2-40B4-BE49-F238E27FC236}">
                <a16:creationId xmlns:a16="http://schemas.microsoft.com/office/drawing/2014/main" id="{15C0F370-8BB9-0567-6E63-606251734E07}"/>
              </a:ext>
            </a:extLst>
          </p:cNvPr>
          <p:cNvSpPr/>
          <p:nvPr/>
        </p:nvSpPr>
        <p:spPr>
          <a:xfrm rot="7648779">
            <a:off x="3924192" y="4299737"/>
            <a:ext cx="448023" cy="1492726"/>
          </a:xfrm>
          <a:prstGeom prst="curvedLef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2D796309-C54A-9D62-FE1C-CBFC6D9134AC}"/>
              </a:ext>
            </a:extLst>
          </p:cNvPr>
          <p:cNvSpPr txBox="1"/>
          <p:nvPr/>
        </p:nvSpPr>
        <p:spPr>
          <a:xfrm rot="18821212">
            <a:off x="1103130" y="2502755"/>
            <a:ext cx="3416322" cy="769441"/>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rtlCol="0">
            <a:spAutoFit/>
          </a:bodyPr>
          <a:lstStyle/>
          <a:p>
            <a:pPr algn="ctr"/>
            <a:r>
              <a:rPr lang="en-US" sz="4400" b="1" dirty="0"/>
              <a:t>Traffic Cops</a:t>
            </a:r>
          </a:p>
        </p:txBody>
      </p:sp>
      <p:sp>
        <p:nvSpPr>
          <p:cNvPr id="13" name="TextBox 12">
            <a:extLst>
              <a:ext uri="{FF2B5EF4-FFF2-40B4-BE49-F238E27FC236}">
                <a16:creationId xmlns:a16="http://schemas.microsoft.com/office/drawing/2014/main" id="{5E1A68AA-9F75-1026-2C1A-A92B4E793A33}"/>
              </a:ext>
            </a:extLst>
          </p:cNvPr>
          <p:cNvSpPr txBox="1"/>
          <p:nvPr/>
        </p:nvSpPr>
        <p:spPr>
          <a:xfrm rot="3593970">
            <a:off x="8384067" y="2815549"/>
            <a:ext cx="3416322" cy="52322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rtlCol="0">
            <a:spAutoFit/>
          </a:bodyPr>
          <a:lstStyle/>
          <a:p>
            <a:pPr algn="ctr"/>
            <a:r>
              <a:rPr lang="en-US" sz="2800" b="1" dirty="0"/>
              <a:t>Docking Sites</a:t>
            </a:r>
          </a:p>
        </p:txBody>
      </p:sp>
    </p:spTree>
    <p:extLst>
      <p:ext uri="{BB962C8B-B14F-4D97-AF65-F5344CB8AC3E}">
        <p14:creationId xmlns:p14="http://schemas.microsoft.com/office/powerpoint/2010/main" val="1755827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7127A4-4119-BA86-6A7D-C86546605281}"/>
              </a:ext>
            </a:extLst>
          </p:cNvPr>
          <p:cNvSpPr>
            <a:spLocks noGrp="1"/>
          </p:cNvSpPr>
          <p:nvPr>
            <p:ph type="sldNum" sz="quarter" idx="12"/>
          </p:nvPr>
        </p:nvSpPr>
        <p:spPr/>
        <p:txBody>
          <a:bodyPr/>
          <a:lstStyle/>
          <a:p>
            <a:fld id="{D8DA9DAA-006C-4F4B-980E-E3DF019B24E2}" type="slidenum">
              <a:rPr lang="en-US" smtClean="0"/>
              <a:t>15</a:t>
            </a:fld>
            <a:endParaRPr lang="en-US" dirty="0"/>
          </a:p>
        </p:txBody>
      </p:sp>
      <p:sp>
        <p:nvSpPr>
          <p:cNvPr id="7" name="Title 1">
            <a:extLst>
              <a:ext uri="{FF2B5EF4-FFF2-40B4-BE49-F238E27FC236}">
                <a16:creationId xmlns:a16="http://schemas.microsoft.com/office/drawing/2014/main" id="{A02B5904-857A-8319-DB20-DD20EEC291BB}"/>
              </a:ext>
            </a:extLst>
          </p:cNvPr>
          <p:cNvSpPr txBox="1">
            <a:spLocks/>
          </p:cNvSpPr>
          <p:nvPr/>
        </p:nvSpPr>
        <p:spPr>
          <a:xfrm>
            <a:off x="1" y="11804"/>
            <a:ext cx="12191999" cy="6135159"/>
          </a:xfrm>
          <a:prstGeom prst="rect">
            <a:avLst/>
          </a:prstGeom>
          <a:solidFill>
            <a:schemeClr val="bg1">
              <a:lumMod val="65000"/>
            </a:schemeClr>
          </a:solidFill>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r"/>
            <a:endParaRPr lang="en-US" dirty="0">
              <a:solidFill>
                <a:srgbClr val="C00000"/>
              </a:solidFill>
              <a:latin typeface="Arial Black" panose="020B0A04020102020204" pitchFamily="34" charset="0"/>
            </a:endParaRPr>
          </a:p>
          <a:p>
            <a:pPr lvl="1"/>
            <a:endParaRPr lang="en-US" sz="1100" dirty="0">
              <a:solidFill>
                <a:srgbClr val="C00000"/>
              </a:solidFill>
              <a:latin typeface="Arial Black" panose="020B0A04020102020204" pitchFamily="34" charset="0"/>
            </a:endParaRPr>
          </a:p>
          <a:p>
            <a:pPr marL="1143000" lvl="1" indent="-685800">
              <a:buFont typeface="Arial" panose="020B0604020202020204" pitchFamily="34" charset="0"/>
              <a:buChar char="•"/>
            </a:pPr>
            <a:r>
              <a:rPr lang="en-US" sz="4000" dirty="0">
                <a:latin typeface="Arial Black" panose="020B0A04020102020204" pitchFamily="34" charset="0"/>
              </a:rPr>
              <a:t>Human </a:t>
            </a:r>
            <a:r>
              <a:rPr lang="en-US" sz="4000" dirty="0">
                <a:solidFill>
                  <a:srgbClr val="C00000"/>
                </a:solidFill>
                <a:latin typeface="Arial Black" panose="020B0A04020102020204" pitchFamily="34" charset="0"/>
              </a:rPr>
              <a:t>Endo</a:t>
            </a:r>
            <a:r>
              <a:rPr lang="en-US" sz="4000" dirty="0">
                <a:solidFill>
                  <a:srgbClr val="003399"/>
                </a:solidFill>
                <a:latin typeface="Arial Black" panose="020B0A04020102020204" pitchFamily="34" charset="0"/>
              </a:rPr>
              <a:t>cannabinoids</a:t>
            </a:r>
            <a:br>
              <a:rPr lang="en-US" sz="2000" dirty="0">
                <a:solidFill>
                  <a:srgbClr val="003399"/>
                </a:solidFill>
                <a:latin typeface="Arial Black" panose="020B0A04020102020204" pitchFamily="34" charset="0"/>
              </a:rPr>
            </a:br>
            <a:endParaRPr lang="en-US" sz="2000" dirty="0">
              <a:solidFill>
                <a:srgbClr val="003399"/>
              </a:solidFill>
              <a:latin typeface="Arial Black" panose="020B0A04020102020204" pitchFamily="34" charset="0"/>
            </a:endParaRPr>
          </a:p>
          <a:p>
            <a:pPr marL="1257300" lvl="2" indent="-342900">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ENDO means Internal, or Within all humans and animals</a:t>
            </a:r>
          </a:p>
          <a:p>
            <a:pPr marL="1257300" lvl="2" indent="-342900">
              <a:buFont typeface="Wingdings" panose="05000000000000000000" pitchFamily="2" charset="2"/>
              <a:buChar char="Ø"/>
            </a:pPr>
            <a:r>
              <a:rPr lang="en-US" sz="2400" b="1" dirty="0">
                <a:solidFill>
                  <a:srgbClr val="444444"/>
                </a:solidFill>
                <a:latin typeface="Tahoma" panose="020B0604030504040204" pitchFamily="34" charset="0"/>
                <a:ea typeface="Tahoma" panose="020B0604030504040204" pitchFamily="34" charset="0"/>
                <a:cs typeface="Tahoma" panose="020B0604030504040204" pitchFamily="34" charset="0"/>
              </a:rPr>
              <a:t>I</a:t>
            </a:r>
            <a:r>
              <a:rPr lang="en-US" sz="24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ntegral components of cellular membranes, manufactured on demand.  </a:t>
            </a:r>
            <a:r>
              <a:rPr lang="en-US" sz="2400" b="1" dirty="0">
                <a:latin typeface="Tahoma" panose="020B0604030504040204" pitchFamily="34" charset="0"/>
                <a:ea typeface="Tahoma" panose="020B0604030504040204" pitchFamily="34" charset="0"/>
                <a:cs typeface="Tahoma" panose="020B0604030504040204" pitchFamily="34" charset="0"/>
              </a:rPr>
              <a:t>Neurotransmitters </a:t>
            </a:r>
            <a:r>
              <a:rPr lang="en-US" sz="2400" dirty="0">
                <a:latin typeface="Tahoma" panose="020B0604030504040204" pitchFamily="34" charset="0"/>
                <a:ea typeface="Tahoma" panose="020B0604030504040204" pitchFamily="34" charset="0"/>
                <a:cs typeface="Tahoma" panose="020B0604030504040204" pitchFamily="34" charset="0"/>
              </a:rPr>
              <a:t>(Messengers) – Fatty Acids (Lipids)</a:t>
            </a:r>
            <a:endParaRPr lang="en-US" sz="2400" b="1" dirty="0">
              <a:latin typeface="Tahoma" panose="020B0604030504040204" pitchFamily="34" charset="0"/>
              <a:ea typeface="Tahoma" panose="020B0604030504040204" pitchFamily="34" charset="0"/>
              <a:cs typeface="Tahoma" panose="020B0604030504040204" pitchFamily="34" charset="0"/>
            </a:endParaRPr>
          </a:p>
          <a:p>
            <a:pPr marL="1257300" lvl="2" indent="-342900">
              <a:buFont typeface="Wingdings" panose="05000000000000000000" pitchFamily="2" charset="2"/>
              <a:buChar char="Ø"/>
            </a:pPr>
            <a:r>
              <a:rPr lang="en-US" sz="2400" b="1" dirty="0">
                <a:solidFill>
                  <a:srgbClr val="003399"/>
                </a:solidFill>
                <a:latin typeface="Tahoma" panose="020B0604030504040204" pitchFamily="34" charset="0"/>
                <a:ea typeface="Tahoma" panose="020B0604030504040204" pitchFamily="34" charset="0"/>
                <a:cs typeface="Tahoma" panose="020B0604030504040204" pitchFamily="34" charset="0"/>
              </a:rPr>
              <a:t>AEA </a:t>
            </a:r>
            <a:r>
              <a:rPr lang="en-US" sz="2400" b="1" dirty="0">
                <a:latin typeface="Tahoma" panose="020B0604030504040204" pitchFamily="34" charset="0"/>
                <a:ea typeface="Tahoma" panose="020B0604030504040204" pitchFamily="34" charset="0"/>
                <a:cs typeface="Tahoma" panose="020B0604030504040204" pitchFamily="34" charset="0"/>
              </a:rPr>
              <a:t>(Anandamide) – (like THC) – discovered in 1992</a:t>
            </a:r>
            <a:endParaRPr lang="en-US" sz="24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marL="1257300" lvl="2" indent="-342900">
              <a:buFont typeface="Wingdings" panose="05000000000000000000" pitchFamily="2" charset="2"/>
              <a:buChar char="Ø"/>
            </a:pPr>
            <a:r>
              <a:rPr lang="en-US" sz="2400" b="1" dirty="0">
                <a:solidFill>
                  <a:srgbClr val="C00000"/>
                </a:solidFill>
                <a:latin typeface="Tahoma" panose="020B0604030504040204" pitchFamily="34" charset="0"/>
                <a:ea typeface="Tahoma" panose="020B0604030504040204" pitchFamily="34" charset="0"/>
                <a:cs typeface="Tahoma" panose="020B0604030504040204" pitchFamily="34" charset="0"/>
              </a:rPr>
              <a:t>2-AG </a:t>
            </a:r>
            <a:r>
              <a:rPr lang="en-US" sz="2400" b="1" dirty="0">
                <a:latin typeface="Tahoma" panose="020B0604030504040204" pitchFamily="34" charset="0"/>
                <a:ea typeface="Tahoma" panose="020B0604030504040204" pitchFamily="34" charset="0"/>
                <a:cs typeface="Tahoma" panose="020B0604030504040204" pitchFamily="34" charset="0"/>
              </a:rPr>
              <a:t>(2-Arachidononoyl-Glycerol) – (like CBD)</a:t>
            </a:r>
          </a:p>
          <a:p>
            <a:pPr marL="1257300" lvl="2" indent="-342900">
              <a:buFont typeface="Wingdings" panose="05000000000000000000" pitchFamily="2" charset="2"/>
              <a:buChar char="Ø"/>
            </a:pPr>
            <a:r>
              <a:rPr lang="en-US" sz="2400" b="0" i="0" dirty="0">
                <a:solidFill>
                  <a:srgbClr val="212529"/>
                </a:solidFill>
                <a:effectLst/>
                <a:latin typeface="Tahoma" panose="020B0604030504040204" pitchFamily="34" charset="0"/>
                <a:ea typeface="Tahoma" panose="020B0604030504040204" pitchFamily="34" charset="0"/>
                <a:cs typeface="Tahoma" panose="020B0604030504040204" pitchFamily="34" charset="0"/>
              </a:rPr>
              <a:t> </a:t>
            </a:r>
            <a:r>
              <a:rPr lang="en-US" sz="24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N-arachidonoyl dopamine</a:t>
            </a:r>
            <a:r>
              <a:rPr lang="en-US" sz="2400" b="0" i="0" dirty="0">
                <a:solidFill>
                  <a:srgbClr val="212529"/>
                </a:solidFill>
                <a:effectLst/>
                <a:latin typeface="Tahoma" panose="020B0604030504040204" pitchFamily="34" charset="0"/>
                <a:ea typeface="Tahoma" panose="020B0604030504040204" pitchFamily="34" charset="0"/>
                <a:cs typeface="Tahoma" panose="020B0604030504040204" pitchFamily="34" charset="0"/>
              </a:rPr>
              <a:t> (NADA), and </a:t>
            </a:r>
            <a:r>
              <a:rPr lang="en-US" sz="2400" b="1" i="0" u="none" strike="noStrike" dirty="0" err="1">
                <a:solidFill>
                  <a:srgbClr val="C00000"/>
                </a:solidFill>
                <a:effectLst/>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Virodhamine</a:t>
            </a:r>
            <a:r>
              <a:rPr lang="en-US" sz="2400" b="0" i="0" dirty="0">
                <a:solidFill>
                  <a:srgbClr val="212529"/>
                </a:solidFill>
                <a:effectLst/>
                <a:latin typeface="Tahoma" panose="020B0604030504040204" pitchFamily="34" charset="0"/>
                <a:ea typeface="Tahoma" panose="020B0604030504040204" pitchFamily="34" charset="0"/>
                <a:cs typeface="Tahoma" panose="020B0604030504040204" pitchFamily="34" charset="0"/>
              </a:rPr>
              <a:t> (OAE)</a:t>
            </a:r>
            <a:br>
              <a:rPr lang="en-US" sz="2400" dirty="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a:p>
            <a:pPr marL="800100" lvl="1" indent="-342900">
              <a:buFont typeface="Arial" panose="020B0604020202020204" pitchFamily="34" charset="0"/>
              <a:buChar char="•"/>
            </a:pPr>
            <a:r>
              <a:rPr lang="en-US" sz="3600" dirty="0" err="1">
                <a:solidFill>
                  <a:srgbClr val="C00000"/>
                </a:solidFill>
                <a:latin typeface="Arial Black" panose="020B0A04020102020204" pitchFamily="34" charset="0"/>
              </a:rPr>
              <a:t>Endo</a:t>
            </a:r>
            <a:r>
              <a:rPr lang="en-US" sz="3600" dirty="0" err="1">
                <a:solidFill>
                  <a:srgbClr val="003399"/>
                </a:solidFill>
                <a:latin typeface="Arial Black" panose="020B0A04020102020204" pitchFamily="34" charset="0"/>
              </a:rPr>
              <a:t>Cannabinoid</a:t>
            </a:r>
            <a:r>
              <a:rPr lang="en-US" sz="3600" dirty="0">
                <a:solidFill>
                  <a:srgbClr val="003399"/>
                </a:solidFill>
                <a:latin typeface="Arial Black" panose="020B0A04020102020204" pitchFamily="34" charset="0"/>
              </a:rPr>
              <a:t> System (ECS)</a:t>
            </a:r>
          </a:p>
          <a:p>
            <a:pPr marL="1257300" lvl="2" indent="-342900">
              <a:buFont typeface="Arial" panose="020B0604020202020204" pitchFamily="34" charset="0"/>
              <a:buChar char="•"/>
            </a:pPr>
            <a:r>
              <a:rPr lang="en-US" sz="2400" b="0" i="0" dirty="0">
                <a:solidFill>
                  <a:srgbClr val="212529"/>
                </a:solidFill>
                <a:effectLst/>
                <a:latin typeface="Tahoma" panose="020B0604030504040204" pitchFamily="34" charset="0"/>
                <a:ea typeface="Tahoma" panose="020B0604030504040204" pitchFamily="34" charset="0"/>
                <a:cs typeface="Tahoma" panose="020B0604030504040204" pitchFamily="34" charset="0"/>
              </a:rPr>
              <a:t>Endocannabinoids, and </a:t>
            </a:r>
          </a:p>
          <a:p>
            <a:pPr marL="1257300" lvl="2" indent="-342900">
              <a:buFont typeface="Arial" panose="020B0604020202020204" pitchFamily="34" charset="0"/>
              <a:buChar char="•"/>
            </a:pPr>
            <a:r>
              <a:rPr lang="en-US" sz="2400" b="0" i="0" dirty="0">
                <a:solidFill>
                  <a:srgbClr val="212529"/>
                </a:solidFill>
                <a:effectLst/>
                <a:latin typeface="Tahoma" panose="020B0604030504040204" pitchFamily="34" charset="0"/>
                <a:ea typeface="Tahoma" panose="020B0604030504040204" pitchFamily="34" charset="0"/>
                <a:cs typeface="Tahoma" panose="020B0604030504040204" pitchFamily="34" charset="0"/>
              </a:rPr>
              <a:t>Enzymes</a:t>
            </a:r>
            <a:endParaRPr lang="en-US" sz="24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5761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F5BD0FE-4E06-426E-BCAE-CF065607FB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0"/>
            <a:ext cx="9061704" cy="6858001"/>
          </a:xfrm>
        </p:spPr>
      </p:pic>
      <p:sp>
        <p:nvSpPr>
          <p:cNvPr id="6" name="TextBox 5">
            <a:extLst>
              <a:ext uri="{FF2B5EF4-FFF2-40B4-BE49-F238E27FC236}">
                <a16:creationId xmlns:a16="http://schemas.microsoft.com/office/drawing/2014/main" id="{2462CFB9-DFB2-4BA8-9E3B-BCC9694C474C}"/>
              </a:ext>
            </a:extLst>
          </p:cNvPr>
          <p:cNvSpPr txBox="1"/>
          <p:nvPr/>
        </p:nvSpPr>
        <p:spPr>
          <a:xfrm>
            <a:off x="8001000" y="2514601"/>
            <a:ext cx="1371600" cy="584775"/>
          </a:xfrm>
          <a:prstGeom prst="rect">
            <a:avLst/>
          </a:prstGeom>
          <a:noFill/>
        </p:spPr>
        <p:txBody>
          <a:bodyPr wrap="square" rtlCol="0">
            <a:spAutoFit/>
          </a:bodyPr>
          <a:lstStyle/>
          <a:p>
            <a:r>
              <a:rPr lang="en-US" sz="3200" dirty="0">
                <a:solidFill>
                  <a:srgbClr val="C00000"/>
                </a:solidFill>
                <a:latin typeface="Arial Black" panose="020B0A04020102020204" pitchFamily="34" charset="0"/>
              </a:rPr>
              <a:t>2-AG</a:t>
            </a:r>
          </a:p>
        </p:txBody>
      </p:sp>
      <p:sp>
        <p:nvSpPr>
          <p:cNvPr id="7" name="TextBox 6">
            <a:extLst>
              <a:ext uri="{FF2B5EF4-FFF2-40B4-BE49-F238E27FC236}">
                <a16:creationId xmlns:a16="http://schemas.microsoft.com/office/drawing/2014/main" id="{C6439500-E213-4C31-8E1D-B5586DD331B2}"/>
              </a:ext>
            </a:extLst>
          </p:cNvPr>
          <p:cNvSpPr txBox="1"/>
          <p:nvPr/>
        </p:nvSpPr>
        <p:spPr>
          <a:xfrm>
            <a:off x="2286000" y="2057401"/>
            <a:ext cx="2438400" cy="954107"/>
          </a:xfrm>
          <a:prstGeom prst="rect">
            <a:avLst/>
          </a:prstGeom>
          <a:noFill/>
        </p:spPr>
        <p:txBody>
          <a:bodyPr wrap="square" rtlCol="0">
            <a:spAutoFit/>
          </a:bodyPr>
          <a:lstStyle/>
          <a:p>
            <a:r>
              <a:rPr lang="en-US" sz="2800" dirty="0" err="1"/>
              <a:t>arachidonyl</a:t>
            </a:r>
            <a:r>
              <a:rPr lang="en-US" sz="2800" dirty="0"/>
              <a:t> ethanolamine</a:t>
            </a:r>
          </a:p>
        </p:txBody>
      </p:sp>
      <p:sp>
        <p:nvSpPr>
          <p:cNvPr id="8" name="Arrow: Curved Right 7">
            <a:extLst>
              <a:ext uri="{FF2B5EF4-FFF2-40B4-BE49-F238E27FC236}">
                <a16:creationId xmlns:a16="http://schemas.microsoft.com/office/drawing/2014/main" id="{2AFD0788-F435-48D8-BC84-609B40C64E88}"/>
              </a:ext>
            </a:extLst>
          </p:cNvPr>
          <p:cNvSpPr/>
          <p:nvPr/>
        </p:nvSpPr>
        <p:spPr>
          <a:xfrm rot="20685426">
            <a:off x="2286000" y="3011508"/>
            <a:ext cx="533400" cy="834987"/>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Left 8">
            <a:extLst>
              <a:ext uri="{FF2B5EF4-FFF2-40B4-BE49-F238E27FC236}">
                <a16:creationId xmlns:a16="http://schemas.microsoft.com/office/drawing/2014/main" id="{B4AB5BAD-3712-4A63-9337-BF13F1FC1443}"/>
              </a:ext>
            </a:extLst>
          </p:cNvPr>
          <p:cNvSpPr/>
          <p:nvPr/>
        </p:nvSpPr>
        <p:spPr>
          <a:xfrm>
            <a:off x="9601200" y="2667001"/>
            <a:ext cx="533400" cy="834987"/>
          </a:xfrm>
          <a:prstGeom prst="curvedLeftArrow">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2F469108-85F5-45F9-A2AA-FEAB2F169B81}"/>
              </a:ext>
            </a:extLst>
          </p:cNvPr>
          <p:cNvSpPr txBox="1"/>
          <p:nvPr/>
        </p:nvSpPr>
        <p:spPr>
          <a:xfrm>
            <a:off x="2488591" y="1701226"/>
            <a:ext cx="1371600" cy="584775"/>
          </a:xfrm>
          <a:prstGeom prst="rect">
            <a:avLst/>
          </a:prstGeom>
          <a:noFill/>
        </p:spPr>
        <p:txBody>
          <a:bodyPr wrap="square" rtlCol="0">
            <a:spAutoFit/>
          </a:bodyPr>
          <a:lstStyle/>
          <a:p>
            <a:r>
              <a:rPr lang="en-US" sz="3200" dirty="0">
                <a:solidFill>
                  <a:srgbClr val="C00000"/>
                </a:solidFill>
                <a:latin typeface="Arial Black" panose="020B0A04020102020204" pitchFamily="34" charset="0"/>
              </a:rPr>
              <a:t>AEA</a:t>
            </a:r>
          </a:p>
        </p:txBody>
      </p:sp>
      <p:sp>
        <p:nvSpPr>
          <p:cNvPr id="3" name="Rectangle 2">
            <a:extLst>
              <a:ext uri="{FF2B5EF4-FFF2-40B4-BE49-F238E27FC236}">
                <a16:creationId xmlns:a16="http://schemas.microsoft.com/office/drawing/2014/main" id="{C78778DC-F8E5-4934-9A92-470B07548F86}"/>
              </a:ext>
            </a:extLst>
          </p:cNvPr>
          <p:cNvSpPr/>
          <p:nvPr/>
        </p:nvSpPr>
        <p:spPr>
          <a:xfrm rot="17141376">
            <a:off x="-1159895" y="2396336"/>
            <a:ext cx="4766226" cy="1323439"/>
          </a:xfrm>
          <a:prstGeom prst="rect">
            <a:avLst/>
          </a:prstGeom>
          <a:solidFill>
            <a:srgbClr val="FFC000"/>
          </a:solidFill>
        </p:spPr>
        <p:txBody>
          <a:bodyPr wrap="square" lIns="91440" tIns="45720" rIns="91440" bIns="45720">
            <a:spAutoFit/>
          </a:bodyPr>
          <a:lstStyle/>
          <a:p>
            <a:pPr algn="ctr"/>
            <a:r>
              <a:rPr lang="en-US" sz="4000" b="1" cap="none" spc="0" dirty="0">
                <a:ln w="12700">
                  <a:solidFill>
                    <a:schemeClr val="accent1"/>
                  </a:solidFill>
                  <a:prstDash val="solid"/>
                </a:ln>
                <a:solidFill>
                  <a:schemeClr val="bg2">
                    <a:lumMod val="90000"/>
                  </a:schemeClr>
                </a:solidFill>
                <a:effectLst>
                  <a:outerShdw dist="38100" dir="2640000" algn="bl" rotWithShape="0">
                    <a:schemeClr val="accent1"/>
                  </a:outerShdw>
                </a:effectLst>
                <a:latin typeface="Aharoni" panose="02010803020104030203" pitchFamily="2" charset="-79"/>
                <a:cs typeface="Aharoni" panose="02010803020104030203" pitchFamily="2" charset="-79"/>
              </a:rPr>
              <a:t>Human</a:t>
            </a:r>
          </a:p>
          <a:p>
            <a:pPr algn="ctr"/>
            <a:r>
              <a:rPr lang="en-US" sz="4000" b="1" cap="none" spc="0" dirty="0">
                <a:ln w="12700">
                  <a:solidFill>
                    <a:schemeClr val="accent1"/>
                  </a:solidFill>
                  <a:prstDash val="solid"/>
                </a:ln>
                <a:solidFill>
                  <a:schemeClr val="bg2">
                    <a:lumMod val="90000"/>
                  </a:schemeClr>
                </a:solidFill>
                <a:effectLst>
                  <a:outerShdw dist="38100" dir="2640000" algn="bl" rotWithShape="0">
                    <a:schemeClr val="accent1"/>
                  </a:outerShdw>
                </a:effectLst>
                <a:latin typeface="Aharoni" panose="02010803020104030203" pitchFamily="2" charset="-79"/>
                <a:cs typeface="Aharoni" panose="02010803020104030203" pitchFamily="2" charset="-79"/>
              </a:rPr>
              <a:t>Endocannabinoids</a:t>
            </a:r>
          </a:p>
        </p:txBody>
      </p:sp>
      <p:sp>
        <p:nvSpPr>
          <p:cNvPr id="4" name="TextBox 3">
            <a:extLst>
              <a:ext uri="{FF2B5EF4-FFF2-40B4-BE49-F238E27FC236}">
                <a16:creationId xmlns:a16="http://schemas.microsoft.com/office/drawing/2014/main" id="{C3DE9E71-0824-8469-BE67-6726C2EDE250}"/>
              </a:ext>
            </a:extLst>
          </p:cNvPr>
          <p:cNvSpPr txBox="1"/>
          <p:nvPr/>
        </p:nvSpPr>
        <p:spPr>
          <a:xfrm>
            <a:off x="2974031" y="4349162"/>
            <a:ext cx="1388419" cy="40011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rtlCol="0">
            <a:spAutoFit/>
          </a:bodyPr>
          <a:lstStyle/>
          <a:p>
            <a:pPr algn="ctr"/>
            <a:r>
              <a:rPr lang="en-US" sz="2000" b="1" dirty="0"/>
              <a:t>Like THC</a:t>
            </a:r>
          </a:p>
        </p:txBody>
      </p:sp>
      <p:sp>
        <p:nvSpPr>
          <p:cNvPr id="12" name="TextBox 11">
            <a:extLst>
              <a:ext uri="{FF2B5EF4-FFF2-40B4-BE49-F238E27FC236}">
                <a16:creationId xmlns:a16="http://schemas.microsoft.com/office/drawing/2014/main" id="{740FB41D-E218-763C-7272-DABE3B2AC62F}"/>
              </a:ext>
            </a:extLst>
          </p:cNvPr>
          <p:cNvSpPr txBox="1"/>
          <p:nvPr/>
        </p:nvSpPr>
        <p:spPr>
          <a:xfrm>
            <a:off x="7984181" y="2114491"/>
            <a:ext cx="1388419" cy="400110"/>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rtlCol="0">
            <a:spAutoFit/>
          </a:bodyPr>
          <a:lstStyle/>
          <a:p>
            <a:pPr algn="ctr"/>
            <a:r>
              <a:rPr lang="en-US" sz="2000" b="1" dirty="0"/>
              <a:t>Like CBD</a:t>
            </a:r>
          </a:p>
        </p:txBody>
      </p:sp>
    </p:spTree>
    <p:extLst>
      <p:ext uri="{BB962C8B-B14F-4D97-AF65-F5344CB8AC3E}">
        <p14:creationId xmlns:p14="http://schemas.microsoft.com/office/powerpoint/2010/main" val="746329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E23901-411B-4144-A75E-48DEB41B0A6A}"/>
              </a:ext>
            </a:extLst>
          </p:cNvPr>
          <p:cNvSpPr>
            <a:spLocks noGrp="1"/>
          </p:cNvSpPr>
          <p:nvPr>
            <p:ph type="sldNum" sz="quarter" idx="12"/>
          </p:nvPr>
        </p:nvSpPr>
        <p:spPr/>
        <p:txBody>
          <a:bodyPr/>
          <a:lstStyle/>
          <a:p>
            <a:fld id="{D8DA9DAA-006C-4F4B-980E-E3DF019B24E2}" type="slidenum">
              <a:rPr lang="en-US" smtClean="0"/>
              <a:t>17</a:t>
            </a:fld>
            <a:endParaRPr lang="en-US" dirty="0"/>
          </a:p>
        </p:txBody>
      </p:sp>
      <p:pic>
        <p:nvPicPr>
          <p:cNvPr id="10242" name="Picture 2">
            <a:extLst>
              <a:ext uri="{FF2B5EF4-FFF2-40B4-BE49-F238E27FC236}">
                <a16:creationId xmlns:a16="http://schemas.microsoft.com/office/drawing/2014/main" id="{3E291CB0-163D-3C87-7B92-2F708BC47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8" y="1369387"/>
            <a:ext cx="12056903" cy="475042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E0130525-4C04-FA51-E1F0-2F4DE8CB6D9C}"/>
              </a:ext>
            </a:extLst>
          </p:cNvPr>
          <p:cNvSpPr/>
          <p:nvPr/>
        </p:nvSpPr>
        <p:spPr>
          <a:xfrm>
            <a:off x="1044521" y="2475571"/>
            <a:ext cx="538952" cy="953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6C4A9295-1548-F3B0-033A-079E44FCC4AC}"/>
              </a:ext>
            </a:extLst>
          </p:cNvPr>
          <p:cNvSpPr/>
          <p:nvPr/>
        </p:nvSpPr>
        <p:spPr>
          <a:xfrm>
            <a:off x="1044521" y="3817775"/>
            <a:ext cx="538952" cy="9534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DBF5D7-A870-BF2F-AD88-443D538EA197}"/>
              </a:ext>
            </a:extLst>
          </p:cNvPr>
          <p:cNvSpPr/>
          <p:nvPr/>
        </p:nvSpPr>
        <p:spPr>
          <a:xfrm>
            <a:off x="1518401" y="409441"/>
            <a:ext cx="9722027" cy="830997"/>
          </a:xfrm>
          <a:prstGeom prst="rect">
            <a:avLst/>
          </a:prstGeom>
          <a:solidFill>
            <a:schemeClr val="bg1">
              <a:lumMod val="75000"/>
            </a:schemeClr>
          </a:solidFill>
        </p:spPr>
        <p:txBody>
          <a:bodyPr wrap="square" lIns="91440" tIns="45720" rIns="91440" bIns="45720">
            <a:spAutoFit/>
          </a:bodyPr>
          <a:lstStyle/>
          <a:p>
            <a:pPr algn="ctr"/>
            <a:r>
              <a:rPr lang="en-US" sz="4800" b="1" cap="none" spc="0" dirty="0">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latin typeface="Arial Black" panose="020B0A04020102020204" pitchFamily="34" charset="0"/>
              </a:rPr>
              <a:t>Endocannabinoid System</a:t>
            </a:r>
          </a:p>
        </p:txBody>
      </p:sp>
      <p:sp>
        <p:nvSpPr>
          <p:cNvPr id="8" name="TextBox 7">
            <a:extLst>
              <a:ext uri="{FF2B5EF4-FFF2-40B4-BE49-F238E27FC236}">
                <a16:creationId xmlns:a16="http://schemas.microsoft.com/office/drawing/2014/main" id="{DCB672A3-18FA-2BD9-80E7-51E1285F8146}"/>
              </a:ext>
            </a:extLst>
          </p:cNvPr>
          <p:cNvSpPr txBox="1"/>
          <p:nvPr/>
        </p:nvSpPr>
        <p:spPr>
          <a:xfrm>
            <a:off x="232328" y="1464173"/>
            <a:ext cx="2354755" cy="523220"/>
          </a:xfrm>
          <a:prstGeom prst="rect">
            <a:avLst/>
          </a:prstGeom>
          <a:solidFill>
            <a:schemeClr val="bg1">
              <a:lumMod val="75000"/>
            </a:schemeClr>
          </a:solidFill>
        </p:spPr>
        <p:txBody>
          <a:bodyPr wrap="square" rtlCol="0">
            <a:spAutoFit/>
          </a:bodyPr>
          <a:lstStyle/>
          <a:p>
            <a:r>
              <a:rPr lang="en-US" sz="2800" dirty="0">
                <a:solidFill>
                  <a:schemeClr val="accent1"/>
                </a:solidFill>
                <a:latin typeface="Aharoni" panose="02010803020104030203" pitchFamily="2" charset="-79"/>
                <a:cs typeface="Aharoni" panose="02010803020104030203" pitchFamily="2" charset="-79"/>
              </a:rPr>
              <a:t>Cannabinoid</a:t>
            </a:r>
          </a:p>
        </p:txBody>
      </p:sp>
      <p:sp>
        <p:nvSpPr>
          <p:cNvPr id="9" name="Arrow: Down 8">
            <a:extLst>
              <a:ext uri="{FF2B5EF4-FFF2-40B4-BE49-F238E27FC236}">
                <a16:creationId xmlns:a16="http://schemas.microsoft.com/office/drawing/2014/main" id="{E6D435E2-A87E-9B03-CCD2-A48E92F6C9FB}"/>
              </a:ext>
            </a:extLst>
          </p:cNvPr>
          <p:cNvSpPr/>
          <p:nvPr/>
        </p:nvSpPr>
        <p:spPr>
          <a:xfrm rot="15275073">
            <a:off x="8186221" y="2360258"/>
            <a:ext cx="249517" cy="641754"/>
          </a:xfrm>
          <a:prstGeom prst="downArrow">
            <a:avLst>
              <a:gd name="adj1" fmla="val 50000"/>
              <a:gd name="adj2" fmla="val 408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3650B989-8A3F-64D9-1A2A-FBA06C96E281}"/>
              </a:ext>
            </a:extLst>
          </p:cNvPr>
          <p:cNvSpPr/>
          <p:nvPr/>
        </p:nvSpPr>
        <p:spPr>
          <a:xfrm rot="16200000" flipH="1">
            <a:off x="8347440" y="2672038"/>
            <a:ext cx="312609" cy="615275"/>
          </a:xfrm>
          <a:prstGeom prst="downArrow">
            <a:avLst>
              <a:gd name="adj1" fmla="val 50000"/>
              <a:gd name="adj2" fmla="val 40856"/>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8D977B-C655-6FAF-C52B-76308395A230}"/>
              </a:ext>
            </a:extLst>
          </p:cNvPr>
          <p:cNvSpPr txBox="1"/>
          <p:nvPr/>
        </p:nvSpPr>
        <p:spPr>
          <a:xfrm>
            <a:off x="8695205" y="2244737"/>
            <a:ext cx="3061366" cy="461665"/>
          </a:xfrm>
          <a:prstGeom prst="rect">
            <a:avLst/>
          </a:prstGeom>
          <a:noFill/>
        </p:spPr>
        <p:txBody>
          <a:bodyPr wrap="square" rtlCol="0">
            <a:spAutoFit/>
          </a:bodyPr>
          <a:lstStyle/>
          <a:p>
            <a:r>
              <a:rPr lang="en-US" sz="2400" dirty="0">
                <a:solidFill>
                  <a:schemeClr val="accent1"/>
                </a:solidFill>
                <a:latin typeface="Aharoni" panose="02010803020104030203" pitchFamily="2" charset="-79"/>
                <a:cs typeface="Aharoni" panose="02010803020104030203" pitchFamily="2" charset="-79"/>
              </a:rPr>
              <a:t>Agonist - Stimulate</a:t>
            </a:r>
          </a:p>
        </p:txBody>
      </p:sp>
      <p:sp>
        <p:nvSpPr>
          <p:cNvPr id="13" name="TextBox 12">
            <a:extLst>
              <a:ext uri="{FF2B5EF4-FFF2-40B4-BE49-F238E27FC236}">
                <a16:creationId xmlns:a16="http://schemas.microsoft.com/office/drawing/2014/main" id="{63C3C358-07F0-CEBB-D480-17D439FB6E54}"/>
              </a:ext>
            </a:extLst>
          </p:cNvPr>
          <p:cNvSpPr txBox="1"/>
          <p:nvPr/>
        </p:nvSpPr>
        <p:spPr>
          <a:xfrm>
            <a:off x="8881099" y="2721452"/>
            <a:ext cx="3061365" cy="461665"/>
          </a:xfrm>
          <a:prstGeom prst="rect">
            <a:avLst/>
          </a:prstGeom>
          <a:solidFill>
            <a:srgbClr val="0070C0"/>
          </a:solidFill>
        </p:spPr>
        <p:txBody>
          <a:bodyPr wrap="square" rtlCol="0">
            <a:spAutoFit/>
          </a:bodyPr>
          <a:lstStyle/>
          <a:p>
            <a:r>
              <a:rPr lang="en-US" sz="2400" dirty="0">
                <a:solidFill>
                  <a:schemeClr val="bg2"/>
                </a:solidFill>
                <a:latin typeface="Aharoni" panose="02010803020104030203" pitchFamily="2" charset="-79"/>
                <a:cs typeface="Aharoni" panose="02010803020104030203" pitchFamily="2" charset="-79"/>
              </a:rPr>
              <a:t>Antagonist - Inhibits</a:t>
            </a:r>
          </a:p>
        </p:txBody>
      </p:sp>
    </p:spTree>
    <p:extLst>
      <p:ext uri="{BB962C8B-B14F-4D97-AF65-F5344CB8AC3E}">
        <p14:creationId xmlns:p14="http://schemas.microsoft.com/office/powerpoint/2010/main" val="2550548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0C65-52E1-4083-9B07-03BBF587618C}"/>
              </a:ext>
            </a:extLst>
          </p:cNvPr>
          <p:cNvSpPr>
            <a:spLocks noGrp="1"/>
          </p:cNvSpPr>
          <p:nvPr>
            <p:ph type="title"/>
          </p:nvPr>
        </p:nvSpPr>
        <p:spPr>
          <a:xfrm>
            <a:off x="7696200" y="1"/>
            <a:ext cx="4495800" cy="6876642"/>
          </a:xfr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a:normAutofit/>
          </a:bodyPr>
          <a:lstStyle/>
          <a:p>
            <a:pPr algn="ctr"/>
            <a:br>
              <a:rPr lang="en-US" dirty="0"/>
            </a:br>
            <a:br>
              <a:rPr lang="en-US" dirty="0"/>
            </a:br>
            <a:r>
              <a:rPr lang="en-US" sz="4000" dirty="0">
                <a:latin typeface="Aharoni" panose="02010803020104030203" pitchFamily="2" charset="-79"/>
                <a:cs typeface="Aharoni" panose="02010803020104030203" pitchFamily="2" charset="-79"/>
              </a:rPr>
              <a:t>Distribution</a:t>
            </a:r>
            <a:br>
              <a:rPr lang="en-US" sz="4000" dirty="0">
                <a:latin typeface="Aharoni" panose="02010803020104030203" pitchFamily="2" charset="-79"/>
                <a:cs typeface="Aharoni" panose="02010803020104030203" pitchFamily="2" charset="-79"/>
              </a:rPr>
            </a:br>
            <a:br>
              <a:rPr lang="en-US" sz="4000" dirty="0">
                <a:latin typeface="Aharoni" panose="02010803020104030203" pitchFamily="2" charset="-79"/>
                <a:cs typeface="Aharoni" panose="02010803020104030203" pitchFamily="2" charset="-79"/>
              </a:rPr>
            </a:br>
            <a:r>
              <a:rPr lang="en-US" sz="4000" dirty="0">
                <a:latin typeface="Aharoni" panose="02010803020104030203" pitchFamily="2" charset="-79"/>
                <a:cs typeface="Aharoni" panose="02010803020104030203" pitchFamily="2" charset="-79"/>
              </a:rPr>
              <a:t>of</a:t>
            </a:r>
            <a:br>
              <a:rPr lang="en-US" sz="4000" dirty="0">
                <a:latin typeface="Aharoni" panose="02010803020104030203" pitchFamily="2" charset="-79"/>
                <a:cs typeface="Aharoni" panose="02010803020104030203" pitchFamily="2" charset="-79"/>
              </a:rPr>
            </a:br>
            <a:br>
              <a:rPr lang="en-US" sz="4000" dirty="0">
                <a:latin typeface="Aharoni" panose="02010803020104030203" pitchFamily="2" charset="-79"/>
                <a:cs typeface="Aharoni" panose="02010803020104030203" pitchFamily="2" charset="-79"/>
              </a:rPr>
            </a:br>
            <a:r>
              <a:rPr lang="en-US" sz="3600" dirty="0">
                <a:latin typeface="Aharoni" panose="02010803020104030203" pitchFamily="2" charset="-79"/>
                <a:cs typeface="Aharoni" panose="02010803020104030203" pitchFamily="2" charset="-79"/>
              </a:rPr>
              <a:t>Endo-Cannabinoid</a:t>
            </a:r>
            <a:br>
              <a:rPr lang="en-US" sz="4000" dirty="0">
                <a:latin typeface="Aharoni" panose="02010803020104030203" pitchFamily="2" charset="-79"/>
                <a:cs typeface="Aharoni" panose="02010803020104030203" pitchFamily="2" charset="-79"/>
              </a:rPr>
            </a:br>
            <a:br>
              <a:rPr lang="en-US" sz="4000" dirty="0">
                <a:latin typeface="Aharoni" panose="02010803020104030203" pitchFamily="2" charset="-79"/>
                <a:cs typeface="Aharoni" panose="02010803020104030203" pitchFamily="2" charset="-79"/>
              </a:rPr>
            </a:br>
            <a:r>
              <a:rPr lang="en-US" sz="4000" dirty="0">
                <a:latin typeface="Aharoni" panose="02010803020104030203" pitchFamily="2" charset="-79"/>
                <a:cs typeface="Aharoni" panose="02010803020104030203" pitchFamily="2" charset="-79"/>
              </a:rPr>
              <a:t> Receptors</a:t>
            </a:r>
          </a:p>
        </p:txBody>
      </p:sp>
      <p:pic>
        <p:nvPicPr>
          <p:cNvPr id="48130" name="Picture 2" descr="Image result for picture of distribution of CB-2 receptors">
            <a:extLst>
              <a:ext uri="{FF2B5EF4-FFF2-40B4-BE49-F238E27FC236}">
                <a16:creationId xmlns:a16="http://schemas.microsoft.com/office/drawing/2014/main" id="{DB215A4A-50E1-4EE3-9C08-823FC634F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6172200" cy="687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141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BCBFB6-4364-250A-726F-78F305D6AF6A}"/>
              </a:ext>
            </a:extLst>
          </p:cNvPr>
          <p:cNvSpPr>
            <a:spLocks noGrp="1"/>
          </p:cNvSpPr>
          <p:nvPr>
            <p:ph type="sldNum" sz="quarter" idx="12"/>
          </p:nvPr>
        </p:nvSpPr>
        <p:spPr/>
        <p:txBody>
          <a:bodyPr/>
          <a:lstStyle/>
          <a:p>
            <a:fld id="{D8DA9DAA-006C-4F4B-980E-E3DF019B24E2}" type="slidenum">
              <a:rPr lang="en-US" smtClean="0"/>
              <a:t>19</a:t>
            </a:fld>
            <a:endParaRPr lang="en-US" dirty="0"/>
          </a:p>
        </p:txBody>
      </p:sp>
      <p:sp>
        <p:nvSpPr>
          <p:cNvPr id="5" name="Rectangle 4">
            <a:extLst>
              <a:ext uri="{FF2B5EF4-FFF2-40B4-BE49-F238E27FC236}">
                <a16:creationId xmlns:a16="http://schemas.microsoft.com/office/drawing/2014/main" id="{8940759C-8981-51CF-EF1F-94600E7D4710}"/>
              </a:ext>
            </a:extLst>
          </p:cNvPr>
          <p:cNvSpPr/>
          <p:nvPr/>
        </p:nvSpPr>
        <p:spPr>
          <a:xfrm rot="18003161">
            <a:off x="193417" y="2758286"/>
            <a:ext cx="4766226" cy="1323439"/>
          </a:xfrm>
          <a:prstGeom prst="rect">
            <a:avLst/>
          </a:prstGeom>
          <a:solidFill>
            <a:srgbClr val="FFC000"/>
          </a:solidFill>
        </p:spPr>
        <p:txBody>
          <a:bodyPr wrap="square" lIns="91440" tIns="45720" rIns="91440" bIns="45720">
            <a:spAutoFit/>
          </a:bodyPr>
          <a:lstStyle/>
          <a:p>
            <a:pPr algn="ctr"/>
            <a:r>
              <a:rPr lang="en-US" sz="4000" b="1" cap="none" spc="0" dirty="0">
                <a:ln w="12700">
                  <a:solidFill>
                    <a:schemeClr val="accent1"/>
                  </a:solidFill>
                  <a:prstDash val="solid"/>
                </a:ln>
                <a:solidFill>
                  <a:schemeClr val="bg2">
                    <a:lumMod val="90000"/>
                  </a:schemeClr>
                </a:solidFill>
                <a:effectLst>
                  <a:outerShdw dist="38100" dir="2640000" algn="bl" rotWithShape="0">
                    <a:schemeClr val="accent1"/>
                  </a:outerShdw>
                </a:effectLst>
                <a:latin typeface="Aharoni" panose="02010803020104030203" pitchFamily="2" charset="-79"/>
                <a:cs typeface="Aharoni" panose="02010803020104030203" pitchFamily="2" charset="-79"/>
              </a:rPr>
              <a:t>Endocannabinoid</a:t>
            </a:r>
          </a:p>
          <a:p>
            <a:pPr algn="ctr"/>
            <a:r>
              <a:rPr lang="en-US" sz="4000" b="1" dirty="0">
                <a:ln w="12700">
                  <a:solidFill>
                    <a:schemeClr val="accent1"/>
                  </a:solidFill>
                  <a:prstDash val="solid"/>
                </a:ln>
                <a:solidFill>
                  <a:schemeClr val="bg2">
                    <a:lumMod val="90000"/>
                  </a:schemeClr>
                </a:solidFill>
                <a:effectLst>
                  <a:outerShdw dist="38100" dir="2640000" algn="bl" rotWithShape="0">
                    <a:schemeClr val="accent1"/>
                  </a:outerShdw>
                </a:effectLst>
                <a:latin typeface="Aharoni" panose="02010803020104030203" pitchFamily="2" charset="-79"/>
                <a:cs typeface="Aharoni" panose="02010803020104030203" pitchFamily="2" charset="-79"/>
              </a:rPr>
              <a:t>System</a:t>
            </a:r>
            <a:endParaRPr lang="en-US" sz="4000" b="1" cap="none" spc="0" dirty="0">
              <a:ln w="12700">
                <a:solidFill>
                  <a:schemeClr val="accent1"/>
                </a:solidFill>
                <a:prstDash val="solid"/>
              </a:ln>
              <a:solidFill>
                <a:schemeClr val="bg2">
                  <a:lumMod val="90000"/>
                </a:schemeClr>
              </a:solidFill>
              <a:effectLst>
                <a:outerShdw dist="38100" dir="2640000" algn="bl" rotWithShape="0">
                  <a:schemeClr val="accent1"/>
                </a:outerShdw>
              </a:effectLst>
              <a:latin typeface="Aharoni" panose="02010803020104030203" pitchFamily="2" charset="-79"/>
              <a:cs typeface="Aharoni" panose="02010803020104030203" pitchFamily="2" charset="-79"/>
            </a:endParaRPr>
          </a:p>
        </p:txBody>
      </p:sp>
      <p:pic>
        <p:nvPicPr>
          <p:cNvPr id="6" name="Picture 5">
            <a:extLst>
              <a:ext uri="{FF2B5EF4-FFF2-40B4-BE49-F238E27FC236}">
                <a16:creationId xmlns:a16="http://schemas.microsoft.com/office/drawing/2014/main" id="{6CB87ECD-C4DA-EC91-9B76-ABBB2F1E30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45536" y="38327"/>
            <a:ext cx="8772598" cy="6819673"/>
          </a:xfrm>
          <a:prstGeom prst="rect">
            <a:avLst/>
          </a:prstGeom>
          <a:noFill/>
          <a:ln>
            <a:noFill/>
          </a:ln>
        </p:spPr>
      </p:pic>
    </p:spTree>
    <p:extLst>
      <p:ext uri="{BB962C8B-B14F-4D97-AF65-F5344CB8AC3E}">
        <p14:creationId xmlns:p14="http://schemas.microsoft.com/office/powerpoint/2010/main" val="155568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2</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480061" y="1359696"/>
            <a:ext cx="11330974" cy="4339650"/>
          </a:xfrm>
          <a:prstGeom prst="rect">
            <a:avLst/>
          </a:prstGeom>
          <a:solidFill>
            <a:schemeClr val="bg1">
              <a:lumMod val="75000"/>
            </a:schemeClr>
          </a:solidFill>
        </p:spPr>
        <p:txBody>
          <a:bodyPr wrap="square">
            <a:spAutoFit/>
          </a:bodyPr>
          <a:lstStyle/>
          <a:p>
            <a:r>
              <a:rPr lang="en-US" sz="4000" b="1" i="0" dirty="0">
                <a:solidFill>
                  <a:schemeClr val="accent1">
                    <a:lumMod val="50000"/>
                  </a:schemeClr>
                </a:solidFill>
                <a:effectLst/>
                <a:latin typeface="Arial Black" panose="020B0A04020102020204" pitchFamily="34" charset="0"/>
              </a:rPr>
              <a:t>Ayahuasca </a:t>
            </a:r>
          </a:p>
          <a:p>
            <a:endParaRPr lang="en-US" sz="4000" b="1" dirty="0">
              <a:solidFill>
                <a:schemeClr val="accent1">
                  <a:lumMod val="50000"/>
                </a:schemeClr>
              </a:solidFill>
              <a:latin typeface="Arial Black" panose="020B0A04020102020204" pitchFamily="34" charset="0"/>
            </a:endParaRPr>
          </a:p>
          <a:p>
            <a:pPr marL="457200" indent="-457200">
              <a:buFont typeface="Wingdings" panose="05000000000000000000" pitchFamily="2" charset="2"/>
              <a:buChar char="Ø"/>
            </a:pPr>
            <a:r>
              <a:rPr lang="en-US" sz="2800" dirty="0">
                <a:latin typeface="Tahoma" panose="020B0604030504040204" pitchFamily="34" charset="0"/>
                <a:ea typeface="Tahoma" panose="020B0604030504040204" pitchFamily="34" charset="0"/>
                <a:cs typeface="Tahoma" panose="020B0604030504040204" pitchFamily="34" charset="0"/>
              </a:rPr>
              <a:t>P</a:t>
            </a:r>
            <a:r>
              <a:rPr lang="en-US" sz="2800" b="0" i="0" dirty="0">
                <a:effectLst/>
                <a:latin typeface="Tahoma" panose="020B0604030504040204" pitchFamily="34" charset="0"/>
                <a:ea typeface="Tahoma" panose="020B0604030504040204" pitchFamily="34" charset="0"/>
                <a:cs typeface="Tahoma" panose="020B0604030504040204" pitchFamily="34" charset="0"/>
              </a:rPr>
              <a:t>sychoactive component, </a:t>
            </a:r>
            <a:r>
              <a:rPr lang="en-US" sz="2800" b="1" i="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DMT, Dimethyltryptamine</a:t>
            </a:r>
            <a:r>
              <a:rPr lang="en-US" sz="2800" b="0" i="0" dirty="0">
                <a:effectLst/>
                <a:latin typeface="Tahoma" panose="020B0604030504040204" pitchFamily="34" charset="0"/>
                <a:ea typeface="Tahoma" panose="020B0604030504040204" pitchFamily="34" charset="0"/>
                <a:cs typeface="Tahoma" panose="020B0604030504040204" pitchFamily="34" charset="0"/>
              </a:rPr>
              <a:t>, the “</a:t>
            </a:r>
            <a:r>
              <a:rPr lang="en-US" sz="2800" b="1" i="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Spirit Molecule</a:t>
            </a:r>
            <a:r>
              <a:rPr lang="en-US" sz="2800" b="1" i="0" dirty="0">
                <a:effectLst/>
                <a:latin typeface="Tahoma" panose="020B0604030504040204" pitchFamily="34" charset="0"/>
                <a:ea typeface="Tahoma" panose="020B0604030504040204" pitchFamily="34" charset="0"/>
                <a:cs typeface="Tahoma" panose="020B0604030504040204" pitchFamily="34" charset="0"/>
              </a:rPr>
              <a:t>,</a:t>
            </a:r>
            <a:r>
              <a:rPr lang="en-US" sz="2800" b="0" i="0" dirty="0">
                <a:effectLst/>
                <a:latin typeface="Tahoma" panose="020B0604030504040204" pitchFamily="34" charset="0"/>
                <a:ea typeface="Tahoma" panose="020B0604030504040204" pitchFamily="34" charset="0"/>
                <a:cs typeface="Tahoma" panose="020B0604030504040204" pitchFamily="34" charset="0"/>
              </a:rPr>
              <a:t>” is the most potent psychedelic known to humans.</a:t>
            </a:r>
          </a:p>
          <a:p>
            <a:pPr marL="457200" indent="-457200">
              <a:buFont typeface="Wingdings" panose="05000000000000000000" pitchFamily="2" charset="2"/>
              <a:buChar char="Ø"/>
            </a:pPr>
            <a:r>
              <a:rPr lang="en-US" sz="2800" dirty="0">
                <a:latin typeface="Tahoma" panose="020B0604030504040204" pitchFamily="34" charset="0"/>
                <a:ea typeface="Tahoma" panose="020B0604030504040204" pitchFamily="34" charset="0"/>
                <a:cs typeface="Tahoma" panose="020B0604030504040204" pitchFamily="34" charset="0"/>
              </a:rPr>
              <a:t>P</a:t>
            </a:r>
            <a:r>
              <a:rPr lang="en-US" sz="2800" b="0" i="0" dirty="0">
                <a:effectLst/>
                <a:latin typeface="Tahoma" panose="020B0604030504040204" pitchFamily="34" charset="0"/>
                <a:ea typeface="Tahoma" panose="020B0604030504040204" pitchFamily="34" charset="0"/>
                <a:cs typeface="Tahoma" panose="020B0604030504040204" pitchFamily="34" charset="0"/>
              </a:rPr>
              <a:t>resent in dozens of </a:t>
            </a:r>
            <a:r>
              <a:rPr lang="en-US" sz="2800" dirty="0">
                <a:latin typeface="Tahoma" panose="020B0604030504040204" pitchFamily="34" charset="0"/>
                <a:ea typeface="Tahoma" panose="020B0604030504040204" pitchFamily="34" charset="0"/>
                <a:cs typeface="Tahoma" panose="020B0604030504040204" pitchFamily="34" charset="0"/>
              </a:rPr>
              <a:t>plants.  Humans produce it naturally.</a:t>
            </a:r>
          </a:p>
          <a:p>
            <a:pPr marL="457200" indent="-457200">
              <a:buFont typeface="Wingdings" panose="05000000000000000000" pitchFamily="2" charset="2"/>
              <a:buChar char="Ø"/>
            </a:pPr>
            <a:r>
              <a:rPr lang="en-US" sz="2800" b="0" i="0" dirty="0">
                <a:effectLst/>
                <a:latin typeface="Tahoma" panose="020B0604030504040204" pitchFamily="34" charset="0"/>
                <a:ea typeface="Tahoma" panose="020B0604030504040204" pitchFamily="34" charset="0"/>
                <a:cs typeface="Tahoma" panose="020B0604030504040204" pitchFamily="34" charset="0"/>
              </a:rPr>
              <a:t>Northern South American countries like Peru, Bolivia, and Colombia.  </a:t>
            </a:r>
          </a:p>
          <a:p>
            <a:pPr marL="457200" indent="-457200">
              <a:buFont typeface="Wingdings" panose="05000000000000000000" pitchFamily="2" charset="2"/>
              <a:buChar char="Ø"/>
            </a:pPr>
            <a:r>
              <a:rPr lang="en-US" sz="2800" b="0" i="0" dirty="0">
                <a:effectLst/>
                <a:latin typeface="Tahoma" panose="020B0604030504040204" pitchFamily="34" charset="0"/>
                <a:ea typeface="Tahoma" panose="020B0604030504040204" pitchFamily="34" charset="0"/>
                <a:cs typeface="Tahoma" panose="020B0604030504040204" pitchFamily="34" charset="0"/>
              </a:rPr>
              <a:t>Members of the </a:t>
            </a:r>
            <a:r>
              <a:rPr lang="en-US" sz="2800" b="0" i="0" dirty="0" err="1">
                <a:effectLst/>
                <a:latin typeface="Tahoma" panose="020B0604030504040204" pitchFamily="34" charset="0"/>
                <a:ea typeface="Tahoma" panose="020B0604030504040204" pitchFamily="34" charset="0"/>
                <a:cs typeface="Tahoma" panose="020B0604030504040204" pitchFamily="34" charset="0"/>
              </a:rPr>
              <a:t>Urarina</a:t>
            </a:r>
            <a:r>
              <a:rPr lang="en-US" sz="2800" b="0" i="0" dirty="0">
                <a:effectLst/>
                <a:latin typeface="Tahoma" panose="020B0604030504040204" pitchFamily="34" charset="0"/>
                <a:ea typeface="Tahoma" panose="020B0604030504040204" pitchFamily="34" charset="0"/>
                <a:cs typeface="Tahoma" panose="020B0604030504040204" pitchFamily="34" charset="0"/>
              </a:rPr>
              <a:t>, Shuar, Shipibo, and </a:t>
            </a:r>
            <a:r>
              <a:rPr lang="en-US" sz="2800" b="0" i="0" dirty="0" err="1">
                <a:effectLst/>
                <a:latin typeface="Tahoma" panose="020B0604030504040204" pitchFamily="34" charset="0"/>
                <a:ea typeface="Tahoma" panose="020B0604030504040204" pitchFamily="34" charset="0"/>
                <a:cs typeface="Tahoma" panose="020B0604030504040204" pitchFamily="34" charset="0"/>
              </a:rPr>
              <a:t>Tukano</a:t>
            </a:r>
            <a:r>
              <a:rPr lang="en-US" sz="2800" b="0" i="0" dirty="0">
                <a:effectLst/>
                <a:latin typeface="Tahoma" panose="020B0604030504040204" pitchFamily="34" charset="0"/>
                <a:ea typeface="Tahoma" panose="020B0604030504040204" pitchFamily="34" charset="0"/>
                <a:cs typeface="Tahoma" panose="020B0604030504040204" pitchFamily="34" charset="0"/>
              </a:rPr>
              <a:t> groups use </a:t>
            </a:r>
            <a:r>
              <a:rPr lang="en-US" sz="2800" b="1" i="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Ayahuasca for shamanic purposes</a:t>
            </a:r>
            <a:r>
              <a:rPr lang="en-US" sz="2800" b="0"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 </a:t>
            </a:r>
          </a:p>
          <a:p>
            <a:pPr marL="457200" indent="-457200">
              <a:buFont typeface="Wingdings" panose="05000000000000000000" pitchFamily="2" charset="2"/>
              <a:buChar char="Ø"/>
            </a:pP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2290" name="Picture 2" descr="Ayahuasca">
            <a:extLst>
              <a:ext uri="{FF2B5EF4-FFF2-40B4-BE49-F238E27FC236}">
                <a16:creationId xmlns:a16="http://schemas.microsoft.com/office/drawing/2014/main" id="{A038F297-FE9D-83F4-7881-574474DA7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955" y="335628"/>
            <a:ext cx="3981984" cy="1990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372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Image result for list of neurotransmitters&quot;">
            <a:extLst>
              <a:ext uri="{FF2B5EF4-FFF2-40B4-BE49-F238E27FC236}">
                <a16:creationId xmlns:a16="http://schemas.microsoft.com/office/drawing/2014/main" id="{A9C291A0-D93F-42FD-B346-8F0A4FE90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1281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2F56D2-2803-C542-FABD-7A5A11C14FAB}"/>
              </a:ext>
            </a:extLst>
          </p:cNvPr>
          <p:cNvSpPr txBox="1"/>
          <p:nvPr/>
        </p:nvSpPr>
        <p:spPr>
          <a:xfrm>
            <a:off x="529484" y="1724891"/>
            <a:ext cx="1683328" cy="369332"/>
          </a:xfrm>
          <a:prstGeom prst="rect">
            <a:avLst/>
          </a:prstGeom>
          <a:solidFill>
            <a:schemeClr val="bg1">
              <a:lumMod val="75000"/>
            </a:schemeClr>
          </a:solidFill>
        </p:spPr>
        <p:txBody>
          <a:bodyPr wrap="square" rtlCol="0">
            <a:spAutoFit/>
          </a:bodyPr>
          <a:lstStyle/>
          <a:p>
            <a:pPr algn="ctr"/>
            <a:r>
              <a:rPr lang="en-US" dirty="0"/>
              <a:t>MOOD</a:t>
            </a:r>
          </a:p>
        </p:txBody>
      </p:sp>
      <p:sp>
        <p:nvSpPr>
          <p:cNvPr id="3" name="TextBox 2">
            <a:extLst>
              <a:ext uri="{FF2B5EF4-FFF2-40B4-BE49-F238E27FC236}">
                <a16:creationId xmlns:a16="http://schemas.microsoft.com/office/drawing/2014/main" id="{EF89629B-7D2D-9781-F9CD-41ACC58498F0}"/>
              </a:ext>
            </a:extLst>
          </p:cNvPr>
          <p:cNvSpPr txBox="1"/>
          <p:nvPr/>
        </p:nvSpPr>
        <p:spPr>
          <a:xfrm>
            <a:off x="3673165" y="4620491"/>
            <a:ext cx="1683328" cy="369332"/>
          </a:xfrm>
          <a:prstGeom prst="rect">
            <a:avLst/>
          </a:prstGeom>
          <a:solidFill>
            <a:schemeClr val="bg1">
              <a:lumMod val="75000"/>
            </a:schemeClr>
          </a:solidFill>
        </p:spPr>
        <p:txBody>
          <a:bodyPr wrap="square" rtlCol="0">
            <a:spAutoFit/>
          </a:bodyPr>
          <a:lstStyle/>
          <a:p>
            <a:pPr algn="ctr"/>
            <a:r>
              <a:rPr lang="en-US" dirty="0"/>
              <a:t>LEARNING</a:t>
            </a:r>
          </a:p>
        </p:txBody>
      </p:sp>
      <p:sp>
        <p:nvSpPr>
          <p:cNvPr id="5" name="TextBox 4">
            <a:extLst>
              <a:ext uri="{FF2B5EF4-FFF2-40B4-BE49-F238E27FC236}">
                <a16:creationId xmlns:a16="http://schemas.microsoft.com/office/drawing/2014/main" id="{5E516047-F850-3D89-E0F4-A8EB4376044E}"/>
              </a:ext>
            </a:extLst>
          </p:cNvPr>
          <p:cNvSpPr txBox="1"/>
          <p:nvPr/>
        </p:nvSpPr>
        <p:spPr>
          <a:xfrm>
            <a:off x="3712074" y="1764647"/>
            <a:ext cx="1683328" cy="369332"/>
          </a:xfrm>
          <a:prstGeom prst="rect">
            <a:avLst/>
          </a:prstGeom>
          <a:solidFill>
            <a:schemeClr val="bg1">
              <a:lumMod val="75000"/>
            </a:schemeClr>
          </a:solidFill>
        </p:spPr>
        <p:txBody>
          <a:bodyPr wrap="square" rtlCol="0">
            <a:spAutoFit/>
          </a:bodyPr>
          <a:lstStyle/>
          <a:p>
            <a:pPr algn="ctr"/>
            <a:r>
              <a:rPr lang="en-US" dirty="0"/>
              <a:t>PLEASURE</a:t>
            </a:r>
          </a:p>
        </p:txBody>
      </p:sp>
      <p:sp>
        <p:nvSpPr>
          <p:cNvPr id="6" name="TextBox 5">
            <a:extLst>
              <a:ext uri="{FF2B5EF4-FFF2-40B4-BE49-F238E27FC236}">
                <a16:creationId xmlns:a16="http://schemas.microsoft.com/office/drawing/2014/main" id="{5A9053B5-3670-D333-9F19-A298CFCA24C9}"/>
              </a:ext>
            </a:extLst>
          </p:cNvPr>
          <p:cNvSpPr txBox="1"/>
          <p:nvPr/>
        </p:nvSpPr>
        <p:spPr>
          <a:xfrm>
            <a:off x="6562166" y="1733550"/>
            <a:ext cx="2247900" cy="369332"/>
          </a:xfrm>
          <a:prstGeom prst="rect">
            <a:avLst/>
          </a:prstGeom>
          <a:solidFill>
            <a:schemeClr val="bg1">
              <a:lumMod val="75000"/>
            </a:schemeClr>
          </a:solidFill>
        </p:spPr>
        <p:txBody>
          <a:bodyPr wrap="square" rtlCol="0">
            <a:spAutoFit/>
          </a:bodyPr>
          <a:lstStyle/>
          <a:p>
            <a:pPr algn="ctr"/>
            <a:r>
              <a:rPr lang="en-US" dirty="0"/>
              <a:t>FIGHT OR FLIGHT</a:t>
            </a:r>
          </a:p>
        </p:txBody>
      </p:sp>
      <p:sp>
        <p:nvSpPr>
          <p:cNvPr id="7" name="TextBox 6">
            <a:extLst>
              <a:ext uri="{FF2B5EF4-FFF2-40B4-BE49-F238E27FC236}">
                <a16:creationId xmlns:a16="http://schemas.microsoft.com/office/drawing/2014/main" id="{F4F824C5-B239-32E1-7CB5-73BC6C11F896}"/>
              </a:ext>
            </a:extLst>
          </p:cNvPr>
          <p:cNvSpPr txBox="1"/>
          <p:nvPr/>
        </p:nvSpPr>
        <p:spPr>
          <a:xfrm>
            <a:off x="589118" y="4610555"/>
            <a:ext cx="1683328" cy="369332"/>
          </a:xfrm>
          <a:prstGeom prst="rect">
            <a:avLst/>
          </a:prstGeom>
          <a:solidFill>
            <a:schemeClr val="bg1">
              <a:lumMod val="75000"/>
            </a:schemeClr>
          </a:solidFill>
        </p:spPr>
        <p:txBody>
          <a:bodyPr wrap="square" rtlCol="0">
            <a:spAutoFit/>
          </a:bodyPr>
          <a:lstStyle/>
          <a:p>
            <a:pPr algn="ctr"/>
            <a:r>
              <a:rPr lang="en-US" dirty="0"/>
              <a:t>CALMING</a:t>
            </a:r>
          </a:p>
        </p:txBody>
      </p:sp>
      <p:sp>
        <p:nvSpPr>
          <p:cNvPr id="8" name="TextBox 7">
            <a:extLst>
              <a:ext uri="{FF2B5EF4-FFF2-40B4-BE49-F238E27FC236}">
                <a16:creationId xmlns:a16="http://schemas.microsoft.com/office/drawing/2014/main" id="{B0BF897C-0E07-DB21-F6E5-DCE5953EC2B3}"/>
              </a:ext>
            </a:extLst>
          </p:cNvPr>
          <p:cNvSpPr txBox="1"/>
          <p:nvPr/>
        </p:nvSpPr>
        <p:spPr>
          <a:xfrm>
            <a:off x="6865675" y="4605998"/>
            <a:ext cx="1683328" cy="369332"/>
          </a:xfrm>
          <a:prstGeom prst="rect">
            <a:avLst/>
          </a:prstGeom>
          <a:solidFill>
            <a:schemeClr val="bg1">
              <a:lumMod val="75000"/>
            </a:schemeClr>
          </a:solidFill>
        </p:spPr>
        <p:txBody>
          <a:bodyPr wrap="square" rtlCol="0">
            <a:spAutoFit/>
          </a:bodyPr>
          <a:lstStyle/>
          <a:p>
            <a:pPr algn="ctr"/>
            <a:r>
              <a:rPr lang="en-US" dirty="0"/>
              <a:t>MEMORY</a:t>
            </a:r>
          </a:p>
        </p:txBody>
      </p:sp>
      <p:sp>
        <p:nvSpPr>
          <p:cNvPr id="9" name="TextBox 8">
            <a:extLst>
              <a:ext uri="{FF2B5EF4-FFF2-40B4-BE49-F238E27FC236}">
                <a16:creationId xmlns:a16="http://schemas.microsoft.com/office/drawing/2014/main" id="{96D10260-97C1-7D5E-10D6-D133C357734D}"/>
              </a:ext>
            </a:extLst>
          </p:cNvPr>
          <p:cNvSpPr txBox="1"/>
          <p:nvPr/>
        </p:nvSpPr>
        <p:spPr>
          <a:xfrm>
            <a:off x="9665239" y="1749320"/>
            <a:ext cx="2247900" cy="369332"/>
          </a:xfrm>
          <a:prstGeom prst="rect">
            <a:avLst/>
          </a:prstGeom>
          <a:solidFill>
            <a:schemeClr val="bg1">
              <a:lumMod val="75000"/>
            </a:schemeClr>
          </a:solidFill>
        </p:spPr>
        <p:txBody>
          <a:bodyPr wrap="square" rtlCol="0">
            <a:spAutoFit/>
          </a:bodyPr>
          <a:lstStyle/>
          <a:p>
            <a:pPr algn="ctr"/>
            <a:r>
              <a:rPr lang="en-US" dirty="0"/>
              <a:t>CONCENTRATION</a:t>
            </a:r>
          </a:p>
        </p:txBody>
      </p:sp>
      <p:sp>
        <p:nvSpPr>
          <p:cNvPr id="10" name="TextBox 9">
            <a:extLst>
              <a:ext uri="{FF2B5EF4-FFF2-40B4-BE49-F238E27FC236}">
                <a16:creationId xmlns:a16="http://schemas.microsoft.com/office/drawing/2014/main" id="{34E09672-EF01-3BF5-33BA-5E12AE857ED0}"/>
              </a:ext>
            </a:extLst>
          </p:cNvPr>
          <p:cNvSpPr txBox="1"/>
          <p:nvPr/>
        </p:nvSpPr>
        <p:spPr>
          <a:xfrm>
            <a:off x="9958789" y="4586948"/>
            <a:ext cx="1683328" cy="369332"/>
          </a:xfrm>
          <a:prstGeom prst="rect">
            <a:avLst/>
          </a:prstGeom>
          <a:solidFill>
            <a:schemeClr val="bg1">
              <a:lumMod val="75000"/>
            </a:schemeClr>
          </a:solidFill>
        </p:spPr>
        <p:txBody>
          <a:bodyPr wrap="square" rtlCol="0">
            <a:spAutoFit/>
          </a:bodyPr>
          <a:lstStyle/>
          <a:p>
            <a:pPr algn="ctr"/>
            <a:r>
              <a:rPr lang="en-US" dirty="0"/>
              <a:t>EUPHORIA</a:t>
            </a:r>
          </a:p>
        </p:txBody>
      </p:sp>
    </p:spTree>
    <p:extLst>
      <p:ext uri="{BB962C8B-B14F-4D97-AF65-F5344CB8AC3E}">
        <p14:creationId xmlns:p14="http://schemas.microsoft.com/office/powerpoint/2010/main" val="1667430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1E4DC8-1C94-4363-4ED6-5409F5FCE1EE}"/>
              </a:ext>
            </a:extLst>
          </p:cNvPr>
          <p:cNvSpPr>
            <a:spLocks noGrp="1"/>
          </p:cNvSpPr>
          <p:nvPr>
            <p:ph type="sldNum" sz="quarter" idx="12"/>
          </p:nvPr>
        </p:nvSpPr>
        <p:spPr/>
        <p:txBody>
          <a:bodyPr/>
          <a:lstStyle/>
          <a:p>
            <a:fld id="{D8DA9DAA-006C-4F4B-980E-E3DF019B24E2}" type="slidenum">
              <a:rPr lang="en-US" smtClean="0"/>
              <a:t>21</a:t>
            </a:fld>
            <a:endParaRPr lang="en-US" dirty="0"/>
          </a:p>
        </p:txBody>
      </p:sp>
      <p:sp>
        <p:nvSpPr>
          <p:cNvPr id="5" name="Content Placeholder 5">
            <a:extLst>
              <a:ext uri="{FF2B5EF4-FFF2-40B4-BE49-F238E27FC236}">
                <a16:creationId xmlns:a16="http://schemas.microsoft.com/office/drawing/2014/main" id="{B1E1638A-6D33-77B5-B002-CA91834CCF0B}"/>
              </a:ext>
            </a:extLst>
          </p:cNvPr>
          <p:cNvSpPr txBox="1">
            <a:spLocks/>
          </p:cNvSpPr>
          <p:nvPr/>
        </p:nvSpPr>
        <p:spPr>
          <a:xfrm>
            <a:off x="3482340" y="1322429"/>
            <a:ext cx="8229600" cy="5189887"/>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200" indent="-457200" eaLnBrk="0" fontAlgn="base" hangingPunct="0">
              <a:lnSpc>
                <a:spcPct val="100000"/>
              </a:lnSpc>
              <a:spcBef>
                <a:spcPct val="0"/>
              </a:spcBef>
              <a:spcAft>
                <a:spcPct val="0"/>
              </a:spcAft>
              <a:buFont typeface="+mj-lt"/>
              <a:buAutoNum type="arabicPeriod"/>
            </a:pPr>
            <a:r>
              <a:rPr lang="en-US" altLang="en-US" sz="2800" b="1" dirty="0">
                <a:latin typeface="Arial" panose="020B0604020202020204" pitchFamily="34" charset="0"/>
                <a:cs typeface="Arial" panose="020B0604020202020204" pitchFamily="34" charset="0"/>
              </a:rPr>
              <a:t>Amino acids</a:t>
            </a:r>
            <a:r>
              <a:rPr lang="en-US" altLang="en-US" sz="2800" b="1" dirty="0">
                <a:solidFill>
                  <a:srgbClr val="222222"/>
                </a:solidFill>
                <a:latin typeface="Arial" panose="020B0604020202020204" pitchFamily="34" charset="0"/>
                <a:cs typeface="Arial" panose="020B0604020202020204" pitchFamily="34" charset="0"/>
              </a:rPr>
              <a:t>:</a:t>
            </a:r>
            <a:r>
              <a:rPr lang="en-US" altLang="en-US" sz="2800" dirty="0">
                <a:solidFill>
                  <a:srgbClr val="222222"/>
                </a:solidFill>
                <a:latin typeface="Arial" panose="020B0604020202020204" pitchFamily="34" charset="0"/>
                <a:cs typeface="Arial" panose="020B0604020202020204" pitchFamily="34" charset="0"/>
              </a:rPr>
              <a:t> </a:t>
            </a:r>
            <a:r>
              <a:rPr lang="en-US" altLang="en-US" b="1" dirty="0">
                <a:solidFill>
                  <a:srgbClr val="0B0080"/>
                </a:solidFill>
                <a:latin typeface="Arial" panose="020B0604020202020204" pitchFamily="34" charset="0"/>
                <a:cs typeface="Arial" panose="020B0604020202020204" pitchFamily="34" charset="0"/>
              </a:rPr>
              <a:t>glutamate</a:t>
            </a:r>
            <a:r>
              <a:rPr lang="en-US" altLang="en-US" dirty="0">
                <a:solidFill>
                  <a:srgbClr val="0B0080"/>
                </a:solidFill>
                <a:latin typeface="Arial" panose="020B0604020202020204" pitchFamily="34" charset="0"/>
                <a:cs typeface="Arial" panose="020B0604020202020204" pitchFamily="34" charset="0"/>
              </a:rPr>
              <a:t> </a:t>
            </a:r>
            <a:r>
              <a:rPr lang="en-US" dirty="0"/>
              <a:t>Type I (excitatory)</a:t>
            </a:r>
            <a:r>
              <a:rPr lang="en-US" altLang="en-US" dirty="0">
                <a:solidFill>
                  <a:srgbClr val="0B0080"/>
                </a:solidFill>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T</a:t>
            </a:r>
            <a:r>
              <a:rPr lang="en-US" dirty="0"/>
              <a:t>ype II synapses inhibitory - </a:t>
            </a:r>
            <a:r>
              <a:rPr lang="en-US" altLang="en-US" b="1" dirty="0">
                <a:solidFill>
                  <a:srgbClr val="0B0080"/>
                </a:solidFill>
                <a:latin typeface="Arial" panose="020B0604020202020204" pitchFamily="34" charset="0"/>
                <a:cs typeface="Arial" panose="020B0604020202020204" pitchFamily="34" charset="0"/>
              </a:rPr>
              <a:t>γ-aminobutyric acid</a:t>
            </a:r>
            <a:r>
              <a:rPr lang="en-US" altLang="en-US" b="1" dirty="0">
                <a:solidFill>
                  <a:srgbClr val="222222"/>
                </a:solidFill>
                <a:latin typeface="Arial" panose="020B0604020202020204" pitchFamily="34" charset="0"/>
                <a:cs typeface="Arial" panose="020B0604020202020204" pitchFamily="34" charset="0"/>
              </a:rPr>
              <a:t> (GABA)</a:t>
            </a:r>
            <a:r>
              <a:rPr lang="en-US" altLang="en-US" b="1" dirty="0">
                <a:solidFill>
                  <a:srgbClr val="0B0080"/>
                </a:solidFill>
                <a:latin typeface="Arial" panose="020B0604020202020204" pitchFamily="34" charset="0"/>
                <a:cs typeface="Arial" panose="020B0604020202020204" pitchFamily="34" charset="0"/>
              </a:rPr>
              <a:t>; glycine</a:t>
            </a:r>
          </a:p>
          <a:p>
            <a:pPr marL="457200" indent="-457200" eaLnBrk="0" fontAlgn="base" hangingPunct="0">
              <a:lnSpc>
                <a:spcPct val="100000"/>
              </a:lnSpc>
              <a:spcBef>
                <a:spcPct val="0"/>
              </a:spcBef>
              <a:spcAft>
                <a:spcPct val="0"/>
              </a:spcAft>
              <a:buFont typeface="+mj-lt"/>
              <a:buAutoNum type="arabicPeriod"/>
            </a:pPr>
            <a:r>
              <a:rPr lang="en-US" altLang="en-US" sz="2800" b="1" dirty="0">
                <a:latin typeface="Arial" panose="020B0604020202020204" pitchFamily="34" charset="0"/>
                <a:cs typeface="Arial" panose="020B0604020202020204" pitchFamily="34" charset="0"/>
              </a:rPr>
              <a:t>Peptides (&gt;50)</a:t>
            </a:r>
            <a:r>
              <a:rPr lang="en-US" altLang="en-US" sz="2800" b="1" dirty="0">
                <a:solidFill>
                  <a:srgbClr val="222222"/>
                </a:solidFill>
                <a:latin typeface="Arial" panose="020B0604020202020204" pitchFamily="34" charset="0"/>
                <a:cs typeface="Arial" panose="020B0604020202020204" pitchFamily="34" charset="0"/>
              </a:rPr>
              <a:t>:</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oxytocin</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somatostatin</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opioid peptides;</a:t>
            </a:r>
          </a:p>
          <a:p>
            <a:pPr marL="457200" indent="-457200" eaLnBrk="0" fontAlgn="base" hangingPunct="0">
              <a:lnSpc>
                <a:spcPct val="100000"/>
              </a:lnSpc>
              <a:spcBef>
                <a:spcPct val="0"/>
              </a:spcBef>
              <a:spcAft>
                <a:spcPct val="0"/>
              </a:spcAft>
              <a:buFont typeface="+mj-lt"/>
              <a:buAutoNum type="arabicPeriod"/>
            </a:pPr>
            <a:r>
              <a:rPr lang="en-US" altLang="en-US" sz="2800" b="1" dirty="0">
                <a:latin typeface="Arial" panose="020B0604020202020204" pitchFamily="34" charset="0"/>
                <a:cs typeface="Arial" panose="020B0604020202020204" pitchFamily="34" charset="0"/>
              </a:rPr>
              <a:t>Acetylcholine</a:t>
            </a:r>
            <a:r>
              <a:rPr lang="en-US" altLang="en-US" sz="2800" dirty="0">
                <a:solidFill>
                  <a:srgbClr val="222222"/>
                </a:solidFill>
                <a:latin typeface="Arial" panose="020B0604020202020204" pitchFamily="34" charset="0"/>
                <a:cs typeface="Arial" panose="020B0604020202020204" pitchFamily="34" charset="0"/>
              </a:rPr>
              <a:t> </a:t>
            </a:r>
            <a:r>
              <a:rPr lang="en-US" altLang="en-US" dirty="0">
                <a:solidFill>
                  <a:srgbClr val="222222"/>
                </a:solidFill>
                <a:latin typeface="Arial" panose="020B0604020202020204" pitchFamily="34" charset="0"/>
                <a:cs typeface="Arial" panose="020B0604020202020204" pitchFamily="34" charset="0"/>
              </a:rPr>
              <a:t>(</a:t>
            </a:r>
            <a:r>
              <a:rPr lang="en-US" altLang="en-US" dirty="0" err="1">
                <a:solidFill>
                  <a:srgbClr val="222222"/>
                </a:solidFill>
                <a:latin typeface="Arial" panose="020B0604020202020204" pitchFamily="34" charset="0"/>
                <a:cs typeface="Arial" panose="020B0604020202020204" pitchFamily="34" charset="0"/>
              </a:rPr>
              <a:t>ACh</a:t>
            </a:r>
            <a:r>
              <a:rPr lang="en-US" altLang="en-US" dirty="0">
                <a:solidFill>
                  <a:srgbClr val="222222"/>
                </a:solidFill>
                <a:latin typeface="Arial" panose="020B0604020202020204" pitchFamily="34" charset="0"/>
                <a:cs typeface="Arial" panose="020B0604020202020204" pitchFamily="34" charset="0"/>
              </a:rPr>
              <a:t>)</a:t>
            </a:r>
            <a:r>
              <a:rPr lang="en-US" altLang="en-US" sz="1800" dirty="0"/>
              <a:t> ;</a:t>
            </a:r>
            <a:r>
              <a:rPr lang="en-US" dirty="0"/>
              <a:t> </a:t>
            </a:r>
            <a:r>
              <a:rPr lang="en-US" sz="2400" b="1" dirty="0">
                <a:solidFill>
                  <a:schemeClr val="accent1">
                    <a:lumMod val="50000"/>
                  </a:schemeClr>
                </a:solidFill>
              </a:rPr>
              <a:t>first known neurotransmitter</a:t>
            </a:r>
            <a:endParaRPr lang="en-US" altLang="en-US" sz="2400" b="1" dirty="0">
              <a:solidFill>
                <a:schemeClr val="accent1">
                  <a:lumMod val="50000"/>
                </a:schemeClr>
              </a:solidFill>
            </a:endParaRPr>
          </a:p>
          <a:p>
            <a:pPr marL="457200" indent="-457200" eaLnBrk="0" fontAlgn="base" hangingPunct="0">
              <a:lnSpc>
                <a:spcPct val="100000"/>
              </a:lnSpc>
              <a:spcBef>
                <a:spcPct val="0"/>
              </a:spcBef>
              <a:spcAft>
                <a:spcPct val="0"/>
              </a:spcAft>
              <a:buFont typeface="+mj-lt"/>
              <a:buAutoNum type="arabicPeriod"/>
            </a:pPr>
            <a:r>
              <a:rPr lang="en-US" altLang="en-US" sz="2800" b="1" dirty="0">
                <a:latin typeface="Arial" panose="020B0604020202020204" pitchFamily="34" charset="0"/>
                <a:cs typeface="Arial" panose="020B0604020202020204" pitchFamily="34" charset="0"/>
              </a:rPr>
              <a:t>Purines:</a:t>
            </a:r>
            <a:r>
              <a:rPr lang="en-US" altLang="en-US" dirty="0">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adenosine triphosphate</a:t>
            </a:r>
            <a:r>
              <a:rPr lang="en-US" altLang="en-US" dirty="0">
                <a:solidFill>
                  <a:srgbClr val="222222"/>
                </a:solidFill>
                <a:latin typeface="Arial" panose="020B0604020202020204" pitchFamily="34" charset="0"/>
                <a:cs typeface="Arial" panose="020B0604020202020204" pitchFamily="34" charset="0"/>
              </a:rPr>
              <a:t> (ATP), </a:t>
            </a:r>
            <a:r>
              <a:rPr lang="en-US" altLang="en-US" dirty="0">
                <a:solidFill>
                  <a:srgbClr val="0B0080"/>
                </a:solidFill>
                <a:latin typeface="Arial" panose="020B0604020202020204" pitchFamily="34" charset="0"/>
                <a:cs typeface="Arial" panose="020B0604020202020204" pitchFamily="34" charset="0"/>
              </a:rPr>
              <a:t>adenosine;</a:t>
            </a:r>
          </a:p>
          <a:p>
            <a:pPr marL="457200" indent="-457200" eaLnBrk="0" fontAlgn="base" hangingPunct="0">
              <a:lnSpc>
                <a:spcPct val="100000"/>
              </a:lnSpc>
              <a:spcBef>
                <a:spcPct val="0"/>
              </a:spcBef>
              <a:spcAft>
                <a:spcPct val="0"/>
              </a:spcAft>
              <a:buFont typeface="+mj-lt"/>
              <a:buAutoNum type="arabicPeriod"/>
            </a:pPr>
            <a:r>
              <a:rPr lang="en-US" altLang="en-US" sz="2800" b="1" dirty="0">
                <a:latin typeface="Arial" panose="020B0604020202020204" pitchFamily="34" charset="0"/>
                <a:cs typeface="Arial" panose="020B0604020202020204" pitchFamily="34" charset="0"/>
              </a:rPr>
              <a:t>Monoamines:</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dopamine;</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norepinephrine,</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epinephrine</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histamine</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serotonin</a:t>
            </a:r>
            <a:r>
              <a:rPr lang="en-US" altLang="en-US" dirty="0">
                <a:solidFill>
                  <a:srgbClr val="222222"/>
                </a:solidFill>
                <a:latin typeface="Arial" panose="020B0604020202020204" pitchFamily="34" charset="0"/>
                <a:cs typeface="Arial" panose="020B0604020202020204" pitchFamily="34" charset="0"/>
              </a:rPr>
              <a:t>;</a:t>
            </a:r>
          </a:p>
          <a:p>
            <a:pPr marL="457200" indent="-457200" eaLnBrk="0" fontAlgn="base" hangingPunct="0">
              <a:lnSpc>
                <a:spcPct val="100000"/>
              </a:lnSpc>
              <a:spcBef>
                <a:spcPct val="0"/>
              </a:spcBef>
              <a:spcAft>
                <a:spcPct val="0"/>
              </a:spcAft>
              <a:buFont typeface="+mj-lt"/>
              <a:buAutoNum type="arabicPeriod"/>
            </a:pPr>
            <a:r>
              <a:rPr lang="en-US" altLang="en-US" sz="2800" b="1" dirty="0">
                <a:latin typeface="Arial" panose="020B0604020202020204" pitchFamily="34" charset="0"/>
                <a:cs typeface="Arial" panose="020B0604020202020204" pitchFamily="34" charset="0"/>
              </a:rPr>
              <a:t>Catecholamines</a:t>
            </a:r>
            <a:r>
              <a:rPr lang="en-US" altLang="en-US" sz="2800" dirty="0">
                <a:latin typeface="Arial" panose="020B0604020202020204" pitchFamily="34" charset="0"/>
                <a:cs typeface="Arial" panose="020B0604020202020204" pitchFamily="34" charset="0"/>
              </a:rPr>
              <a:t>:</a:t>
            </a:r>
            <a:r>
              <a:rPr lang="en-US" altLang="en-US" sz="2800"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dopamine</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norepinephrine, epinephrine</a:t>
            </a:r>
            <a:r>
              <a:rPr lang="en-US" altLang="en-US" dirty="0">
                <a:solidFill>
                  <a:srgbClr val="222222"/>
                </a:solidFill>
                <a:latin typeface="Arial" panose="020B0604020202020204" pitchFamily="34" charset="0"/>
                <a:cs typeface="Arial" panose="020B0604020202020204" pitchFamily="34" charset="0"/>
              </a:rPr>
              <a:t>;</a:t>
            </a:r>
          </a:p>
          <a:p>
            <a:pPr marL="457200" indent="-457200" eaLnBrk="0" fontAlgn="base" hangingPunct="0">
              <a:lnSpc>
                <a:spcPct val="100000"/>
              </a:lnSpc>
              <a:spcBef>
                <a:spcPct val="0"/>
              </a:spcBef>
              <a:spcAft>
                <a:spcPct val="0"/>
              </a:spcAft>
              <a:buFont typeface="+mj-lt"/>
              <a:buAutoNum type="arabicPeriod"/>
            </a:pPr>
            <a:r>
              <a:rPr lang="en-US" altLang="en-US" sz="2800" b="1" dirty="0">
                <a:latin typeface="Arial" panose="020B0604020202020204" pitchFamily="34" charset="0"/>
                <a:cs typeface="Arial" panose="020B0604020202020204" pitchFamily="34" charset="0"/>
              </a:rPr>
              <a:t>Trace amines</a:t>
            </a:r>
            <a:r>
              <a:rPr lang="en-US" altLang="en-US" sz="2800" dirty="0">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phenethylamine</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tyramine</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tryptamine</a:t>
            </a:r>
            <a:r>
              <a:rPr lang="en-US" altLang="en-US" dirty="0">
                <a:solidFill>
                  <a:srgbClr val="222222"/>
                </a:solidFill>
                <a:latin typeface="Arial" panose="020B0604020202020204" pitchFamily="34" charset="0"/>
                <a:cs typeface="Arial" panose="020B0604020202020204" pitchFamily="34" charset="0"/>
              </a:rPr>
              <a:t>;</a:t>
            </a:r>
          </a:p>
          <a:p>
            <a:pPr marL="457200" indent="-457200" eaLnBrk="0" fontAlgn="base" hangingPunct="0">
              <a:lnSpc>
                <a:spcPct val="100000"/>
              </a:lnSpc>
              <a:spcBef>
                <a:spcPct val="0"/>
              </a:spcBef>
              <a:spcAft>
                <a:spcPct val="0"/>
              </a:spcAft>
              <a:buFont typeface="+mj-lt"/>
              <a:buAutoNum type="arabicPeriod"/>
            </a:pPr>
            <a:r>
              <a:rPr lang="en-US" altLang="en-US" sz="2800" b="1" dirty="0" err="1">
                <a:latin typeface="Arial" panose="020B0604020202020204" pitchFamily="34" charset="0"/>
                <a:cs typeface="Arial" panose="020B0604020202020204" pitchFamily="34" charset="0"/>
              </a:rPr>
              <a:t>Gasotransmitters</a:t>
            </a:r>
            <a:r>
              <a:rPr lang="en-US" altLang="en-US" sz="2800" b="1" dirty="0">
                <a:latin typeface="Arial" panose="020B0604020202020204" pitchFamily="34" charset="0"/>
                <a:cs typeface="Arial" panose="020B0604020202020204" pitchFamily="34" charset="0"/>
              </a:rPr>
              <a:t>:</a:t>
            </a:r>
            <a:r>
              <a:rPr lang="en-US" altLang="en-US" dirty="0">
                <a:solidFill>
                  <a:srgbClr val="222222"/>
                </a:solidFill>
                <a:latin typeface="Arial" panose="020B0604020202020204" pitchFamily="34" charset="0"/>
                <a:cs typeface="Arial" panose="020B0604020202020204" pitchFamily="34" charset="0"/>
              </a:rPr>
              <a:t> </a:t>
            </a:r>
            <a:r>
              <a:rPr lang="en-US" altLang="en-US" dirty="0">
                <a:solidFill>
                  <a:srgbClr val="0B0080"/>
                </a:solidFill>
                <a:latin typeface="Arial" panose="020B0604020202020204" pitchFamily="34" charset="0"/>
                <a:cs typeface="Arial" panose="020B0604020202020204" pitchFamily="34" charset="0"/>
              </a:rPr>
              <a:t>nitric oxide</a:t>
            </a:r>
            <a:r>
              <a:rPr lang="en-US" altLang="en-US" dirty="0">
                <a:solidFill>
                  <a:srgbClr val="222222"/>
                </a:solidFill>
                <a:latin typeface="Arial" panose="020B0604020202020204" pitchFamily="34" charset="0"/>
                <a:cs typeface="Arial" panose="020B0604020202020204" pitchFamily="34" charset="0"/>
              </a:rPr>
              <a:t> (NO), </a:t>
            </a:r>
            <a:r>
              <a:rPr lang="en-US" altLang="en-US" dirty="0">
                <a:solidFill>
                  <a:srgbClr val="0B0080"/>
                </a:solidFill>
                <a:latin typeface="Arial" panose="020B0604020202020204" pitchFamily="34" charset="0"/>
                <a:cs typeface="Arial" panose="020B0604020202020204" pitchFamily="34" charset="0"/>
              </a:rPr>
              <a:t>carbon monoxide</a:t>
            </a:r>
            <a:r>
              <a:rPr lang="en-US" altLang="en-US" dirty="0">
                <a:solidFill>
                  <a:srgbClr val="222222"/>
                </a:solidFill>
                <a:latin typeface="Arial" panose="020B0604020202020204" pitchFamily="34" charset="0"/>
                <a:cs typeface="Arial" panose="020B0604020202020204" pitchFamily="34" charset="0"/>
              </a:rPr>
              <a:t> (CO), </a:t>
            </a:r>
            <a:r>
              <a:rPr lang="en-US" altLang="en-US" dirty="0">
                <a:solidFill>
                  <a:srgbClr val="0B0080"/>
                </a:solidFill>
                <a:latin typeface="Arial" panose="020B0604020202020204" pitchFamily="34" charset="0"/>
                <a:cs typeface="Arial" panose="020B0604020202020204" pitchFamily="34" charset="0"/>
              </a:rPr>
              <a:t>hydrogen sulfide</a:t>
            </a:r>
            <a:r>
              <a:rPr lang="en-US" altLang="en-US" dirty="0">
                <a:solidFill>
                  <a:srgbClr val="222222"/>
                </a:solidFill>
                <a:latin typeface="Arial" panose="020B0604020202020204" pitchFamily="34" charset="0"/>
                <a:cs typeface="Arial" panose="020B0604020202020204" pitchFamily="34" charset="0"/>
              </a:rPr>
              <a:t> (H</a:t>
            </a:r>
            <a:r>
              <a:rPr lang="en-US" altLang="en-US" sz="1600" baseline="-30000" dirty="0">
                <a:solidFill>
                  <a:srgbClr val="222222"/>
                </a:solidFill>
                <a:latin typeface="Arial" panose="020B0604020202020204" pitchFamily="34" charset="0"/>
                <a:cs typeface="Arial" panose="020B0604020202020204" pitchFamily="34" charset="0"/>
              </a:rPr>
              <a:t>2</a:t>
            </a:r>
            <a:r>
              <a:rPr lang="en-US" altLang="en-US" dirty="0">
                <a:solidFill>
                  <a:srgbClr val="222222"/>
                </a:solidFill>
                <a:latin typeface="Arial" panose="020B0604020202020204" pitchFamily="34" charset="0"/>
                <a:cs typeface="Arial" panose="020B0604020202020204" pitchFamily="34" charset="0"/>
              </a:rPr>
              <a:t>S)</a:t>
            </a:r>
          </a:p>
          <a:p>
            <a:pPr marL="457200" indent="-457200" eaLnBrk="0" fontAlgn="base" hangingPunct="0">
              <a:lnSpc>
                <a:spcPct val="100000"/>
              </a:lnSpc>
              <a:spcBef>
                <a:spcPct val="0"/>
              </a:spcBef>
              <a:spcAft>
                <a:spcPct val="0"/>
              </a:spcAft>
              <a:buFont typeface="+mj-lt"/>
              <a:buAutoNum type="arabicPeriod"/>
            </a:pPr>
            <a:r>
              <a:rPr lang="en-US" altLang="en-US" sz="2800" b="1" dirty="0">
                <a:solidFill>
                  <a:srgbClr val="990000"/>
                </a:solidFill>
                <a:latin typeface="Arial" panose="020B0604020202020204" pitchFamily="34" charset="0"/>
                <a:cs typeface="Arial" panose="020B0604020202020204" pitchFamily="34" charset="0"/>
              </a:rPr>
              <a:t>Lipids</a:t>
            </a:r>
            <a:r>
              <a:rPr lang="en-US" altLang="en-US" sz="2400" b="1" dirty="0">
                <a:solidFill>
                  <a:srgbClr val="990000"/>
                </a:solidFill>
                <a:latin typeface="Arial" panose="020B0604020202020204" pitchFamily="34" charset="0"/>
                <a:cs typeface="Arial" panose="020B0604020202020204" pitchFamily="34" charset="0"/>
              </a:rPr>
              <a:t>: Endocannabinoids - Anandamide and 2-AG</a:t>
            </a:r>
          </a:p>
        </p:txBody>
      </p:sp>
      <p:sp>
        <p:nvSpPr>
          <p:cNvPr id="6" name="Rectangle 5">
            <a:extLst>
              <a:ext uri="{FF2B5EF4-FFF2-40B4-BE49-F238E27FC236}">
                <a16:creationId xmlns:a16="http://schemas.microsoft.com/office/drawing/2014/main" id="{14737B5C-F03B-E527-4D6C-189DEDA8DF75}"/>
              </a:ext>
            </a:extLst>
          </p:cNvPr>
          <p:cNvSpPr/>
          <p:nvPr/>
        </p:nvSpPr>
        <p:spPr>
          <a:xfrm rot="18003161">
            <a:off x="-647831" y="1770734"/>
            <a:ext cx="4766226" cy="1323439"/>
          </a:xfrm>
          <a:prstGeom prst="rect">
            <a:avLst/>
          </a:prstGeom>
          <a:solidFill>
            <a:srgbClr val="FFC000"/>
          </a:solidFill>
        </p:spPr>
        <p:txBody>
          <a:bodyPr wrap="square" lIns="91440" tIns="45720" rIns="91440" bIns="45720">
            <a:spAutoFit/>
          </a:bodyPr>
          <a:lstStyle/>
          <a:p>
            <a:pPr algn="ctr"/>
            <a:r>
              <a:rPr lang="en-US" sz="4000" b="1" cap="none" spc="0" dirty="0">
                <a:ln w="12700">
                  <a:solidFill>
                    <a:schemeClr val="accent1"/>
                  </a:solidFill>
                  <a:prstDash val="solid"/>
                </a:ln>
                <a:solidFill>
                  <a:schemeClr val="bg2">
                    <a:lumMod val="90000"/>
                  </a:schemeClr>
                </a:solidFill>
                <a:effectLst>
                  <a:outerShdw dist="38100" dir="2640000" algn="bl" rotWithShape="0">
                    <a:schemeClr val="accent1"/>
                  </a:outerShdw>
                </a:effectLst>
                <a:latin typeface="Aharoni" panose="02010803020104030203" pitchFamily="2" charset="-79"/>
                <a:cs typeface="Aharoni" panose="02010803020104030203" pitchFamily="2" charset="-79"/>
              </a:rPr>
              <a:t>Chemical</a:t>
            </a:r>
          </a:p>
          <a:p>
            <a:pPr algn="ctr"/>
            <a:r>
              <a:rPr lang="en-US" sz="4000" b="1" cap="none" spc="0" dirty="0">
                <a:ln w="12700">
                  <a:solidFill>
                    <a:schemeClr val="accent1"/>
                  </a:solidFill>
                  <a:prstDash val="solid"/>
                </a:ln>
                <a:solidFill>
                  <a:schemeClr val="bg2">
                    <a:lumMod val="90000"/>
                  </a:schemeClr>
                </a:solidFill>
                <a:effectLst>
                  <a:outerShdw dist="38100" dir="2640000" algn="bl" rotWithShape="0">
                    <a:schemeClr val="accent1"/>
                  </a:outerShdw>
                </a:effectLst>
                <a:latin typeface="Aharoni" panose="02010803020104030203" pitchFamily="2" charset="-79"/>
                <a:cs typeface="Aharoni" panose="02010803020104030203" pitchFamily="2" charset="-79"/>
              </a:rPr>
              <a:t>Neurotransmitters</a:t>
            </a:r>
          </a:p>
        </p:txBody>
      </p:sp>
      <p:sp>
        <p:nvSpPr>
          <p:cNvPr id="7" name="Arrow: Bent-Up 6">
            <a:extLst>
              <a:ext uri="{FF2B5EF4-FFF2-40B4-BE49-F238E27FC236}">
                <a16:creationId xmlns:a16="http://schemas.microsoft.com/office/drawing/2014/main" id="{D4BC137A-7413-91B8-622A-B9FFE25C3E75}"/>
              </a:ext>
            </a:extLst>
          </p:cNvPr>
          <p:cNvSpPr/>
          <p:nvPr/>
        </p:nvSpPr>
        <p:spPr>
          <a:xfrm rot="5400000">
            <a:off x="1327569" y="4106881"/>
            <a:ext cx="2562484" cy="174705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llustrations, cliparts, cartoons and icons of post pigeon icon, sign of the dove. line colorful design art, vector illustration flat - messenger pigeon">
            <a:extLst>
              <a:ext uri="{FF2B5EF4-FFF2-40B4-BE49-F238E27FC236}">
                <a16:creationId xmlns:a16="http://schemas.microsoft.com/office/drawing/2014/main" id="{AB8AA417-82D6-50D9-1ECF-86B6F3814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9373" y="290715"/>
            <a:ext cx="979833" cy="9798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llustrations, cliparts, cartoons and icons of old post.mail, messenger with a letter on horse, carrier pigeon, old communications - messenger pigeon">
            <a:extLst>
              <a:ext uri="{FF2B5EF4-FFF2-40B4-BE49-F238E27FC236}">
                <a16:creationId xmlns:a16="http://schemas.microsoft.com/office/drawing/2014/main" id="{9FAA3E4E-38E0-F929-0BD7-394ED2065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465" y="263084"/>
            <a:ext cx="979833" cy="9798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llustrations, cliparts, cartoons and courier icons sitting on the plane with the cardboard - messenger pigeon">
            <a:extLst>
              <a:ext uri="{FF2B5EF4-FFF2-40B4-BE49-F238E27FC236}">
                <a16:creationId xmlns:a16="http://schemas.microsoft.com/office/drawing/2014/main" id="{7E924E6E-DF2C-6C81-EA19-0090F473D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825" y="320188"/>
            <a:ext cx="1268275" cy="93048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llustrations, cliparts, cartoons and icons of happy messenger riding on flying turtle - messenger pigeon">
            <a:extLst>
              <a:ext uri="{FF2B5EF4-FFF2-40B4-BE49-F238E27FC236}">
                <a16:creationId xmlns:a16="http://schemas.microsoft.com/office/drawing/2014/main" id="{E91F1316-00F3-3E8A-FDFE-01E38FD99B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9312" y="310156"/>
            <a:ext cx="1271380" cy="93276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postman checks his delivery orders on tablet - messenger computer photo photos and collection images">
            <a:extLst>
              <a:ext uri="{FF2B5EF4-FFF2-40B4-BE49-F238E27FC236}">
                <a16:creationId xmlns:a16="http://schemas.microsoft.com/office/drawing/2014/main" id="{36DC0E98-9467-2328-3986-9E292A7B80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5547" y="316851"/>
            <a:ext cx="1379055" cy="91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834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C7C187-BB4A-B566-4ED2-232C531E48B9}"/>
              </a:ext>
            </a:extLst>
          </p:cNvPr>
          <p:cNvSpPr>
            <a:spLocks noGrp="1"/>
          </p:cNvSpPr>
          <p:nvPr>
            <p:ph type="sldNum" sz="quarter" idx="12"/>
          </p:nvPr>
        </p:nvSpPr>
        <p:spPr/>
        <p:txBody>
          <a:bodyPr/>
          <a:lstStyle/>
          <a:p>
            <a:fld id="{D8DA9DAA-006C-4F4B-980E-E3DF019B24E2}" type="slidenum">
              <a:rPr lang="en-US" smtClean="0"/>
              <a:t>22</a:t>
            </a:fld>
            <a:endParaRPr lang="en-US" dirty="0"/>
          </a:p>
        </p:txBody>
      </p:sp>
      <p:pic>
        <p:nvPicPr>
          <p:cNvPr id="35842" name="Picture 2" descr="Fig. 1">
            <a:extLst>
              <a:ext uri="{FF2B5EF4-FFF2-40B4-BE49-F238E27FC236}">
                <a16:creationId xmlns:a16="http://schemas.microsoft.com/office/drawing/2014/main" id="{933F2F4B-7B57-C2AD-FF44-CFDF3B90A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370"/>
            <a:ext cx="7587574" cy="6932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 3">
            <a:extLst>
              <a:ext uri="{FF2B5EF4-FFF2-40B4-BE49-F238E27FC236}">
                <a16:creationId xmlns:a16="http://schemas.microsoft.com/office/drawing/2014/main" id="{C6F460CC-F82C-3D7F-7584-1EC23859F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7574" y="134642"/>
            <a:ext cx="4604426" cy="672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217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43E38F-90D0-DFB6-15BC-E2C17B7D827A}"/>
              </a:ext>
            </a:extLst>
          </p:cNvPr>
          <p:cNvSpPr>
            <a:spLocks noGrp="1"/>
          </p:cNvSpPr>
          <p:nvPr>
            <p:ph type="sldNum" sz="quarter" idx="12"/>
          </p:nvPr>
        </p:nvSpPr>
        <p:spPr/>
        <p:txBody>
          <a:bodyPr/>
          <a:lstStyle/>
          <a:p>
            <a:fld id="{D8DA9DAA-006C-4F4B-980E-E3DF019B24E2}" type="slidenum">
              <a:rPr lang="en-US" smtClean="0"/>
              <a:t>23</a:t>
            </a:fld>
            <a:endParaRPr lang="en-US" dirty="0"/>
          </a:p>
        </p:txBody>
      </p:sp>
      <p:pic>
        <p:nvPicPr>
          <p:cNvPr id="36866" name="Picture 2" descr="figure 2">
            <a:extLst>
              <a:ext uri="{FF2B5EF4-FFF2-40B4-BE49-F238E27FC236}">
                <a16:creationId xmlns:a16="http://schemas.microsoft.com/office/drawing/2014/main" id="{683DC83B-F45A-271F-89A7-FDE152994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49" y="311284"/>
            <a:ext cx="11402290" cy="6059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097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C7C187-BB4A-B566-4ED2-232C531E48B9}"/>
              </a:ext>
            </a:extLst>
          </p:cNvPr>
          <p:cNvSpPr>
            <a:spLocks noGrp="1"/>
          </p:cNvSpPr>
          <p:nvPr>
            <p:ph type="sldNum" sz="quarter" idx="12"/>
          </p:nvPr>
        </p:nvSpPr>
        <p:spPr/>
        <p:txBody>
          <a:bodyPr/>
          <a:lstStyle/>
          <a:p>
            <a:fld id="{D8DA9DAA-006C-4F4B-980E-E3DF019B24E2}" type="slidenum">
              <a:rPr lang="en-US" smtClean="0"/>
              <a:t>24</a:t>
            </a:fld>
            <a:endParaRPr lang="en-US" dirty="0"/>
          </a:p>
        </p:txBody>
      </p:sp>
      <p:sp>
        <p:nvSpPr>
          <p:cNvPr id="3" name="TextBox 2">
            <a:extLst>
              <a:ext uri="{FF2B5EF4-FFF2-40B4-BE49-F238E27FC236}">
                <a16:creationId xmlns:a16="http://schemas.microsoft.com/office/drawing/2014/main" id="{61FC1B12-C80D-533F-4FE6-8AF5E28474EF}"/>
              </a:ext>
            </a:extLst>
          </p:cNvPr>
          <p:cNvSpPr txBox="1"/>
          <p:nvPr/>
        </p:nvSpPr>
        <p:spPr>
          <a:xfrm>
            <a:off x="787400" y="392573"/>
            <a:ext cx="10566400" cy="6124754"/>
          </a:xfrm>
          <a:prstGeom prst="rect">
            <a:avLst/>
          </a:prstGeom>
          <a:noFill/>
        </p:spPr>
        <p:txBody>
          <a:bodyPr wrap="square">
            <a:spAutoFit/>
          </a:bodyPr>
          <a:lstStyle/>
          <a:p>
            <a:pPr algn="ctr"/>
            <a:r>
              <a:rPr lang="en-US" sz="32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Anandamide with CBD or THC</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CBD (</a:t>
            </a:r>
            <a:r>
              <a:rPr lang="en-US" sz="2400" b="0" i="0" dirty="0">
                <a:effectLst/>
                <a:latin typeface="Tahoma" panose="020B0604030504040204" pitchFamily="34" charset="0"/>
                <a:ea typeface="Tahoma" panose="020B0604030504040204" pitchFamily="34" charset="0"/>
                <a:cs typeface="Tahoma" panose="020B0604030504040204" pitchFamily="34" charset="0"/>
              </a:rPr>
              <a:t>Cannabidiol) moderately inhibits the degradation of anandamide.</a:t>
            </a:r>
          </a:p>
          <a:p>
            <a:r>
              <a:rPr lang="en-US" sz="2400" dirty="0">
                <a:latin typeface="Tahoma" panose="020B0604030504040204" pitchFamily="34" charset="0"/>
                <a:ea typeface="Tahoma" panose="020B0604030504040204" pitchFamily="34" charset="0"/>
                <a:cs typeface="Tahoma" panose="020B0604030504040204" pitchFamily="34" charset="0"/>
              </a:rPr>
              <a:t>This </a:t>
            </a:r>
            <a:r>
              <a:rPr lang="en-US" sz="2400" b="0" i="0" dirty="0">
                <a:effectLst/>
                <a:latin typeface="Tahoma" panose="020B0604030504040204" pitchFamily="34" charset="0"/>
                <a:ea typeface="Tahoma" panose="020B0604030504040204" pitchFamily="34" charset="0"/>
                <a:cs typeface="Tahoma" panose="020B0604030504040204" pitchFamily="34" charset="0"/>
              </a:rPr>
              <a:t>would result in retaining higher anandamide levels.</a:t>
            </a:r>
          </a:p>
          <a:p>
            <a:r>
              <a:rPr lang="en-US" sz="2400" b="0" i="0" dirty="0">
                <a:effectLst/>
                <a:latin typeface="Tahoma" panose="020B0604030504040204" pitchFamily="34" charset="0"/>
                <a:ea typeface="Tahoma" panose="020B0604030504040204" pitchFamily="34" charset="0"/>
                <a:cs typeface="Tahoma" panose="020B0604030504040204" pitchFamily="34" charset="0"/>
              </a:rPr>
              <a:t>When experiencing feelings of pain, anandamide binds to the CB1 receptor, and blocks pain signaling. </a:t>
            </a:r>
          </a:p>
          <a:p>
            <a:endParaRPr lang="en-US" sz="2400" b="0" i="0" dirty="0">
              <a:effectLst/>
              <a:latin typeface="Tahoma" panose="020B0604030504040204" pitchFamily="34" charset="0"/>
              <a:ea typeface="Tahoma" panose="020B0604030504040204" pitchFamily="34" charset="0"/>
              <a:cs typeface="Tahoma" panose="020B0604030504040204" pitchFamily="34" charset="0"/>
            </a:endParaRPr>
          </a:p>
          <a:p>
            <a:r>
              <a:rPr lang="en-US" sz="2400" b="1" i="0" dirty="0">
                <a:effectLst/>
                <a:latin typeface="Tahoma" panose="020B0604030504040204" pitchFamily="34" charset="0"/>
                <a:ea typeface="Tahoma" panose="020B0604030504040204" pitchFamily="34" charset="0"/>
                <a:cs typeface="Tahoma" panose="020B0604030504040204" pitchFamily="34" charset="0"/>
              </a:rPr>
              <a:t>Cannabinoid and their Metabolites are Inhibitors of Major Hepatic CYP450 Enzymes, </a:t>
            </a:r>
            <a:r>
              <a:rPr lang="en-US" sz="2400" b="0" i="0" dirty="0">
                <a:effectLst/>
                <a:latin typeface="Tahoma" panose="020B0604030504040204" pitchFamily="34" charset="0"/>
                <a:ea typeface="Tahoma" panose="020B0604030504040204" pitchFamily="34" charset="0"/>
                <a:cs typeface="Tahoma" panose="020B0604030504040204" pitchFamily="34" charset="0"/>
              </a:rPr>
              <a:t>including CYP2B6, CYP2C9, and CYP2D6, </a:t>
            </a:r>
            <a:r>
              <a:rPr lang="en-US" sz="2400" b="1" i="0" dirty="0">
                <a:effectLst/>
                <a:latin typeface="Tahoma" panose="020B0604030504040204" pitchFamily="34" charset="0"/>
                <a:ea typeface="Tahoma" panose="020B0604030504040204" pitchFamily="34" charset="0"/>
                <a:cs typeface="Tahoma" panose="020B0604030504040204" pitchFamily="34" charset="0"/>
              </a:rPr>
              <a:t>with Implications for Cannabis-Drug Interactions.</a:t>
            </a:r>
          </a:p>
          <a:p>
            <a:endParaRPr lang="en-US" sz="2400" b="1" i="0" dirty="0">
              <a:effectLst/>
              <a:latin typeface="Tahoma" panose="020B0604030504040204" pitchFamily="34" charset="0"/>
              <a:ea typeface="Tahoma" panose="020B0604030504040204" pitchFamily="34" charset="0"/>
              <a:cs typeface="Tahoma" panose="020B0604030504040204" pitchFamily="34" charset="0"/>
            </a:endParaRPr>
          </a:p>
          <a:p>
            <a:r>
              <a:rPr lang="en-US" sz="2400" b="0" i="0" dirty="0">
                <a:effectLst/>
                <a:latin typeface="Tahoma" panose="020B0604030504040204" pitchFamily="34" charset="0"/>
                <a:ea typeface="Tahoma" panose="020B0604030504040204" pitchFamily="34" charset="0"/>
                <a:cs typeface="Tahoma" panose="020B0604030504040204" pitchFamily="34" charset="0"/>
              </a:rPr>
              <a:t>THC competitively inhibited CYP1A2, CYP2B6, CYP2C9, and CYP2D6; CBD competitively inhibited CYP3A4, CYP2B6, CYP2C9, CYP2D6, and CYP2E1; and CBN competitively inhibited CYP2B6, CYP2C9, and CYP2E1. THC and CBD showed mixed-type inhibition for CYP2C19 and CYP1A2, respectively.</a:t>
            </a:r>
            <a:endParaRPr lang="en-US" sz="2400" b="1" i="0" dirty="0">
              <a:effectLst/>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6646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27C7C-4B68-4BBC-BF36-8959D8493E4A}"/>
              </a:ext>
            </a:extLst>
          </p:cNvPr>
          <p:cNvSpPr>
            <a:spLocks noGrp="1"/>
          </p:cNvSpPr>
          <p:nvPr>
            <p:ph type="title"/>
          </p:nvPr>
        </p:nvSpPr>
        <p:spPr>
          <a:xfrm>
            <a:off x="1291078" y="365125"/>
            <a:ext cx="10062721" cy="1692275"/>
          </a:xfrm>
          <a:solidFill>
            <a:schemeClr val="bg1">
              <a:lumMod val="65000"/>
            </a:schemeClr>
          </a:solidFill>
        </p:spPr>
        <p:txBody>
          <a:bodyPr>
            <a:normAutofit fontScale="90000"/>
          </a:bodyPr>
          <a:lstStyle/>
          <a:p>
            <a:pPr algn="ctr"/>
            <a:r>
              <a:rPr lang="en-US" sz="4000" b="0" i="0" dirty="0">
                <a:solidFill>
                  <a:srgbClr val="FF0000"/>
                </a:solidFill>
                <a:effectLst/>
                <a:latin typeface="Aharoni" panose="02010803020104030203" pitchFamily="2" charset="-79"/>
                <a:cs typeface="Aharoni" panose="02010803020104030203" pitchFamily="2" charset="-79"/>
              </a:rPr>
              <a:t>Rimonabant</a:t>
            </a:r>
            <a:r>
              <a:rPr lang="en-US" sz="4000" b="0" i="0" dirty="0">
                <a:solidFill>
                  <a:srgbClr val="4D5156"/>
                </a:solidFill>
                <a:effectLst/>
                <a:latin typeface="Aharoni" panose="02010803020104030203" pitchFamily="2" charset="-79"/>
                <a:cs typeface="Aharoni" panose="02010803020104030203" pitchFamily="2" charset="-79"/>
              </a:rPr>
              <a:t> is a potent and selective </a:t>
            </a:r>
            <a:r>
              <a:rPr lang="en-US" sz="4000" b="0" i="0" dirty="0">
                <a:solidFill>
                  <a:srgbClr val="FF0000"/>
                </a:solidFill>
                <a:effectLst/>
                <a:latin typeface="Aharoni" panose="02010803020104030203" pitchFamily="2" charset="-79"/>
                <a:cs typeface="Aharoni" panose="02010803020104030203" pitchFamily="2" charset="-79"/>
              </a:rPr>
              <a:t>cannabinoid CB1 receptor antagonist </a:t>
            </a:r>
            <a:br>
              <a:rPr lang="en-US" sz="4000" b="0" i="0" dirty="0">
                <a:solidFill>
                  <a:srgbClr val="4D5156"/>
                </a:solidFill>
                <a:effectLst/>
                <a:latin typeface="Aharoni" panose="02010803020104030203" pitchFamily="2" charset="-79"/>
                <a:cs typeface="Aharoni" panose="02010803020104030203" pitchFamily="2" charset="-79"/>
              </a:rPr>
            </a:br>
            <a:r>
              <a:rPr lang="en-US" sz="4000" b="0" i="0" dirty="0">
                <a:solidFill>
                  <a:srgbClr val="4D5156"/>
                </a:solidFill>
                <a:effectLst/>
                <a:latin typeface="Aharoni" panose="02010803020104030203" pitchFamily="2" charset="-79"/>
                <a:cs typeface="Aharoni" panose="02010803020104030203" pitchFamily="2" charset="-79"/>
              </a:rPr>
              <a:t>Not approved by FDA to treat Obesity.</a:t>
            </a:r>
            <a:endParaRPr lang="en-US" sz="4000" dirty="0">
              <a:latin typeface="Aharoni" panose="02010803020104030203" pitchFamily="2" charset="-79"/>
              <a:cs typeface="Aharoni" panose="02010803020104030203" pitchFamily="2" charset="-79"/>
            </a:endParaRPr>
          </a:p>
        </p:txBody>
      </p:sp>
      <p:sp>
        <p:nvSpPr>
          <p:cNvPr id="9" name="Slide Number Placeholder 5">
            <a:extLst>
              <a:ext uri="{FF2B5EF4-FFF2-40B4-BE49-F238E27FC236}">
                <a16:creationId xmlns:a16="http://schemas.microsoft.com/office/drawing/2014/main" id="{4FC290B8-BF94-4636-BFAB-9FD67F4AAC6D}"/>
              </a:ext>
            </a:extLst>
          </p:cNvPr>
          <p:cNvSpPr>
            <a:spLocks noGrp="1"/>
          </p:cNvSpPr>
          <p:nvPr>
            <p:ph type="sldNum" sz="quarter" idx="12"/>
          </p:nvPr>
        </p:nvSpPr>
        <p:spPr/>
        <p:txBody>
          <a:bodyPr/>
          <a:lstStyle/>
          <a:p>
            <a:fld id="{D8DA9DAA-006C-4F4B-980E-E3DF019B24E2}" type="slidenum">
              <a:rPr lang="en-US" b="1" cap="all" spc="100" smtClean="0">
                <a:solidFill>
                  <a:schemeClr val="accent2"/>
                </a:solidFill>
              </a:rPr>
              <a:t>25</a:t>
            </a:fld>
            <a:endParaRPr lang="en-US" b="1" cap="all" spc="100" dirty="0">
              <a:solidFill>
                <a:schemeClr val="accent2"/>
              </a:solidFill>
            </a:endParaRPr>
          </a:p>
        </p:txBody>
      </p:sp>
      <p:pic>
        <p:nvPicPr>
          <p:cNvPr id="4098" name="Picture 2" descr="Slimona brand Rimonabant diet pills, made by Cadila Healthca">
            <a:extLst>
              <a:ext uri="{FF2B5EF4-FFF2-40B4-BE49-F238E27FC236}">
                <a16:creationId xmlns:a16="http://schemas.microsoft.com/office/drawing/2014/main" id="{2B632268-9B7F-379E-21E6-AE2E67473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435" y="2630565"/>
            <a:ext cx="5074596" cy="34793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complia rimonabant">
            <a:extLst>
              <a:ext uri="{FF2B5EF4-FFF2-40B4-BE49-F238E27FC236}">
                <a16:creationId xmlns:a16="http://schemas.microsoft.com/office/drawing/2014/main" id="{80B63098-C5BA-87D7-C3CD-9759C5FF1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9" y="2630565"/>
            <a:ext cx="6958636" cy="350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815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CF887E-BFC1-3479-1F8F-01A2CD5F2509}"/>
              </a:ext>
            </a:extLst>
          </p:cNvPr>
          <p:cNvSpPr>
            <a:spLocks noGrp="1"/>
          </p:cNvSpPr>
          <p:nvPr>
            <p:ph type="sldNum" sz="quarter" idx="12"/>
          </p:nvPr>
        </p:nvSpPr>
        <p:spPr>
          <a:xfrm>
            <a:off x="-4233421" y="-1153910"/>
            <a:ext cx="744920" cy="137897"/>
          </a:xfrm>
        </p:spPr>
        <p:txBody>
          <a:bodyPr/>
          <a:lstStyle/>
          <a:p>
            <a:fld id="{D8DA9DAA-006C-4F4B-980E-E3DF019B24E2}" type="slidenum">
              <a:rPr lang="en-US" smtClean="0"/>
              <a:t>26</a:t>
            </a:fld>
            <a:endParaRPr lang="en-US" dirty="0"/>
          </a:p>
        </p:txBody>
      </p:sp>
      <p:sp>
        <p:nvSpPr>
          <p:cNvPr id="6" name="TextBox 5">
            <a:extLst>
              <a:ext uri="{FF2B5EF4-FFF2-40B4-BE49-F238E27FC236}">
                <a16:creationId xmlns:a16="http://schemas.microsoft.com/office/drawing/2014/main" id="{CA38905B-D2C5-3DC8-2097-D0E92272CE9F}"/>
              </a:ext>
            </a:extLst>
          </p:cNvPr>
          <p:cNvSpPr txBox="1"/>
          <p:nvPr/>
        </p:nvSpPr>
        <p:spPr>
          <a:xfrm>
            <a:off x="2829560" y="381688"/>
            <a:ext cx="9034780" cy="1323439"/>
          </a:xfrm>
          <a:prstGeom prst="rect">
            <a:avLst/>
          </a:prstGeom>
          <a:solidFill>
            <a:schemeClr val="bg2">
              <a:lumMod val="75000"/>
            </a:schemeClr>
          </a:solidFill>
        </p:spPr>
        <p:txBody>
          <a:bodyPr wrap="square">
            <a:spAutoFit/>
          </a:bodyPr>
          <a:lstStyle/>
          <a:p>
            <a:r>
              <a:rPr lang="en-US" sz="4000" b="1" dirty="0">
                <a:solidFill>
                  <a:srgbClr val="333333"/>
                </a:solidFill>
                <a:latin typeface="Arial Black" panose="020B0A04020102020204" pitchFamily="34" charset="0"/>
              </a:rPr>
              <a:t>Compounds Found in Chocolate that can Act as a Drug</a:t>
            </a:r>
          </a:p>
        </p:txBody>
      </p:sp>
      <p:sp>
        <p:nvSpPr>
          <p:cNvPr id="8" name="TextBox 7">
            <a:extLst>
              <a:ext uri="{FF2B5EF4-FFF2-40B4-BE49-F238E27FC236}">
                <a16:creationId xmlns:a16="http://schemas.microsoft.com/office/drawing/2014/main" id="{42B2BBDE-D93C-F2B2-C23B-10275FF60E54}"/>
              </a:ext>
            </a:extLst>
          </p:cNvPr>
          <p:cNvSpPr txBox="1"/>
          <p:nvPr/>
        </p:nvSpPr>
        <p:spPr>
          <a:xfrm>
            <a:off x="259080" y="1953401"/>
            <a:ext cx="11536679" cy="646331"/>
          </a:xfrm>
          <a:prstGeom prst="rect">
            <a:avLst/>
          </a:prstGeom>
          <a:noFill/>
        </p:spPr>
        <p:txBody>
          <a:bodyPr wrap="square">
            <a:spAutoFit/>
          </a:bodyPr>
          <a:lstStyle/>
          <a:p>
            <a:pPr algn="l"/>
            <a:r>
              <a:rPr lang="en-US" sz="3600" b="1" i="0" dirty="0">
                <a:solidFill>
                  <a:srgbClr val="C00000"/>
                </a:solidFill>
                <a:effectLst/>
                <a:latin typeface="Arial Black" panose="020B0A04020102020204" pitchFamily="34" charset="0"/>
              </a:rPr>
              <a:t>ANANDAMIDE</a:t>
            </a:r>
            <a:r>
              <a:rPr lang="en-US" sz="2400" b="0" i="0" dirty="0">
                <a:solidFill>
                  <a:srgbClr val="333333"/>
                </a:solidFill>
                <a:effectLst/>
                <a:latin typeface="Arial Black" panose="020B0A04020102020204" pitchFamily="34" charset="0"/>
              </a:rPr>
              <a:t> -- N-</a:t>
            </a:r>
            <a:r>
              <a:rPr lang="en-US" sz="2400" b="0" i="0" dirty="0" err="1">
                <a:solidFill>
                  <a:srgbClr val="333333"/>
                </a:solidFill>
                <a:effectLst/>
                <a:latin typeface="Arial Black" panose="020B0A04020102020204" pitchFamily="34" charset="0"/>
              </a:rPr>
              <a:t>arachidonoylethanolamine</a:t>
            </a:r>
            <a:r>
              <a:rPr lang="en-US" sz="2400" b="0" i="0" dirty="0">
                <a:solidFill>
                  <a:srgbClr val="333333"/>
                </a:solidFill>
                <a:effectLst/>
                <a:latin typeface="Arial Black" panose="020B0A04020102020204" pitchFamily="34" charset="0"/>
              </a:rPr>
              <a:t> (AEA)</a:t>
            </a:r>
          </a:p>
        </p:txBody>
      </p:sp>
      <p:pic>
        <p:nvPicPr>
          <p:cNvPr id="3078" name="Picture 6" descr="How Anandamide in Chocolate Affects Your Mood - dummies">
            <a:extLst>
              <a:ext uri="{FF2B5EF4-FFF2-40B4-BE49-F238E27FC236}">
                <a16:creationId xmlns:a16="http://schemas.microsoft.com/office/drawing/2014/main" id="{F3FB4085-B75C-15C7-CD1D-B43038D4C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 y="381688"/>
            <a:ext cx="2200775" cy="13716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5076BD-4729-EC58-674C-F82939C4047D}"/>
              </a:ext>
            </a:extLst>
          </p:cNvPr>
          <p:cNvSpPr txBox="1"/>
          <p:nvPr/>
        </p:nvSpPr>
        <p:spPr>
          <a:xfrm>
            <a:off x="327660" y="2663340"/>
            <a:ext cx="11536679" cy="3108543"/>
          </a:xfrm>
          <a:prstGeom prst="rect">
            <a:avLst/>
          </a:prstGeom>
          <a:noFill/>
        </p:spPr>
        <p:txBody>
          <a:bodyPr wrap="square">
            <a:spAutoFit/>
          </a:bodyPr>
          <a:lstStyle/>
          <a:p>
            <a:pPr marL="342900" indent="-342900">
              <a:buFont typeface="Wingdings" panose="05000000000000000000" pitchFamily="2" charset="2"/>
              <a:buChar char="Ø"/>
            </a:pPr>
            <a:r>
              <a:rPr lang="en-US" sz="2800" b="0" i="0" dirty="0">
                <a:effectLst/>
                <a:latin typeface="Helvetica Neue"/>
              </a:rPr>
              <a:t>Chocolate contains small quantities of </a:t>
            </a:r>
            <a:r>
              <a:rPr lang="en-US" sz="2800" b="1" i="0" dirty="0">
                <a:solidFill>
                  <a:srgbClr val="C00000"/>
                </a:solidFill>
                <a:effectLst/>
                <a:latin typeface="Helvetica Neue"/>
              </a:rPr>
              <a:t>anandamide, </a:t>
            </a:r>
            <a:r>
              <a:rPr lang="en-US" sz="2800" i="0" dirty="0">
                <a:effectLst/>
                <a:latin typeface="Helvetica Neue"/>
              </a:rPr>
              <a:t>an</a:t>
            </a:r>
            <a:r>
              <a:rPr lang="en-US" sz="2800" b="1" i="0" dirty="0">
                <a:solidFill>
                  <a:srgbClr val="C00000"/>
                </a:solidFill>
                <a:effectLst/>
                <a:latin typeface="Helvetica Neue"/>
              </a:rPr>
              <a:t> </a:t>
            </a:r>
            <a:r>
              <a:rPr lang="en-US" sz="2800" b="1" i="0" dirty="0">
                <a:solidFill>
                  <a:srgbClr val="003399"/>
                </a:solidFill>
                <a:effectLst/>
                <a:latin typeface="Helvetica Neue"/>
              </a:rPr>
              <a:t>endogenous cannabinoid (endocannabinoid) </a:t>
            </a:r>
            <a:r>
              <a:rPr lang="en-US" sz="2800" b="0" i="0" dirty="0">
                <a:effectLst/>
                <a:latin typeface="Helvetica Neue"/>
              </a:rPr>
              <a:t>found in the brain and nerves. </a:t>
            </a:r>
          </a:p>
          <a:p>
            <a:pPr marL="342900" indent="-342900">
              <a:buFont typeface="Wingdings" panose="05000000000000000000" pitchFamily="2" charset="2"/>
              <a:buChar char="Ø"/>
            </a:pPr>
            <a:r>
              <a:rPr lang="en-US" sz="2800" b="0" i="0" dirty="0">
                <a:effectLst/>
                <a:latin typeface="Helvetica Neue"/>
              </a:rPr>
              <a:t>Anandamide is a </a:t>
            </a:r>
            <a:r>
              <a:rPr lang="en-US" sz="2800" b="1" i="0" dirty="0">
                <a:solidFill>
                  <a:srgbClr val="003399"/>
                </a:solidFill>
                <a:effectLst/>
                <a:latin typeface="Helvetica Neue"/>
              </a:rPr>
              <a:t>neurotransmitter</a:t>
            </a:r>
            <a:r>
              <a:rPr lang="en-US" sz="2800" b="0" i="0" dirty="0">
                <a:effectLst/>
                <a:latin typeface="Helvetica Neue"/>
              </a:rPr>
              <a:t> that targets the same brain structures as </a:t>
            </a:r>
            <a:r>
              <a:rPr lang="en-US" sz="2800" b="1" i="0" dirty="0">
                <a:solidFill>
                  <a:srgbClr val="C00000"/>
                </a:solidFill>
                <a:effectLst/>
                <a:latin typeface="Helvetica Neue"/>
              </a:rPr>
              <a:t>THC</a:t>
            </a:r>
            <a:r>
              <a:rPr lang="en-US" sz="2800" b="0" i="0" dirty="0">
                <a:effectLst/>
                <a:latin typeface="Helvetica Neue"/>
              </a:rPr>
              <a:t>, the active ingredient in cannabis. </a:t>
            </a:r>
          </a:p>
          <a:p>
            <a:pPr marL="342900" indent="-342900">
              <a:buFont typeface="Wingdings" panose="05000000000000000000" pitchFamily="2" charset="2"/>
              <a:buChar char="Ø"/>
            </a:pPr>
            <a:r>
              <a:rPr lang="en-US" sz="2800" dirty="0">
                <a:latin typeface="Helvetica Neue"/>
              </a:rPr>
              <a:t>C</a:t>
            </a:r>
            <a:r>
              <a:rPr lang="en-US" sz="2800" b="0" i="0" dirty="0">
                <a:effectLst/>
                <a:latin typeface="Helvetica Neue"/>
              </a:rPr>
              <a:t>hocolate produce its </a:t>
            </a:r>
            <a:r>
              <a:rPr lang="en-US" sz="2800" b="1" i="0" dirty="0">
                <a:solidFill>
                  <a:srgbClr val="C00000"/>
                </a:solidFill>
                <a:effectLst/>
                <a:latin typeface="Helvetica Neue"/>
              </a:rPr>
              <a:t>'high’ via anandamide </a:t>
            </a:r>
            <a:r>
              <a:rPr lang="en-US" sz="2800" b="0" i="0" dirty="0">
                <a:effectLst/>
                <a:latin typeface="Helvetica Neue"/>
              </a:rPr>
              <a:t>itself, and two chemicals known to slow the breakdown of anandamide, the natural stimulant in the brain.</a:t>
            </a:r>
            <a:endParaRPr lang="en-US" sz="2800" dirty="0"/>
          </a:p>
        </p:txBody>
      </p:sp>
    </p:spTree>
    <p:extLst>
      <p:ext uri="{BB962C8B-B14F-4D97-AF65-F5344CB8AC3E}">
        <p14:creationId xmlns:p14="http://schemas.microsoft.com/office/powerpoint/2010/main" val="798268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1BA513-E571-E743-13D7-ACD4AD90E64C}"/>
              </a:ext>
            </a:extLst>
          </p:cNvPr>
          <p:cNvSpPr>
            <a:spLocks noGrp="1"/>
          </p:cNvSpPr>
          <p:nvPr>
            <p:ph type="sldNum" sz="quarter" idx="12"/>
          </p:nvPr>
        </p:nvSpPr>
        <p:spPr/>
        <p:txBody>
          <a:bodyPr/>
          <a:lstStyle/>
          <a:p>
            <a:fld id="{D8DA9DAA-006C-4F4B-980E-E3DF019B24E2}" type="slidenum">
              <a:rPr lang="en-US" smtClean="0"/>
              <a:t>27</a:t>
            </a:fld>
            <a:endParaRPr lang="en-US" dirty="0"/>
          </a:p>
        </p:txBody>
      </p:sp>
      <p:pic>
        <p:nvPicPr>
          <p:cNvPr id="5122" name="Picture 2" descr="Romantic Love &amp; Raw Chocolate connection explained with 'chocolate-love  science' | Sacred Chocolate, Organic, Raw, Theobroma Cacao Blog">
            <a:extLst>
              <a:ext uri="{FF2B5EF4-FFF2-40B4-BE49-F238E27FC236}">
                <a16:creationId xmlns:a16="http://schemas.microsoft.com/office/drawing/2014/main" id="{D93F8304-A87D-33C8-04AB-9601E6768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ocolate is Love – Unlocking the Mysteries of Cacao">
            <a:extLst>
              <a:ext uri="{FF2B5EF4-FFF2-40B4-BE49-F238E27FC236}">
                <a16:creationId xmlns:a16="http://schemas.microsoft.com/office/drawing/2014/main" id="{9CE15F20-573F-741B-5EB7-ABA7FB2FF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872" y="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929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1CE9FE-8CFF-E0CE-BF2C-FBC1B8EED8DD}"/>
              </a:ext>
            </a:extLst>
          </p:cNvPr>
          <p:cNvSpPr>
            <a:spLocks noGrp="1"/>
          </p:cNvSpPr>
          <p:nvPr>
            <p:ph type="sldNum" sz="quarter" idx="12"/>
          </p:nvPr>
        </p:nvSpPr>
        <p:spPr/>
        <p:txBody>
          <a:bodyPr/>
          <a:lstStyle/>
          <a:p>
            <a:fld id="{D8DA9DAA-006C-4F4B-980E-E3DF019B24E2}" type="slidenum">
              <a:rPr lang="en-US" smtClean="0"/>
              <a:t>28</a:t>
            </a:fld>
            <a:endParaRPr lang="en-US" dirty="0"/>
          </a:p>
        </p:txBody>
      </p:sp>
      <p:pic>
        <p:nvPicPr>
          <p:cNvPr id="2050" name="Picture 2" descr="Anandamide">
            <a:extLst>
              <a:ext uri="{FF2B5EF4-FFF2-40B4-BE49-F238E27FC236}">
                <a16:creationId xmlns:a16="http://schemas.microsoft.com/office/drawing/2014/main" id="{B76723CC-5D98-9B67-00B6-B32204C4D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134"/>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1D455D-C598-9F13-D39E-3238B606CD95}"/>
              </a:ext>
            </a:extLst>
          </p:cNvPr>
          <p:cNvSpPr txBox="1"/>
          <p:nvPr/>
        </p:nvSpPr>
        <p:spPr>
          <a:xfrm>
            <a:off x="5386646" y="798973"/>
            <a:ext cx="6325293" cy="4708981"/>
          </a:xfrm>
          <a:prstGeom prst="rect">
            <a:avLst/>
          </a:prstGeom>
          <a:noFill/>
        </p:spPr>
        <p:txBody>
          <a:bodyPr wrap="square" rtlCol="0">
            <a:spAutoFit/>
          </a:bodyPr>
          <a:lstStyle/>
          <a:p>
            <a:pPr algn="l" fontAlgn="base"/>
            <a:r>
              <a:rPr lang="en-US" sz="6000" b="1" i="1" dirty="0">
                <a:solidFill>
                  <a:srgbClr val="C00000"/>
                </a:solidFill>
                <a:effectLst/>
                <a:latin typeface="Bazar_Serif_Light"/>
              </a:rPr>
              <a:t>Anandamide</a:t>
            </a:r>
          </a:p>
          <a:p>
            <a:pPr algn="l" fontAlgn="base"/>
            <a:r>
              <a:rPr lang="en-US" sz="3000" dirty="0">
                <a:solidFill>
                  <a:srgbClr val="000000"/>
                </a:solidFill>
                <a:latin typeface="inherit"/>
              </a:rPr>
              <a:t>A</a:t>
            </a:r>
            <a:r>
              <a:rPr lang="en-US" sz="3000" b="0" i="0" dirty="0">
                <a:solidFill>
                  <a:srgbClr val="000000"/>
                </a:solidFill>
                <a:effectLst/>
                <a:latin typeface="inherit"/>
              </a:rPr>
              <a:t>n exquisite blend of Unsweetened and Raw Heirloom Cacao and Tonic Herbs named after the </a:t>
            </a:r>
            <a:r>
              <a:rPr lang="en-US" sz="3000" b="1" i="0" dirty="0">
                <a:solidFill>
                  <a:srgbClr val="C00000"/>
                </a:solidFill>
                <a:effectLst/>
                <a:latin typeface="inherit"/>
              </a:rPr>
              <a:t>cannabinoid neurotransmitter "Anandamide" </a:t>
            </a:r>
            <a:r>
              <a:rPr lang="en-US" sz="3000" b="0" i="0" dirty="0">
                <a:solidFill>
                  <a:srgbClr val="000000"/>
                </a:solidFill>
                <a:effectLst/>
                <a:latin typeface="inherit"/>
              </a:rPr>
              <a:t>which is unique to humans and raw cacao and has been scientifically documented to inspire an experience of a blissful state- Ananda- upon eating.</a:t>
            </a:r>
          </a:p>
        </p:txBody>
      </p:sp>
    </p:spTree>
    <p:extLst>
      <p:ext uri="{BB962C8B-B14F-4D97-AF65-F5344CB8AC3E}">
        <p14:creationId xmlns:p14="http://schemas.microsoft.com/office/powerpoint/2010/main" val="3363091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47B6B6-0657-A727-9D82-3F4AA1FB0E6F}"/>
              </a:ext>
            </a:extLst>
          </p:cNvPr>
          <p:cNvSpPr>
            <a:spLocks noGrp="1"/>
          </p:cNvSpPr>
          <p:nvPr>
            <p:ph type="sldNum" sz="quarter" idx="12"/>
          </p:nvPr>
        </p:nvSpPr>
        <p:spPr/>
        <p:txBody>
          <a:bodyPr/>
          <a:lstStyle/>
          <a:p>
            <a:fld id="{D8DA9DAA-006C-4F4B-980E-E3DF019B24E2}" type="slidenum">
              <a:rPr lang="en-US" smtClean="0"/>
              <a:t>29</a:t>
            </a:fld>
            <a:endParaRPr lang="en-US" dirty="0"/>
          </a:p>
        </p:txBody>
      </p:sp>
      <p:pic>
        <p:nvPicPr>
          <p:cNvPr id="5122" name="Picture 2" descr="NNB Nutrition Introduces FastBliss Anandamide | MUSCLE INSIDER">
            <a:extLst>
              <a:ext uri="{FF2B5EF4-FFF2-40B4-BE49-F238E27FC236}">
                <a16:creationId xmlns:a16="http://schemas.microsoft.com/office/drawing/2014/main" id="{F4A3162D-5473-850D-6251-59CE994A9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012" y="0"/>
            <a:ext cx="7488498" cy="61228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derstanding Anandamide and Its Relationship to THC and CBD - RQS Blog">
            <a:extLst>
              <a:ext uri="{FF2B5EF4-FFF2-40B4-BE49-F238E27FC236}">
                <a16:creationId xmlns:a16="http://schemas.microsoft.com/office/drawing/2014/main" id="{D6AF8818-DCCE-A06E-1CFF-419EEF6E5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29774" cy="31474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ANDATOL® Serenity Complex by IMMUNOCORP®">
            <a:extLst>
              <a:ext uri="{FF2B5EF4-FFF2-40B4-BE49-F238E27FC236}">
                <a16:creationId xmlns:a16="http://schemas.microsoft.com/office/drawing/2014/main" id="{1011B966-46F1-424B-F3B7-49AB03B6B2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1470" y="3147449"/>
            <a:ext cx="2729378" cy="29754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nandamide">
            <a:extLst>
              <a:ext uri="{FF2B5EF4-FFF2-40B4-BE49-F238E27FC236}">
                <a16:creationId xmlns:a16="http://schemas.microsoft.com/office/drawing/2014/main" id="{D1954EC8-9083-9DE7-7620-C95FF044D0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383" y="3465206"/>
            <a:ext cx="2488118" cy="2488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40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3</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713677" y="1584799"/>
            <a:ext cx="10842447" cy="4524315"/>
          </a:xfrm>
          <a:prstGeom prst="rect">
            <a:avLst/>
          </a:prstGeom>
          <a:solidFill>
            <a:schemeClr val="bg1">
              <a:lumMod val="75000"/>
            </a:schemeClr>
          </a:solidFill>
        </p:spPr>
        <p:txBody>
          <a:bodyPr wrap="square">
            <a:spAutoFit/>
          </a:bodyPr>
          <a:lstStyle/>
          <a:p>
            <a:pPr algn="l"/>
            <a:r>
              <a:rPr lang="en-US" sz="3600" b="1" i="0" dirty="0">
                <a:solidFill>
                  <a:schemeClr val="accent1">
                    <a:lumMod val="50000"/>
                  </a:schemeClr>
                </a:solidFill>
                <a:effectLst/>
                <a:latin typeface="Arial Black" panose="020B0A04020102020204" pitchFamily="34" charset="0"/>
              </a:rPr>
              <a:t>Peyote</a:t>
            </a:r>
            <a:r>
              <a:rPr lang="en-US" sz="3600" b="0" i="0" dirty="0">
                <a:solidFill>
                  <a:srgbClr val="444444"/>
                </a:solidFill>
                <a:effectLst/>
                <a:latin typeface="roboto condensed" panose="02000000000000000000" pitchFamily="2" charset="0"/>
              </a:rPr>
              <a:t> </a:t>
            </a:r>
            <a:r>
              <a:rPr lang="en-US" sz="2400" b="1" i="1" dirty="0">
                <a:effectLst/>
                <a:latin typeface="roboto condensed" panose="02000000000000000000" pitchFamily="2" charset="0"/>
              </a:rPr>
              <a:t>(Lophophora williamsii)</a:t>
            </a:r>
          </a:p>
          <a:p>
            <a:pPr marL="457200" indent="-457200" algn="l">
              <a:buFont typeface="Wingdings" panose="05000000000000000000" pitchFamily="2" charset="2"/>
              <a:buChar char="Ø"/>
            </a:pPr>
            <a:r>
              <a:rPr lang="en-US" sz="2800" b="0" i="0" dirty="0">
                <a:effectLst/>
                <a:latin typeface="roboto condensed" panose="02000000000000000000" pitchFamily="2" charset="0"/>
              </a:rPr>
              <a:t>Short and round cactus.</a:t>
            </a:r>
          </a:p>
          <a:p>
            <a:pPr marL="457200" indent="-457200" algn="l">
              <a:buFont typeface="Wingdings" panose="05000000000000000000" pitchFamily="2" charset="2"/>
              <a:buChar char="Ø"/>
            </a:pPr>
            <a:endParaRPr lang="en-US" sz="2800" b="0" i="0" dirty="0">
              <a:effectLst/>
              <a:latin typeface="roboto condensed" panose="02000000000000000000" pitchFamily="2" charset="0"/>
            </a:endParaRPr>
          </a:p>
          <a:p>
            <a:pPr marL="457200" indent="-457200" algn="l">
              <a:buFont typeface="Wingdings" panose="05000000000000000000" pitchFamily="2" charset="2"/>
              <a:buChar char="Ø"/>
            </a:pPr>
            <a:r>
              <a:rPr lang="en-US" sz="2800" b="1" dirty="0">
                <a:solidFill>
                  <a:schemeClr val="accent1">
                    <a:lumMod val="50000"/>
                  </a:schemeClr>
                </a:solidFill>
                <a:latin typeface="roboto condensed" panose="02000000000000000000" pitchFamily="2" charset="0"/>
              </a:rPr>
              <a:t>Mescaline</a:t>
            </a:r>
            <a:r>
              <a:rPr lang="en-US" sz="2800" dirty="0">
                <a:solidFill>
                  <a:srgbClr val="444444"/>
                </a:solidFill>
                <a:latin typeface="roboto condensed" panose="02000000000000000000" pitchFamily="2" charset="0"/>
              </a:rPr>
              <a:t> - </a:t>
            </a:r>
            <a:r>
              <a:rPr lang="en-US" sz="2800" b="0" i="0" dirty="0">
                <a:effectLst/>
                <a:latin typeface="roboto condensed" panose="02000000000000000000" pitchFamily="2" charset="0"/>
              </a:rPr>
              <a:t>psychoactive compound</a:t>
            </a:r>
          </a:p>
          <a:p>
            <a:pPr marL="457200" indent="-457200" algn="l">
              <a:buFont typeface="Wingdings" panose="05000000000000000000" pitchFamily="2" charset="2"/>
              <a:buChar char="Ø"/>
            </a:pPr>
            <a:r>
              <a:rPr lang="en-US" sz="2800" dirty="0">
                <a:latin typeface="roboto condensed" panose="02000000000000000000" pitchFamily="2" charset="0"/>
              </a:rPr>
              <a:t>E</a:t>
            </a:r>
            <a:r>
              <a:rPr lang="en-US" sz="2800" b="0" i="0" dirty="0">
                <a:effectLst/>
                <a:latin typeface="roboto condensed" panose="02000000000000000000" pitchFamily="2" charset="0"/>
              </a:rPr>
              <a:t>arliest records of peyote use date back to 3780–3660 BCE, after the </a:t>
            </a:r>
            <a:r>
              <a:rPr lang="en-US" sz="2800" b="1" i="0" dirty="0">
                <a:solidFill>
                  <a:schemeClr val="accent1">
                    <a:lumMod val="50000"/>
                  </a:schemeClr>
                </a:solidFill>
                <a:effectLst/>
                <a:latin typeface="roboto condensed" panose="02000000000000000000" pitchFamily="2" charset="0"/>
              </a:rPr>
              <a:t>peyote cactus </a:t>
            </a:r>
            <a:r>
              <a:rPr lang="en-US" sz="2800" b="0" i="0" dirty="0">
                <a:effectLst/>
                <a:latin typeface="roboto condensed" panose="02000000000000000000" pitchFamily="2" charset="0"/>
              </a:rPr>
              <a:t>was identified in ancient Native American tombs.</a:t>
            </a:r>
          </a:p>
          <a:p>
            <a:pPr marL="457200" indent="-457200" algn="l">
              <a:buFont typeface="Wingdings" panose="05000000000000000000" pitchFamily="2" charset="2"/>
              <a:buChar char="Ø"/>
            </a:pPr>
            <a:r>
              <a:rPr lang="en-US" sz="2800" dirty="0">
                <a:latin typeface="roboto condensed" panose="02000000000000000000" pitchFamily="2" charset="0"/>
              </a:rPr>
              <a:t>W</a:t>
            </a:r>
            <a:r>
              <a:rPr lang="en-US" sz="2800" b="0" i="0" dirty="0">
                <a:effectLst/>
                <a:latin typeface="roboto condensed" panose="02000000000000000000" pitchFamily="2" charset="0"/>
              </a:rPr>
              <a:t>idely used by Huichol natives, tribe existed for thousands of years. </a:t>
            </a:r>
          </a:p>
          <a:p>
            <a:pPr marL="457200" indent="-457200" algn="l">
              <a:buFont typeface="Wingdings" panose="05000000000000000000" pitchFamily="2" charset="2"/>
              <a:buChar char="Ø"/>
            </a:pPr>
            <a:r>
              <a:rPr lang="en-US" sz="2800" dirty="0">
                <a:latin typeface="roboto condensed" panose="02000000000000000000" pitchFamily="2" charset="0"/>
              </a:rPr>
              <a:t>Presently, </a:t>
            </a:r>
            <a:r>
              <a:rPr lang="en-US" sz="2800" b="0" i="0" dirty="0">
                <a:effectLst/>
                <a:latin typeface="roboto condensed" panose="02000000000000000000" pitchFamily="2" charset="0"/>
              </a:rPr>
              <a:t>Peyote is now classified as a “vulnerable” species, and it is </a:t>
            </a:r>
            <a:r>
              <a:rPr lang="en-US" sz="2800" b="1" i="1" dirty="0">
                <a:solidFill>
                  <a:schemeClr val="accent1">
                    <a:lumMod val="50000"/>
                  </a:schemeClr>
                </a:solidFill>
                <a:effectLst/>
                <a:latin typeface="roboto condensed" panose="02000000000000000000" pitchFamily="2" charset="0"/>
              </a:rPr>
              <a:t>used as an entheogen by Native Americans for shamanic purposes.</a:t>
            </a:r>
            <a:endParaRPr lang="en-US" sz="2800" b="1" i="1" dirty="0">
              <a:solidFill>
                <a:schemeClr val="accent1">
                  <a:lumMod val="50000"/>
                </a:schemeClr>
              </a:solidFill>
              <a:latin typeface="roboto condensed" panose="02000000000000000000" pitchFamily="2" charset="0"/>
            </a:endParaRPr>
          </a:p>
          <a:p>
            <a:pPr marL="457200" indent="-457200" algn="l">
              <a:buFont typeface="Arial" panose="020B0604020202020204" pitchFamily="34" charset="0"/>
              <a:buChar char="•"/>
            </a:pPr>
            <a:endParaRPr lang="en-US" sz="2800" b="1" i="1" dirty="0">
              <a:solidFill>
                <a:schemeClr val="accent1">
                  <a:lumMod val="50000"/>
                </a:schemeClr>
              </a:solidFill>
              <a:effectLst/>
              <a:latin typeface="roboto condensed" panose="02000000000000000000" pitchFamily="2" charset="0"/>
            </a:endParaRPr>
          </a:p>
        </p:txBody>
      </p:sp>
      <p:pic>
        <p:nvPicPr>
          <p:cNvPr id="13314" name="Picture 2" descr="Peyote">
            <a:extLst>
              <a:ext uri="{FF2B5EF4-FFF2-40B4-BE49-F238E27FC236}">
                <a16:creationId xmlns:a16="http://schemas.microsoft.com/office/drawing/2014/main" id="{7EC121D2-4237-149A-1CE8-C9CEE4DBC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294" y="11101"/>
            <a:ext cx="5464191" cy="273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868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B5A994-9A53-F62D-6960-D513FFFF0EDB}"/>
              </a:ext>
            </a:extLst>
          </p:cNvPr>
          <p:cNvSpPr>
            <a:spLocks noGrp="1"/>
          </p:cNvSpPr>
          <p:nvPr>
            <p:ph type="sldNum" sz="quarter" idx="12"/>
          </p:nvPr>
        </p:nvSpPr>
        <p:spPr/>
        <p:txBody>
          <a:bodyPr/>
          <a:lstStyle/>
          <a:p>
            <a:fld id="{D8DA9DAA-006C-4F4B-980E-E3DF019B24E2}" type="slidenum">
              <a:rPr lang="en-US" smtClean="0"/>
              <a:t>30</a:t>
            </a:fld>
            <a:endParaRPr lang="en-US" dirty="0"/>
          </a:p>
        </p:txBody>
      </p:sp>
      <p:sp>
        <p:nvSpPr>
          <p:cNvPr id="2" name="Rectangle 1">
            <a:hlinkClick r:id="rId3"/>
            <a:extLst>
              <a:ext uri="{FF2B5EF4-FFF2-40B4-BE49-F238E27FC236}">
                <a16:creationId xmlns:a16="http://schemas.microsoft.com/office/drawing/2014/main" id="{BE5B673C-DAB6-88E7-D08F-88AB8DED6C92}"/>
              </a:ext>
            </a:extLst>
          </p:cNvPr>
          <p:cNvSpPr/>
          <p:nvPr/>
        </p:nvSpPr>
        <p:spPr>
          <a:xfrm>
            <a:off x="480060" y="2582614"/>
            <a:ext cx="5895340" cy="1938992"/>
          </a:xfrm>
          <a:prstGeom prst="rect">
            <a:avLst/>
          </a:prstGeom>
          <a:solidFill>
            <a:schemeClr val="bg1">
              <a:lumMod val="75000"/>
            </a:schemeClr>
          </a:solidFill>
        </p:spPr>
        <p:txBody>
          <a:bodyPr wrap="square" lIns="91440" tIns="45720" rIns="91440" bIns="45720">
            <a:spAutoFit/>
          </a:bodyPr>
          <a:lstStyle/>
          <a:p>
            <a:pPr algn="ctr"/>
            <a:r>
              <a:rPr lang="en-US" sz="4000" b="1" cap="none" spc="0" dirty="0">
                <a:ln w="12700">
                  <a:solidFill>
                    <a:schemeClr val="accent1"/>
                  </a:solidFill>
                  <a:prstDash val="solid"/>
                </a:ln>
                <a:solidFill>
                  <a:srgbClr val="006600"/>
                </a:solidFill>
                <a:effectLst>
                  <a:outerShdw dist="38100" dir="2640000" algn="bl" rotWithShape="0">
                    <a:schemeClr val="accent1"/>
                  </a:outerShdw>
                </a:effectLst>
                <a:latin typeface="Aharoni" panose="02010803020104030203" pitchFamily="2" charset="-79"/>
                <a:cs typeface="Aharoni" panose="02010803020104030203" pitchFamily="2" charset="-79"/>
              </a:rPr>
              <a:t>EXERCISE</a:t>
            </a:r>
          </a:p>
          <a:p>
            <a:pPr algn="ctr"/>
            <a:r>
              <a:rPr lang="en-US" sz="4000" b="1" dirty="0">
                <a:ln w="12700">
                  <a:solidFill>
                    <a:schemeClr val="accent1"/>
                  </a:solidFill>
                  <a:prstDash val="solid"/>
                </a:ln>
                <a:solidFill>
                  <a:schemeClr val="tx1">
                    <a:lumMod val="95000"/>
                    <a:lumOff val="5000"/>
                  </a:schemeClr>
                </a:solid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Click Here to View</a:t>
            </a:r>
          </a:p>
          <a:p>
            <a:pPr algn="ctr"/>
            <a:r>
              <a:rPr lang="en-US" sz="4000" b="1" cap="none" spc="0" dirty="0">
                <a:ln w="12700">
                  <a:solidFill>
                    <a:schemeClr val="accent1"/>
                  </a:solidFill>
                  <a:prstDash val="solid"/>
                </a:ln>
                <a:solidFill>
                  <a:schemeClr val="tx1">
                    <a:lumMod val="95000"/>
                    <a:lumOff val="5000"/>
                  </a:schemeClr>
                </a:solidFill>
                <a:effectLst>
                  <a:outerShdw dist="38100" dir="2640000" algn="bl" rotWithShape="0">
                    <a:schemeClr val="accent1"/>
                  </a:outerShdw>
                </a:effectLst>
                <a:latin typeface="Tahoma" panose="020B0604030504040204" pitchFamily="34" charset="0"/>
                <a:ea typeface="Tahoma" panose="020B0604030504040204" pitchFamily="34" charset="0"/>
                <a:cs typeface="Tahoma" panose="020B0604030504040204" pitchFamily="34" charset="0"/>
              </a:rPr>
              <a:t>2-Minute Video</a:t>
            </a:r>
          </a:p>
        </p:txBody>
      </p:sp>
      <p:pic>
        <p:nvPicPr>
          <p:cNvPr id="3" name="Picture 2" descr="Romantic Love &amp; Raw Chocolate connection explained with 'chocolate-love  science' | Sacred Chocolate, Organic, Raw, Theobroma Cacao Blog">
            <a:hlinkClick r:id="rId3"/>
            <a:extLst>
              <a:ext uri="{FF2B5EF4-FFF2-40B4-BE49-F238E27FC236}">
                <a16:creationId xmlns:a16="http://schemas.microsoft.com/office/drawing/2014/main" id="{56BA0651-2D84-87A8-71EB-AC88C3371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789" y="1377078"/>
            <a:ext cx="3617843" cy="3617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CFBFE9-CF67-C011-DB8A-D74BD3BD2236}"/>
              </a:ext>
            </a:extLst>
          </p:cNvPr>
          <p:cNvSpPr txBox="1"/>
          <p:nvPr/>
        </p:nvSpPr>
        <p:spPr>
          <a:xfrm>
            <a:off x="7211589" y="5062357"/>
            <a:ext cx="3617843" cy="523220"/>
          </a:xfrm>
          <a:prstGeom prst="rect">
            <a:avLst/>
          </a:prstGeom>
          <a:noFill/>
        </p:spPr>
        <p:txBody>
          <a:bodyPr wrap="square">
            <a:spAutoFit/>
          </a:bodyPr>
          <a:lstStyle/>
          <a:p>
            <a:pPr algn="ctr"/>
            <a:r>
              <a:rPr lang="en-US" sz="2800" dirty="0">
                <a:latin typeface="Arial Black" panose="020B0A04020102020204" pitchFamily="34" charset="0"/>
              </a:rPr>
              <a:t>ENJOY</a:t>
            </a:r>
          </a:p>
        </p:txBody>
      </p:sp>
    </p:spTree>
    <p:extLst>
      <p:ext uri="{BB962C8B-B14F-4D97-AF65-F5344CB8AC3E}">
        <p14:creationId xmlns:p14="http://schemas.microsoft.com/office/powerpoint/2010/main" val="1465638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B2B911A-79E6-27AF-06B2-26563F55AD1A}"/>
              </a:ext>
            </a:extLst>
          </p:cNvPr>
          <p:cNvSpPr>
            <a:spLocks noGrp="1"/>
          </p:cNvSpPr>
          <p:nvPr>
            <p:ph type="sldNum" sz="quarter" idx="12"/>
          </p:nvPr>
        </p:nvSpPr>
        <p:spPr/>
        <p:txBody>
          <a:bodyPr/>
          <a:lstStyle/>
          <a:p>
            <a:fld id="{6D22F896-40B5-4ADD-8801-0D06FADFA095}" type="slidenum">
              <a:rPr lang="en-US" smtClean="0"/>
              <a:t>31</a:t>
            </a:fld>
            <a:endParaRPr lang="en-US" dirty="0"/>
          </a:p>
        </p:txBody>
      </p:sp>
      <p:sp>
        <p:nvSpPr>
          <p:cNvPr id="7" name="TextBox 6">
            <a:extLst>
              <a:ext uri="{FF2B5EF4-FFF2-40B4-BE49-F238E27FC236}">
                <a16:creationId xmlns:a16="http://schemas.microsoft.com/office/drawing/2014/main" id="{B52D1003-CE16-1344-6485-E5C14D80F580}"/>
              </a:ext>
            </a:extLst>
          </p:cNvPr>
          <p:cNvSpPr txBox="1"/>
          <p:nvPr/>
        </p:nvSpPr>
        <p:spPr>
          <a:xfrm>
            <a:off x="3366327" y="9756"/>
            <a:ext cx="8828690" cy="3912866"/>
          </a:xfrm>
          <a:prstGeom prst="rect">
            <a:avLst/>
          </a:prstGeom>
          <a:solidFill>
            <a:schemeClr val="bg1">
              <a:lumMod val="65000"/>
            </a:schemeClr>
          </a:solidFill>
        </p:spPr>
        <p:txBody>
          <a:bodyPr wrap="square" rtlCol="0">
            <a:spAutoFit/>
          </a:bodyPr>
          <a:lstStyle/>
          <a:p>
            <a:pPr>
              <a:lnSpc>
                <a:spcPct val="150000"/>
              </a:lnSpc>
            </a:pPr>
            <a:endParaRPr lang="en-US" sz="1200" b="1" dirty="0">
              <a:solidFill>
                <a:srgbClr val="C00000"/>
              </a:solidFill>
              <a:latin typeface="Arial Black" panose="020B0A04020102020204" pitchFamily="34" charset="0"/>
              <a:ea typeface="Tahoma" panose="020B0604030504040204" pitchFamily="34" charset="0"/>
              <a:cs typeface="Tahoma" panose="020B0604030504040204" pitchFamily="34" charset="0"/>
            </a:endParaRPr>
          </a:p>
          <a:p>
            <a:pPr>
              <a:lnSpc>
                <a:spcPct val="150000"/>
              </a:lnSpc>
            </a:pPr>
            <a:r>
              <a:rPr lang="en-US" sz="3600" b="1" dirty="0">
                <a:solidFill>
                  <a:srgbClr val="C00000"/>
                </a:solidFill>
                <a:latin typeface="Arial Black" panose="020B0A04020102020204" pitchFamily="34" charset="0"/>
                <a:ea typeface="Tahoma" panose="020B0604030504040204" pitchFamily="34" charset="0"/>
                <a:cs typeface="Tahoma" panose="020B0604030504040204" pitchFamily="34" charset="0"/>
              </a:rPr>
              <a:t>EXO</a:t>
            </a:r>
            <a:r>
              <a:rPr lang="en-US" sz="3600" b="1" dirty="0">
                <a:latin typeface="Arial Black" panose="020B0A04020102020204" pitchFamily="34" charset="0"/>
                <a:ea typeface="Tahoma" panose="020B0604030504040204" pitchFamily="34" charset="0"/>
                <a:cs typeface="Tahoma" panose="020B0604030504040204" pitchFamily="34" charset="0"/>
              </a:rPr>
              <a:t>CANNABINOIDS</a:t>
            </a:r>
            <a:r>
              <a:rPr lang="en-US" sz="3600" b="1" dirty="0">
                <a:solidFill>
                  <a:schemeClr val="bg2"/>
                </a:solidFill>
                <a:latin typeface="Arial Black" panose="020B0A04020102020204" pitchFamily="34" charset="0"/>
                <a:ea typeface="Tahoma" panose="020B0604030504040204" pitchFamily="34" charset="0"/>
                <a:cs typeface="Tahoma" panose="020B0604030504040204" pitchFamily="34" charset="0"/>
              </a:rPr>
              <a:t> </a:t>
            </a:r>
          </a:p>
          <a:p>
            <a:pPr>
              <a:lnSpc>
                <a:spcPct val="150000"/>
              </a:lnSpc>
            </a:pPr>
            <a:r>
              <a:rPr lang="en-US" sz="2400" b="1" dirty="0">
                <a:solidFill>
                  <a:srgbClr val="FF0000"/>
                </a:solidFill>
                <a:latin typeface="Arial Black" panose="020B0A04020102020204" pitchFamily="34" charset="0"/>
                <a:ea typeface="Tahoma" panose="020B0604030504040204" pitchFamily="34" charset="0"/>
                <a:cs typeface="Tahoma" panose="020B0604030504040204" pitchFamily="34" charset="0"/>
              </a:rPr>
              <a:t>   EXO</a:t>
            </a:r>
            <a:r>
              <a:rPr lang="en-US" sz="2400" b="1" dirty="0">
                <a:solidFill>
                  <a:schemeClr val="bg2"/>
                </a:solidFill>
                <a:latin typeface="Arial Black" panose="020B0A04020102020204" pitchFamily="34" charset="0"/>
                <a:ea typeface="Tahoma" panose="020B0604030504040204" pitchFamily="34" charset="0"/>
                <a:cs typeface="Tahoma" panose="020B0604030504040204" pitchFamily="34" charset="0"/>
              </a:rPr>
              <a:t> </a:t>
            </a:r>
            <a:r>
              <a:rPr lang="en-US" sz="2400" b="1" dirty="0">
                <a:latin typeface="Arial Black" panose="020B0A04020102020204" pitchFamily="34" charset="0"/>
                <a:ea typeface="Tahoma" panose="020B0604030504040204" pitchFamily="34" charset="0"/>
                <a:cs typeface="Tahoma" panose="020B0604030504040204" pitchFamily="34" charset="0"/>
              </a:rPr>
              <a:t>means external or outside the body.  </a:t>
            </a:r>
          </a:p>
          <a:p>
            <a:pPr>
              <a:lnSpc>
                <a:spcPct val="150000"/>
              </a:lnSpc>
            </a:pPr>
            <a:r>
              <a:rPr lang="en-US" sz="2400" b="1" dirty="0">
                <a:latin typeface="Arial Black" panose="020B0A04020102020204" pitchFamily="34" charset="0"/>
                <a:ea typeface="Tahoma" panose="020B0604030504040204" pitchFamily="34" charset="0"/>
                <a:cs typeface="Tahoma" panose="020B0604030504040204" pitchFamily="34" charset="0"/>
              </a:rPr>
              <a:t>   Neurotransmitters </a:t>
            </a:r>
            <a:r>
              <a:rPr lang="en-US" sz="2400" dirty="0">
                <a:latin typeface="Arial Black" panose="020B0A04020102020204" pitchFamily="34" charset="0"/>
                <a:ea typeface="Tahoma" panose="020B0604030504040204" pitchFamily="34" charset="0"/>
                <a:cs typeface="Tahoma" panose="020B0604030504040204" pitchFamily="34" charset="0"/>
              </a:rPr>
              <a:t>(Messengers) </a:t>
            </a:r>
          </a:p>
          <a:p>
            <a:pPr marL="342900" indent="-342900">
              <a:lnSpc>
                <a:spcPct val="150000"/>
              </a:lnSpc>
              <a:buFont typeface="Wingdings" panose="05000000000000000000" pitchFamily="2" charset="2"/>
              <a:buChar char="Ø"/>
            </a:pPr>
            <a:r>
              <a:rPr lang="en-US" sz="2400" b="1" dirty="0">
                <a:solidFill>
                  <a:srgbClr val="C00000"/>
                </a:solidFill>
                <a:latin typeface="Arial Black" panose="020B0A04020102020204" pitchFamily="34" charset="0"/>
                <a:ea typeface="Tahoma" panose="020B0604030504040204" pitchFamily="34" charset="0"/>
                <a:cs typeface="Tahoma" panose="020B0604030504040204" pitchFamily="34" charset="0"/>
              </a:rPr>
              <a:t>PHYTO</a:t>
            </a:r>
            <a:r>
              <a:rPr lang="en-US" sz="2400" b="1" dirty="0">
                <a:latin typeface="Arial Black" panose="020B0A04020102020204" pitchFamily="34" charset="0"/>
                <a:ea typeface="Tahoma" panose="020B0604030504040204" pitchFamily="34" charset="0"/>
                <a:cs typeface="Tahoma" panose="020B0604030504040204" pitchFamily="34" charset="0"/>
              </a:rPr>
              <a:t>CANNABINOIDS (Produced by Plants) – </a:t>
            </a:r>
            <a:br>
              <a:rPr lang="en-US" sz="2400" b="1" dirty="0">
                <a:latin typeface="Arial Black" panose="020B0A04020102020204" pitchFamily="34" charset="0"/>
                <a:ea typeface="Tahoma" panose="020B0604030504040204" pitchFamily="34" charset="0"/>
                <a:cs typeface="Tahoma" panose="020B0604030504040204" pitchFamily="34" charset="0"/>
              </a:rPr>
            </a:br>
            <a:r>
              <a:rPr lang="en-US" sz="2400" b="1" dirty="0">
                <a:latin typeface="Arial Black" panose="020B0A04020102020204" pitchFamily="34" charset="0"/>
                <a:ea typeface="Tahoma" panose="020B0604030504040204" pitchFamily="34" charset="0"/>
                <a:cs typeface="Tahoma" panose="020B0604030504040204" pitchFamily="34" charset="0"/>
              </a:rPr>
              <a:t>E.g., THC &amp; CBD and others from Cannabis plant</a:t>
            </a:r>
          </a:p>
          <a:p>
            <a:pPr marL="342900" indent="-342900">
              <a:lnSpc>
                <a:spcPct val="150000"/>
              </a:lnSpc>
              <a:buFont typeface="Wingdings" panose="05000000000000000000" pitchFamily="2" charset="2"/>
              <a:buChar char="Ø"/>
            </a:pPr>
            <a:r>
              <a:rPr lang="en-US" sz="2400" b="1" dirty="0">
                <a:solidFill>
                  <a:srgbClr val="C00000"/>
                </a:solidFill>
                <a:latin typeface="Arial Black" panose="020B0A04020102020204" pitchFamily="34" charset="0"/>
                <a:ea typeface="Tahoma" panose="020B0604030504040204" pitchFamily="34" charset="0"/>
                <a:cs typeface="Tahoma" panose="020B0604030504040204" pitchFamily="34" charset="0"/>
              </a:rPr>
              <a:t>SYNTHETIC </a:t>
            </a:r>
            <a:r>
              <a:rPr lang="en-US" sz="2400" b="1" dirty="0">
                <a:latin typeface="Arial Black" panose="020B0A04020102020204" pitchFamily="34" charset="0"/>
                <a:ea typeface="Tahoma" panose="020B0604030504040204" pitchFamily="34" charset="0"/>
                <a:cs typeface="Tahoma" panose="020B0604030504040204" pitchFamily="34" charset="0"/>
              </a:rPr>
              <a:t>CANNABINOIDS  (Produced in Labs)</a:t>
            </a:r>
          </a:p>
        </p:txBody>
      </p:sp>
      <p:pic>
        <p:nvPicPr>
          <p:cNvPr id="5" name="Picture 6" descr="Image result for picture of marijuanas">
            <a:extLst>
              <a:ext uri="{FF2B5EF4-FFF2-40B4-BE49-F238E27FC236}">
                <a16:creationId xmlns:a16="http://schemas.microsoft.com/office/drawing/2014/main" id="{01CB3189-3F38-352D-F672-B32FE7862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2063"/>
            <a:ext cx="3366327" cy="17184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8FD691-88C9-5C5B-FF6C-C98C22919763}"/>
              </a:ext>
            </a:extLst>
          </p:cNvPr>
          <p:cNvSpPr txBox="1"/>
          <p:nvPr/>
        </p:nvSpPr>
        <p:spPr>
          <a:xfrm>
            <a:off x="397139" y="4572002"/>
            <a:ext cx="8825673" cy="1200329"/>
          </a:xfrm>
          <a:prstGeom prst="rect">
            <a:avLst/>
          </a:prstGeom>
          <a:noFill/>
        </p:spPr>
        <p:txBody>
          <a:bodyPr wrap="square">
            <a:spAutoFit/>
          </a:bodyPr>
          <a:lstStyle/>
          <a:p>
            <a:r>
              <a:rPr lang="en-US" sz="3600" dirty="0">
                <a:solidFill>
                  <a:srgbClr val="C00000"/>
                </a:solidFill>
                <a:latin typeface="Arial Black" panose="020B0A04020102020204" pitchFamily="34" charset="0"/>
              </a:rPr>
              <a:t>Endo</a:t>
            </a:r>
            <a:r>
              <a:rPr lang="en-US" sz="3600" dirty="0">
                <a:solidFill>
                  <a:srgbClr val="003399"/>
                </a:solidFill>
                <a:latin typeface="Arial Black" panose="020B0A04020102020204" pitchFamily="34" charset="0"/>
              </a:rPr>
              <a:t>cannabinoids</a:t>
            </a:r>
          </a:p>
          <a:p>
            <a:r>
              <a:rPr lang="en-US" sz="1800" dirty="0">
                <a:latin typeface="Arial Black" panose="020B0A04020102020204" pitchFamily="34" charset="0"/>
              </a:rPr>
              <a:t>ENDO means Internal, or Within all humans and animals</a:t>
            </a:r>
          </a:p>
          <a:p>
            <a:endParaRPr lang="en-US" dirty="0"/>
          </a:p>
        </p:txBody>
      </p:sp>
    </p:spTree>
    <p:extLst>
      <p:ext uri="{BB962C8B-B14F-4D97-AF65-F5344CB8AC3E}">
        <p14:creationId xmlns:p14="http://schemas.microsoft.com/office/powerpoint/2010/main" val="48245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2CBB-4A9A-ED0A-EFFE-BE6AD471A54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7D07B31-9404-AE06-25C4-4E0998C71B68}"/>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68CE6847-58F4-B031-C858-536F208AFA99}"/>
              </a:ext>
            </a:extLst>
          </p:cNvPr>
          <p:cNvSpPr>
            <a:spLocks noGrp="1"/>
          </p:cNvSpPr>
          <p:nvPr>
            <p:ph type="dt" sz="half" idx="10"/>
          </p:nvPr>
        </p:nvSpPr>
        <p:spPr/>
        <p:txBody>
          <a:bodyPr/>
          <a:lstStyle/>
          <a:p>
            <a:fld id="{DA2BF24B-9B0A-4777-BE29-8CF59622D87B}" type="datetime1">
              <a:rPr lang="en-US" smtClean="0"/>
              <a:t>4/14/2023</a:t>
            </a:fld>
            <a:endParaRPr lang="en-US" dirty="0"/>
          </a:p>
        </p:txBody>
      </p:sp>
      <p:sp>
        <p:nvSpPr>
          <p:cNvPr id="5" name="Footer Placeholder 4">
            <a:extLst>
              <a:ext uri="{FF2B5EF4-FFF2-40B4-BE49-F238E27FC236}">
                <a16:creationId xmlns:a16="http://schemas.microsoft.com/office/drawing/2014/main" id="{8F2DF613-77EF-0388-D5FB-052B9F7E8D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7082BA-60C8-B259-BE67-6881949DFA27}"/>
              </a:ext>
            </a:extLst>
          </p:cNvPr>
          <p:cNvSpPr>
            <a:spLocks noGrp="1"/>
          </p:cNvSpPr>
          <p:nvPr>
            <p:ph type="sldNum" sz="quarter" idx="12"/>
          </p:nvPr>
        </p:nvSpPr>
        <p:spPr/>
        <p:txBody>
          <a:bodyPr/>
          <a:lstStyle/>
          <a:p>
            <a:fld id="{6D22F896-40B5-4ADD-8801-0D06FADFA095}" type="slidenum">
              <a:rPr lang="en-US" smtClean="0"/>
              <a:t>32</a:t>
            </a:fld>
            <a:endParaRPr lang="en-US" dirty="0"/>
          </a:p>
        </p:txBody>
      </p:sp>
      <p:pic>
        <p:nvPicPr>
          <p:cNvPr id="13314" name="Picture 2" descr="Most Common Cannabinoids">
            <a:extLst>
              <a:ext uri="{FF2B5EF4-FFF2-40B4-BE49-F238E27FC236}">
                <a16:creationId xmlns:a16="http://schemas.microsoft.com/office/drawing/2014/main" id="{0F8D792A-C19B-2872-F426-14998EC83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10144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1627814E-A211-FF5C-B724-4B27C2C84787}"/>
              </a:ext>
            </a:extLst>
          </p:cNvPr>
          <p:cNvSpPr/>
          <p:nvPr/>
        </p:nvSpPr>
        <p:spPr>
          <a:xfrm rot="408280">
            <a:off x="448888" y="4926270"/>
            <a:ext cx="2809702" cy="503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B9FE4BFA-F043-DC0E-F838-F97FB0183561}"/>
              </a:ext>
            </a:extLst>
          </p:cNvPr>
          <p:cNvSpPr/>
          <p:nvPr/>
        </p:nvSpPr>
        <p:spPr>
          <a:xfrm rot="20895188">
            <a:off x="9696831" y="2478837"/>
            <a:ext cx="2070354" cy="417649"/>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E0D0655-B6E0-F514-FFF8-99C5D891C2AB}"/>
              </a:ext>
            </a:extLst>
          </p:cNvPr>
          <p:cNvSpPr txBox="1"/>
          <p:nvPr/>
        </p:nvSpPr>
        <p:spPr>
          <a:xfrm>
            <a:off x="6096000" y="0"/>
            <a:ext cx="4958852" cy="830997"/>
          </a:xfrm>
          <a:prstGeom prst="rect">
            <a:avLst/>
          </a:prstGeom>
          <a:solidFill>
            <a:srgbClr val="00B0F0"/>
          </a:solidFill>
        </p:spPr>
        <p:txBody>
          <a:bodyPr wrap="square" rtlCol="0">
            <a:spAutoFit/>
          </a:bodyPr>
          <a:lstStyle/>
          <a:p>
            <a:r>
              <a:rPr lang="en-US" sz="2400" b="1" dirty="0"/>
              <a:t>Over 100 Cannabinoids present</a:t>
            </a:r>
          </a:p>
          <a:p>
            <a:r>
              <a:rPr lang="en-US" sz="2400" b="1" dirty="0"/>
              <a:t>About 70 have been isolated</a:t>
            </a:r>
          </a:p>
        </p:txBody>
      </p:sp>
    </p:spTree>
    <p:extLst>
      <p:ext uri="{BB962C8B-B14F-4D97-AF65-F5344CB8AC3E}">
        <p14:creationId xmlns:p14="http://schemas.microsoft.com/office/powerpoint/2010/main" val="3294986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A40B6-00AE-569C-A251-07CF5540C53C}"/>
              </a:ext>
            </a:extLst>
          </p:cNvPr>
          <p:cNvSpPr>
            <a:spLocks noGrp="1"/>
          </p:cNvSpPr>
          <p:nvPr>
            <p:ph type="title"/>
          </p:nvPr>
        </p:nvSpPr>
        <p:spPr/>
        <p:txBody>
          <a:bodyPr>
            <a:normAutofit/>
          </a:bodyPr>
          <a:lstStyle/>
          <a:p>
            <a:pPr algn="ctr"/>
            <a:r>
              <a:rPr lang="en-US" sz="6000" b="1" kern="0" dirty="0">
                <a:solidFill>
                  <a:schemeClr val="accent1">
                    <a:lumMod val="50000"/>
                  </a:schemeClr>
                </a:solidFill>
                <a:effectLst/>
                <a:latin typeface="Times New Roman" panose="02020603050405020304" pitchFamily="18" charset="0"/>
                <a:ea typeface="Times New Roman" panose="02020603050405020304" pitchFamily="18" charset="0"/>
              </a:rPr>
              <a:t>HHC-A</a:t>
            </a:r>
            <a:endParaRPr lang="en-US" sz="6000" dirty="0">
              <a:solidFill>
                <a:schemeClr val="accent1">
                  <a:lumMod val="50000"/>
                </a:schemeClr>
              </a:solidFill>
            </a:endParaRPr>
          </a:p>
        </p:txBody>
      </p:sp>
      <p:sp>
        <p:nvSpPr>
          <p:cNvPr id="3" name="Content Placeholder 2">
            <a:extLst>
              <a:ext uri="{FF2B5EF4-FFF2-40B4-BE49-F238E27FC236}">
                <a16:creationId xmlns:a16="http://schemas.microsoft.com/office/drawing/2014/main" id="{D5A98D0E-C27D-FCEF-08B9-804BF598756B}"/>
              </a:ext>
            </a:extLst>
          </p:cNvPr>
          <p:cNvSpPr>
            <a:spLocks noGrp="1"/>
          </p:cNvSpPr>
          <p:nvPr>
            <p:ph idx="1"/>
          </p:nvPr>
        </p:nvSpPr>
        <p:spPr>
          <a:xfrm>
            <a:off x="1451579" y="2015732"/>
            <a:ext cx="9603275" cy="3851668"/>
          </a:xfrm>
        </p:spPr>
        <p:txBody>
          <a:bodyPr>
            <a:noAutofit/>
          </a:bodyPr>
          <a:lstStyle/>
          <a:p>
            <a:r>
              <a:rPr lang="en-US" sz="2800" b="1" kern="0" dirty="0">
                <a:solidFill>
                  <a:srgbClr val="231F20"/>
                </a:solidFill>
                <a:effectLst/>
                <a:latin typeface="Times New Roman" panose="02020603050405020304" pitchFamily="18" charset="0"/>
                <a:ea typeface="Times New Roman" panose="02020603050405020304" pitchFamily="18" charset="0"/>
              </a:rPr>
              <a:t>HHC-A </a:t>
            </a:r>
            <a:r>
              <a:rPr lang="en-US" sz="2800" kern="0" dirty="0">
                <a:solidFill>
                  <a:srgbClr val="231F20"/>
                </a:solidFill>
                <a:effectLst/>
                <a:latin typeface="Times New Roman" panose="02020603050405020304" pitchFamily="18" charset="0"/>
                <a:ea typeface="Times New Roman" panose="02020603050405020304" pitchFamily="18" charset="0"/>
              </a:rPr>
              <a:t>(</a:t>
            </a:r>
            <a:r>
              <a:rPr lang="en-US" sz="2800" kern="0" dirty="0" err="1">
                <a:solidFill>
                  <a:srgbClr val="231F20"/>
                </a:solidFill>
                <a:effectLst/>
                <a:latin typeface="Times New Roman" panose="02020603050405020304" pitchFamily="18" charset="0"/>
                <a:ea typeface="Times New Roman" panose="02020603050405020304" pitchFamily="18" charset="0"/>
              </a:rPr>
              <a:t>hexahydrocannabonolic</a:t>
            </a:r>
            <a:r>
              <a:rPr lang="en-US" sz="2800" kern="0" dirty="0">
                <a:solidFill>
                  <a:srgbClr val="231F20"/>
                </a:solidFill>
                <a:effectLst/>
                <a:latin typeface="Times New Roman" panose="02020603050405020304" pitchFamily="18" charset="0"/>
                <a:ea typeface="Times New Roman" panose="02020603050405020304" pitchFamily="18" charset="0"/>
              </a:rPr>
              <a:t> acid) is a semi-synthetic cannabinoid and a hydrogenated form of </a:t>
            </a:r>
            <a:r>
              <a:rPr lang="en-US" sz="2800" u="sng" kern="0" dirty="0">
                <a:solidFill>
                  <a:srgbClr val="1A73E8"/>
                </a:solidFill>
                <a:effectLst/>
                <a:latin typeface="Times New Roman" panose="02020603050405020304" pitchFamily="18" charset="0"/>
                <a:ea typeface="Times New Roman" panose="02020603050405020304" pitchFamily="18" charset="0"/>
                <a:hlinkClick r:id="rId3"/>
              </a:rPr>
              <a:t>THCA</a:t>
            </a:r>
            <a:r>
              <a:rPr lang="en-US" sz="2800" kern="0" dirty="0">
                <a:solidFill>
                  <a:srgbClr val="231F20"/>
                </a:solidFill>
                <a:effectLst/>
                <a:latin typeface="Times New Roman" panose="02020603050405020304" pitchFamily="18" charset="0"/>
                <a:ea typeface="Times New Roman" panose="02020603050405020304" pitchFamily="18" charset="0"/>
              </a:rPr>
              <a:t> (</a:t>
            </a:r>
            <a:r>
              <a:rPr lang="en-US" sz="2800" kern="0" dirty="0" err="1">
                <a:solidFill>
                  <a:srgbClr val="231F20"/>
                </a:solidFill>
                <a:effectLst/>
                <a:latin typeface="Times New Roman" panose="02020603050405020304" pitchFamily="18" charset="0"/>
                <a:ea typeface="Times New Roman" panose="02020603050405020304" pitchFamily="18" charset="0"/>
              </a:rPr>
              <a:t>tetrahydrocannabinolic</a:t>
            </a:r>
            <a:r>
              <a:rPr lang="en-US" sz="2800" kern="0" dirty="0">
                <a:solidFill>
                  <a:srgbClr val="231F20"/>
                </a:solidFill>
                <a:effectLst/>
                <a:latin typeface="Times New Roman" panose="02020603050405020304" pitchFamily="18" charset="0"/>
                <a:ea typeface="Times New Roman" panose="02020603050405020304" pitchFamily="18" charset="0"/>
              </a:rPr>
              <a:t> acid). </a:t>
            </a:r>
          </a:p>
          <a:p>
            <a:r>
              <a:rPr lang="en-US" sz="2800" kern="0" dirty="0">
                <a:solidFill>
                  <a:srgbClr val="231F20"/>
                </a:solidFill>
                <a:effectLst/>
                <a:latin typeface="Times New Roman" panose="02020603050405020304" pitchFamily="18" charset="0"/>
                <a:ea typeface="Times New Roman" panose="02020603050405020304" pitchFamily="18" charset="0"/>
              </a:rPr>
              <a:t>Hydrogenation improves compound stability and thermo-oxidative breakdown resistance.  In mice test subjects, HHCA reduced tumor size by </a:t>
            </a:r>
            <a:r>
              <a:rPr lang="en-US" sz="2800" u="sng" kern="0" dirty="0">
                <a:solidFill>
                  <a:srgbClr val="1A73E8"/>
                </a:solidFill>
                <a:effectLst/>
                <a:latin typeface="Times New Roman" panose="02020603050405020304" pitchFamily="18" charset="0"/>
                <a:ea typeface="Times New Roman" panose="02020603050405020304" pitchFamily="18" charset="0"/>
                <a:hlinkClick r:id="rId4"/>
              </a:rPr>
              <a:t>39.70%</a:t>
            </a:r>
            <a:r>
              <a:rPr lang="en-US" sz="2800" kern="0" dirty="0">
                <a:solidFill>
                  <a:srgbClr val="231F20"/>
                </a:solidFill>
                <a:effectLst/>
                <a:latin typeface="Times New Roman" panose="02020603050405020304" pitchFamily="18" charset="0"/>
                <a:ea typeface="Times New Roman" panose="02020603050405020304" pitchFamily="18" charset="0"/>
              </a:rPr>
              <a:t>.  THCA reduced tumor size by 37.67%.</a:t>
            </a:r>
            <a:endParaRPr lang="en-US" sz="2800" dirty="0"/>
          </a:p>
        </p:txBody>
      </p:sp>
      <p:sp>
        <p:nvSpPr>
          <p:cNvPr id="6" name="Slide Number Placeholder 5">
            <a:extLst>
              <a:ext uri="{FF2B5EF4-FFF2-40B4-BE49-F238E27FC236}">
                <a16:creationId xmlns:a16="http://schemas.microsoft.com/office/drawing/2014/main" id="{FFAF12C4-EBDD-3E2C-9327-598F5C7D9436}"/>
              </a:ext>
            </a:extLst>
          </p:cNvPr>
          <p:cNvSpPr>
            <a:spLocks noGrp="1"/>
          </p:cNvSpPr>
          <p:nvPr>
            <p:ph type="sldNum" sz="quarter" idx="12"/>
          </p:nvPr>
        </p:nvSpPr>
        <p:spPr/>
        <p:txBody>
          <a:bodyPr/>
          <a:lstStyle/>
          <a:p>
            <a:fld id="{D8DA9DAA-006C-4F4B-980E-E3DF019B24E2}" type="slidenum">
              <a:rPr lang="en-US" smtClean="0"/>
              <a:t>33</a:t>
            </a:fld>
            <a:endParaRPr lang="en-US" dirty="0"/>
          </a:p>
        </p:txBody>
      </p:sp>
    </p:spTree>
    <p:extLst>
      <p:ext uri="{BB962C8B-B14F-4D97-AF65-F5344CB8AC3E}">
        <p14:creationId xmlns:p14="http://schemas.microsoft.com/office/powerpoint/2010/main" val="1377080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1E1E-2347-3104-0DF0-AD8CEB8B591A}"/>
              </a:ext>
            </a:extLst>
          </p:cNvPr>
          <p:cNvSpPr>
            <a:spLocks noGrp="1"/>
          </p:cNvSpPr>
          <p:nvPr>
            <p:ph type="title"/>
          </p:nvPr>
        </p:nvSpPr>
        <p:spPr/>
        <p:txBody>
          <a:bodyPr>
            <a:normAutofit/>
          </a:bodyPr>
          <a:lstStyle/>
          <a:p>
            <a:pPr algn="ctr"/>
            <a:r>
              <a:rPr lang="en-US" sz="6000" b="1" kern="0" dirty="0">
                <a:solidFill>
                  <a:schemeClr val="accent1">
                    <a:lumMod val="50000"/>
                  </a:schemeClr>
                </a:solidFill>
                <a:effectLst/>
                <a:latin typeface="Times New Roman" panose="02020603050405020304" pitchFamily="18" charset="0"/>
                <a:ea typeface="Times New Roman" panose="02020603050405020304" pitchFamily="18" charset="0"/>
              </a:rPr>
              <a:t>HHC-O</a:t>
            </a:r>
            <a:endParaRPr lang="en-US" sz="6000" dirty="0">
              <a:solidFill>
                <a:schemeClr val="accent1">
                  <a:lumMod val="50000"/>
                </a:schemeClr>
              </a:solidFill>
            </a:endParaRPr>
          </a:p>
        </p:txBody>
      </p:sp>
      <p:sp>
        <p:nvSpPr>
          <p:cNvPr id="3" name="Content Placeholder 2">
            <a:extLst>
              <a:ext uri="{FF2B5EF4-FFF2-40B4-BE49-F238E27FC236}">
                <a16:creationId xmlns:a16="http://schemas.microsoft.com/office/drawing/2014/main" id="{6B43A8D4-5EC2-E01C-2971-3EBA89F17A2B}"/>
              </a:ext>
            </a:extLst>
          </p:cNvPr>
          <p:cNvSpPr>
            <a:spLocks noGrp="1"/>
          </p:cNvSpPr>
          <p:nvPr>
            <p:ph idx="1"/>
          </p:nvPr>
        </p:nvSpPr>
        <p:spPr>
          <a:xfrm>
            <a:off x="889000" y="1863332"/>
            <a:ext cx="10541000" cy="4664298"/>
          </a:xfrm>
        </p:spPr>
        <p:txBody>
          <a:bodyPr>
            <a:noAutofit/>
          </a:bodyPr>
          <a:lstStyle/>
          <a:p>
            <a:r>
              <a:rPr lang="en-US" sz="2800" b="1" kern="0" dirty="0">
                <a:solidFill>
                  <a:srgbClr val="231F20"/>
                </a:solidFill>
                <a:effectLst/>
                <a:latin typeface="Times New Roman" panose="02020603050405020304" pitchFamily="18" charset="0"/>
                <a:ea typeface="Times New Roman" panose="02020603050405020304" pitchFamily="18" charset="0"/>
              </a:rPr>
              <a:t>HHC-O </a:t>
            </a:r>
            <a:r>
              <a:rPr lang="en-US" sz="2800" kern="0" dirty="0">
                <a:solidFill>
                  <a:srgbClr val="231F20"/>
                </a:solidFill>
                <a:effectLst/>
                <a:latin typeface="Times New Roman" panose="02020603050405020304" pitchFamily="18" charset="0"/>
                <a:ea typeface="Times New Roman" panose="02020603050405020304" pitchFamily="18" charset="0"/>
              </a:rPr>
              <a:t>is a very new semi-synthetic cannabinoid.  It is an acetylated form of HHC, which is a hydrogenated version of </a:t>
            </a:r>
            <a:r>
              <a:rPr lang="en-US" sz="2800" u="sng" kern="0" dirty="0">
                <a:solidFill>
                  <a:srgbClr val="1A73E8"/>
                </a:solidFill>
                <a:effectLst/>
                <a:latin typeface="Times New Roman" panose="02020603050405020304" pitchFamily="18" charset="0"/>
                <a:ea typeface="Times New Roman" panose="02020603050405020304" pitchFamily="18" charset="0"/>
                <a:hlinkClick r:id="rId2"/>
              </a:rPr>
              <a:t>THC</a:t>
            </a:r>
            <a:r>
              <a:rPr lang="en-US" sz="2800" kern="0" dirty="0">
                <a:solidFill>
                  <a:srgbClr val="231F20"/>
                </a:solidFill>
                <a:effectLst/>
                <a:latin typeface="Times New Roman" panose="02020603050405020304" pitchFamily="18" charset="0"/>
                <a:ea typeface="Times New Roman" panose="02020603050405020304" pitchFamily="18" charset="0"/>
              </a:rPr>
              <a:t>. Producers make HHC-O by combining naturally sourced HHC with acetic anhydride and a nickel or platinum catalyst. </a:t>
            </a:r>
          </a:p>
          <a:p>
            <a:r>
              <a:rPr lang="en-US" sz="2800" kern="0" dirty="0">
                <a:solidFill>
                  <a:srgbClr val="231F20"/>
                </a:solidFill>
                <a:effectLst/>
                <a:latin typeface="Times New Roman" panose="02020603050405020304" pitchFamily="18" charset="0"/>
                <a:ea typeface="Times New Roman" panose="02020603050405020304" pitchFamily="18" charset="0"/>
              </a:rPr>
              <a:t>This facilitates greater CB1 binding affinity, thus leading to an equally greater euphoric high.  It is 1.5 to three times stronger than </a:t>
            </a:r>
            <a:r>
              <a:rPr lang="en-US" sz="2800" u="sng" kern="0" dirty="0">
                <a:solidFill>
                  <a:srgbClr val="1A73E8"/>
                </a:solidFill>
                <a:effectLst/>
                <a:latin typeface="Times New Roman" panose="02020603050405020304" pitchFamily="18" charset="0"/>
                <a:ea typeface="Times New Roman" panose="02020603050405020304" pitchFamily="18" charset="0"/>
                <a:hlinkClick r:id="rId3"/>
              </a:rPr>
              <a:t>HHC</a:t>
            </a:r>
            <a:r>
              <a:rPr lang="en-US" sz="2800" kern="0" dirty="0">
                <a:solidFill>
                  <a:srgbClr val="231F20"/>
                </a:solidFill>
                <a:effectLst/>
                <a:latin typeface="Times New Roman" panose="02020603050405020304" pitchFamily="18" charset="0"/>
                <a:ea typeface="Times New Roman" panose="02020603050405020304" pitchFamily="18" charset="0"/>
              </a:rPr>
              <a:t>. Some users mixing HHC-O with CBD to counteract the high and induce more relaxation.</a:t>
            </a:r>
            <a:endParaRPr lang="en-US" sz="2800" dirty="0"/>
          </a:p>
        </p:txBody>
      </p:sp>
      <p:sp>
        <p:nvSpPr>
          <p:cNvPr id="4" name="Date Placeholder 3">
            <a:extLst>
              <a:ext uri="{FF2B5EF4-FFF2-40B4-BE49-F238E27FC236}">
                <a16:creationId xmlns:a16="http://schemas.microsoft.com/office/drawing/2014/main" id="{2685B977-BC21-7BE6-1597-0233428D3BEB}"/>
              </a:ext>
            </a:extLst>
          </p:cNvPr>
          <p:cNvSpPr>
            <a:spLocks noGrp="1"/>
          </p:cNvSpPr>
          <p:nvPr>
            <p:ph type="dt" sz="half" idx="10"/>
          </p:nvPr>
        </p:nvSpPr>
        <p:spPr/>
        <p:txBody>
          <a:bodyPr/>
          <a:lstStyle/>
          <a:p>
            <a:fld id="{F42E66CB-53E5-4606-994E-78A1526C4165}" type="datetime1">
              <a:rPr lang="en-US" smtClean="0"/>
              <a:t>4/14/2023</a:t>
            </a:fld>
            <a:endParaRPr lang="en-US" dirty="0"/>
          </a:p>
        </p:txBody>
      </p:sp>
      <p:sp>
        <p:nvSpPr>
          <p:cNvPr id="5" name="Footer Placeholder 4">
            <a:extLst>
              <a:ext uri="{FF2B5EF4-FFF2-40B4-BE49-F238E27FC236}">
                <a16:creationId xmlns:a16="http://schemas.microsoft.com/office/drawing/2014/main" id="{5B0B9DA8-C5BA-0CE3-05D2-70785DEF48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8E435-3DCA-3A96-04C0-40C8AEEB4C46}"/>
              </a:ext>
            </a:extLst>
          </p:cNvPr>
          <p:cNvSpPr>
            <a:spLocks noGrp="1"/>
          </p:cNvSpPr>
          <p:nvPr>
            <p:ph type="sldNum" sz="quarter" idx="12"/>
          </p:nvPr>
        </p:nvSpPr>
        <p:spPr/>
        <p:txBody>
          <a:bodyPr/>
          <a:lstStyle/>
          <a:p>
            <a:fld id="{D8DA9DAA-006C-4F4B-980E-E3DF019B24E2}" type="slidenum">
              <a:rPr lang="en-US" smtClean="0"/>
              <a:t>34</a:t>
            </a:fld>
            <a:endParaRPr lang="en-US" dirty="0"/>
          </a:p>
        </p:txBody>
      </p:sp>
    </p:spTree>
    <p:extLst>
      <p:ext uri="{BB962C8B-B14F-4D97-AF65-F5344CB8AC3E}">
        <p14:creationId xmlns:p14="http://schemas.microsoft.com/office/powerpoint/2010/main" val="2867708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BDB1-D3C5-5F5C-F6A6-528E31A1E2E6}"/>
              </a:ext>
            </a:extLst>
          </p:cNvPr>
          <p:cNvSpPr>
            <a:spLocks noGrp="1"/>
          </p:cNvSpPr>
          <p:nvPr>
            <p:ph type="title"/>
          </p:nvPr>
        </p:nvSpPr>
        <p:spPr/>
        <p:txBody>
          <a:bodyPr>
            <a:normAutofit/>
          </a:bodyPr>
          <a:lstStyle/>
          <a:p>
            <a:pPr algn="ctr"/>
            <a:r>
              <a:rPr lang="en-US" sz="6000" b="1" kern="0" dirty="0">
                <a:solidFill>
                  <a:schemeClr val="accent1">
                    <a:lumMod val="50000"/>
                  </a:schemeClr>
                </a:solidFill>
                <a:effectLst/>
                <a:latin typeface="Times New Roman" panose="02020603050405020304" pitchFamily="18" charset="0"/>
                <a:ea typeface="Times New Roman" panose="02020603050405020304" pitchFamily="18" charset="0"/>
              </a:rPr>
              <a:t>HHC-P</a:t>
            </a:r>
            <a:endParaRPr lang="en-US" sz="6000" dirty="0">
              <a:solidFill>
                <a:schemeClr val="accent1">
                  <a:lumMod val="50000"/>
                </a:schemeClr>
              </a:solidFill>
            </a:endParaRPr>
          </a:p>
        </p:txBody>
      </p:sp>
      <p:sp>
        <p:nvSpPr>
          <p:cNvPr id="3" name="Content Placeholder 2">
            <a:extLst>
              <a:ext uri="{FF2B5EF4-FFF2-40B4-BE49-F238E27FC236}">
                <a16:creationId xmlns:a16="http://schemas.microsoft.com/office/drawing/2014/main" id="{8D348AE7-A126-27A4-B767-EB3B929A2F5A}"/>
              </a:ext>
            </a:extLst>
          </p:cNvPr>
          <p:cNvSpPr>
            <a:spLocks noGrp="1"/>
          </p:cNvSpPr>
          <p:nvPr>
            <p:ph idx="1"/>
          </p:nvPr>
        </p:nvSpPr>
        <p:spPr/>
        <p:txBody>
          <a:bodyPr>
            <a:normAutofit/>
          </a:bodyPr>
          <a:lstStyle/>
          <a:p>
            <a:r>
              <a:rPr lang="en-US" sz="2800" b="1" kern="0" dirty="0">
                <a:solidFill>
                  <a:srgbClr val="231F20"/>
                </a:solidFill>
                <a:effectLst/>
                <a:latin typeface="Times New Roman" panose="02020603050405020304" pitchFamily="18" charset="0"/>
                <a:ea typeface="Times New Roman" panose="02020603050405020304" pitchFamily="18" charset="0"/>
              </a:rPr>
              <a:t>HHC-P - </a:t>
            </a:r>
            <a:r>
              <a:rPr lang="en-US" sz="2800" kern="0" dirty="0">
                <a:solidFill>
                  <a:srgbClr val="231F20"/>
                </a:solidFill>
                <a:effectLst/>
                <a:latin typeface="Times New Roman" panose="02020603050405020304" pitchFamily="18" charset="0"/>
                <a:ea typeface="Times New Roman" panose="02020603050405020304" pitchFamily="18" charset="0"/>
              </a:rPr>
              <a:t>(</a:t>
            </a:r>
            <a:r>
              <a:rPr lang="en-US" sz="2800" kern="0" dirty="0" err="1">
                <a:solidFill>
                  <a:srgbClr val="231F20"/>
                </a:solidFill>
                <a:effectLst/>
                <a:latin typeface="Times New Roman" panose="02020603050405020304" pitchFamily="18" charset="0"/>
                <a:ea typeface="Times New Roman" panose="02020603050405020304" pitchFamily="18" charset="0"/>
              </a:rPr>
              <a:t>hexahydrocannabiphorol</a:t>
            </a:r>
            <a:r>
              <a:rPr lang="en-US" sz="2800" kern="0" dirty="0">
                <a:solidFill>
                  <a:srgbClr val="231F20"/>
                </a:solidFill>
                <a:effectLst/>
                <a:latin typeface="Times New Roman" panose="02020603050405020304" pitchFamily="18" charset="0"/>
                <a:ea typeface="Times New Roman" panose="02020603050405020304" pitchFamily="18" charset="0"/>
              </a:rPr>
              <a:t>), an intoxicating semi-synthetic cannabinoid.  It is a hydrogenated form of THCP. It is very stable and highly resistant to heat and UV light.  It has a long shelf life and little deterioration over long periods.  </a:t>
            </a:r>
          </a:p>
          <a:p>
            <a:r>
              <a:rPr lang="en-US" sz="2800" b="1" i="1" kern="0" dirty="0">
                <a:solidFill>
                  <a:srgbClr val="003399"/>
                </a:solidFill>
                <a:effectLst/>
                <a:latin typeface="Times New Roman" panose="02020603050405020304" pitchFamily="18" charset="0"/>
                <a:ea typeface="Times New Roman" panose="02020603050405020304" pitchFamily="18" charset="0"/>
              </a:rPr>
              <a:t>HHCP products are believed to be up to 30-times more potent than delta-9 THC.</a:t>
            </a:r>
            <a:endParaRPr lang="en-US" sz="2800" b="1" i="1" dirty="0">
              <a:solidFill>
                <a:srgbClr val="003399"/>
              </a:solidFill>
            </a:endParaRPr>
          </a:p>
        </p:txBody>
      </p:sp>
      <p:sp>
        <p:nvSpPr>
          <p:cNvPr id="4" name="Date Placeholder 3">
            <a:extLst>
              <a:ext uri="{FF2B5EF4-FFF2-40B4-BE49-F238E27FC236}">
                <a16:creationId xmlns:a16="http://schemas.microsoft.com/office/drawing/2014/main" id="{0D356F8F-F8E7-4E81-89D7-142B085DB9E7}"/>
              </a:ext>
            </a:extLst>
          </p:cNvPr>
          <p:cNvSpPr>
            <a:spLocks noGrp="1"/>
          </p:cNvSpPr>
          <p:nvPr>
            <p:ph type="dt" sz="half" idx="10"/>
          </p:nvPr>
        </p:nvSpPr>
        <p:spPr/>
        <p:txBody>
          <a:bodyPr/>
          <a:lstStyle/>
          <a:p>
            <a:fld id="{B28B1A1A-83CE-42C3-A517-91BD297C708A}" type="datetime1">
              <a:rPr lang="en-US" smtClean="0"/>
              <a:t>4/14/2023</a:t>
            </a:fld>
            <a:endParaRPr lang="en-US" dirty="0"/>
          </a:p>
        </p:txBody>
      </p:sp>
      <p:sp>
        <p:nvSpPr>
          <p:cNvPr id="5" name="Footer Placeholder 4">
            <a:extLst>
              <a:ext uri="{FF2B5EF4-FFF2-40B4-BE49-F238E27FC236}">
                <a16:creationId xmlns:a16="http://schemas.microsoft.com/office/drawing/2014/main" id="{473D6904-5363-5615-D806-9E6825E575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F2674E-E848-EEE2-A464-7A5A571EFC9C}"/>
              </a:ext>
            </a:extLst>
          </p:cNvPr>
          <p:cNvSpPr>
            <a:spLocks noGrp="1"/>
          </p:cNvSpPr>
          <p:nvPr>
            <p:ph type="sldNum" sz="quarter" idx="12"/>
          </p:nvPr>
        </p:nvSpPr>
        <p:spPr/>
        <p:txBody>
          <a:bodyPr/>
          <a:lstStyle/>
          <a:p>
            <a:fld id="{D8DA9DAA-006C-4F4B-980E-E3DF019B24E2}" type="slidenum">
              <a:rPr lang="en-US" smtClean="0"/>
              <a:t>35</a:t>
            </a:fld>
            <a:endParaRPr lang="en-US" dirty="0"/>
          </a:p>
        </p:txBody>
      </p:sp>
    </p:spTree>
    <p:extLst>
      <p:ext uri="{BB962C8B-B14F-4D97-AF65-F5344CB8AC3E}">
        <p14:creationId xmlns:p14="http://schemas.microsoft.com/office/powerpoint/2010/main" val="791624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A40B6-00AE-569C-A251-07CF5540C53C}"/>
              </a:ext>
            </a:extLst>
          </p:cNvPr>
          <p:cNvSpPr>
            <a:spLocks noGrp="1"/>
          </p:cNvSpPr>
          <p:nvPr>
            <p:ph type="title"/>
          </p:nvPr>
        </p:nvSpPr>
        <p:spPr/>
        <p:txBody>
          <a:bodyPr>
            <a:normAutofit/>
          </a:bodyPr>
          <a:lstStyle/>
          <a:p>
            <a:pPr algn="ctr"/>
            <a:r>
              <a:rPr lang="en-US" sz="6000" b="1" kern="0" dirty="0">
                <a:solidFill>
                  <a:schemeClr val="accent1">
                    <a:lumMod val="50000"/>
                  </a:schemeClr>
                </a:solidFill>
                <a:effectLst/>
                <a:latin typeface="Times New Roman" panose="02020603050405020304" pitchFamily="18" charset="0"/>
                <a:ea typeface="Times New Roman" panose="02020603050405020304" pitchFamily="18" charset="0"/>
              </a:rPr>
              <a:t>CBN-O acetate</a:t>
            </a:r>
            <a:endParaRPr lang="en-US" sz="6000" dirty="0">
              <a:solidFill>
                <a:schemeClr val="accent1">
                  <a:lumMod val="50000"/>
                </a:schemeClr>
              </a:solidFill>
            </a:endParaRPr>
          </a:p>
        </p:txBody>
      </p:sp>
      <p:sp>
        <p:nvSpPr>
          <p:cNvPr id="3" name="Content Placeholder 2">
            <a:extLst>
              <a:ext uri="{FF2B5EF4-FFF2-40B4-BE49-F238E27FC236}">
                <a16:creationId xmlns:a16="http://schemas.microsoft.com/office/drawing/2014/main" id="{D5A98D0E-C27D-FCEF-08B9-804BF598756B}"/>
              </a:ext>
            </a:extLst>
          </p:cNvPr>
          <p:cNvSpPr>
            <a:spLocks noGrp="1"/>
          </p:cNvSpPr>
          <p:nvPr>
            <p:ph idx="1"/>
          </p:nvPr>
        </p:nvSpPr>
        <p:spPr>
          <a:xfrm>
            <a:off x="1451579" y="2015732"/>
            <a:ext cx="9603275" cy="4037749"/>
          </a:xfrm>
        </p:spPr>
        <p:txBody>
          <a:bodyPr>
            <a:noAutofit/>
          </a:bodyPr>
          <a:lstStyle/>
          <a:p>
            <a:r>
              <a:rPr lang="en-US" sz="2800" b="1" kern="0" dirty="0">
                <a:solidFill>
                  <a:srgbClr val="231F20"/>
                </a:solidFill>
                <a:effectLst/>
                <a:latin typeface="Times New Roman" panose="02020603050405020304" pitchFamily="18" charset="0"/>
                <a:ea typeface="Times New Roman" panose="02020603050405020304" pitchFamily="18" charset="0"/>
              </a:rPr>
              <a:t>CBN-O</a:t>
            </a:r>
            <a:r>
              <a:rPr lang="en-US" sz="2800" kern="0" dirty="0">
                <a:solidFill>
                  <a:srgbClr val="231F20"/>
                </a:solidFill>
                <a:effectLst/>
                <a:latin typeface="Times New Roman" panose="02020603050405020304" pitchFamily="18" charset="0"/>
                <a:ea typeface="Times New Roman" panose="02020603050405020304" pitchFamily="18" charset="0"/>
              </a:rPr>
              <a:t>, also known as CBN-O acetate, is a rare minor cannabinoid belonging to the </a:t>
            </a:r>
            <a:r>
              <a:rPr lang="en-US" sz="2800" u="sng" kern="0" dirty="0">
                <a:solidFill>
                  <a:srgbClr val="1A73E8"/>
                </a:solidFill>
                <a:effectLst/>
                <a:latin typeface="Times New Roman" panose="02020603050405020304" pitchFamily="18" charset="0"/>
                <a:ea typeface="Times New Roman" panose="02020603050405020304" pitchFamily="18" charset="0"/>
                <a:hlinkClick r:id="rId3"/>
              </a:rPr>
              <a:t>cannabinol</a:t>
            </a:r>
            <a:r>
              <a:rPr lang="en-US" sz="2800" kern="0" dirty="0">
                <a:solidFill>
                  <a:srgbClr val="231F20"/>
                </a:solidFill>
                <a:effectLst/>
                <a:latin typeface="Times New Roman" panose="02020603050405020304" pitchFamily="18" charset="0"/>
                <a:ea typeface="Times New Roman" panose="02020603050405020304" pitchFamily="18" charset="0"/>
              </a:rPr>
              <a:t> (CBN) cannabinoid family. Like CBN, CBN-O interacts cannabinoid receptors.  </a:t>
            </a:r>
          </a:p>
          <a:p>
            <a:r>
              <a:rPr lang="en-US" sz="2800" kern="0" dirty="0">
                <a:solidFill>
                  <a:srgbClr val="231F20"/>
                </a:solidFill>
                <a:effectLst/>
                <a:latin typeface="Times New Roman" panose="02020603050405020304" pitchFamily="18" charset="0"/>
                <a:ea typeface="Times New Roman" panose="02020603050405020304" pitchFamily="18" charset="0"/>
              </a:rPr>
              <a:t>It is stronger than CBN, typically experiencing euphoric, sedative, and stress-relieving effects. It is believed to combat migraines and reduces nausea and anxiety with few after-effects the next morning.</a:t>
            </a:r>
            <a:endParaRPr lang="en-US" sz="2800" dirty="0"/>
          </a:p>
        </p:txBody>
      </p:sp>
      <p:sp>
        <p:nvSpPr>
          <p:cNvPr id="4" name="Date Placeholder 3">
            <a:extLst>
              <a:ext uri="{FF2B5EF4-FFF2-40B4-BE49-F238E27FC236}">
                <a16:creationId xmlns:a16="http://schemas.microsoft.com/office/drawing/2014/main" id="{12653C6F-6257-5A1D-0A82-11637DDCB244}"/>
              </a:ext>
            </a:extLst>
          </p:cNvPr>
          <p:cNvSpPr>
            <a:spLocks noGrp="1"/>
          </p:cNvSpPr>
          <p:nvPr>
            <p:ph type="dt" sz="half" idx="10"/>
          </p:nvPr>
        </p:nvSpPr>
        <p:spPr/>
        <p:txBody>
          <a:bodyPr/>
          <a:lstStyle/>
          <a:p>
            <a:fld id="{00DB70D2-7DD5-41E6-8A45-C9400CCB941C}" type="datetime1">
              <a:rPr lang="en-US" smtClean="0"/>
              <a:t>4/14/2023</a:t>
            </a:fld>
            <a:endParaRPr lang="en-US" dirty="0"/>
          </a:p>
        </p:txBody>
      </p:sp>
      <p:sp>
        <p:nvSpPr>
          <p:cNvPr id="5" name="Footer Placeholder 4">
            <a:extLst>
              <a:ext uri="{FF2B5EF4-FFF2-40B4-BE49-F238E27FC236}">
                <a16:creationId xmlns:a16="http://schemas.microsoft.com/office/drawing/2014/main" id="{168002FA-8938-8786-CB2F-86CE9FA75A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AF12C4-EBDD-3E2C-9327-598F5C7D9436}"/>
              </a:ext>
            </a:extLst>
          </p:cNvPr>
          <p:cNvSpPr>
            <a:spLocks noGrp="1"/>
          </p:cNvSpPr>
          <p:nvPr>
            <p:ph type="sldNum" sz="quarter" idx="12"/>
          </p:nvPr>
        </p:nvSpPr>
        <p:spPr/>
        <p:txBody>
          <a:bodyPr/>
          <a:lstStyle/>
          <a:p>
            <a:fld id="{D8DA9DAA-006C-4F4B-980E-E3DF019B24E2}" type="slidenum">
              <a:rPr lang="en-US" smtClean="0"/>
              <a:t>36</a:t>
            </a:fld>
            <a:endParaRPr lang="en-US" dirty="0"/>
          </a:p>
        </p:txBody>
      </p:sp>
    </p:spTree>
    <p:extLst>
      <p:ext uri="{BB962C8B-B14F-4D97-AF65-F5344CB8AC3E}">
        <p14:creationId xmlns:p14="http://schemas.microsoft.com/office/powerpoint/2010/main" val="4117799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1E1E-2347-3104-0DF0-AD8CEB8B591A}"/>
              </a:ext>
            </a:extLst>
          </p:cNvPr>
          <p:cNvSpPr>
            <a:spLocks noGrp="1"/>
          </p:cNvSpPr>
          <p:nvPr>
            <p:ph type="title"/>
          </p:nvPr>
        </p:nvSpPr>
        <p:spPr/>
        <p:txBody>
          <a:bodyPr>
            <a:normAutofit/>
          </a:bodyPr>
          <a:lstStyle/>
          <a:p>
            <a:pPr algn="ctr"/>
            <a:r>
              <a:rPr lang="en-US" sz="6000" b="1" kern="0" dirty="0">
                <a:solidFill>
                  <a:schemeClr val="accent1">
                    <a:lumMod val="50000"/>
                  </a:schemeClr>
                </a:solidFill>
                <a:effectLst/>
                <a:latin typeface="Times New Roman" panose="02020603050405020304" pitchFamily="18" charset="0"/>
                <a:ea typeface="Times New Roman" panose="02020603050405020304" pitchFamily="18" charset="0"/>
              </a:rPr>
              <a:t>THCP</a:t>
            </a:r>
            <a:endParaRPr lang="en-US" sz="6000" dirty="0">
              <a:solidFill>
                <a:schemeClr val="accent1">
                  <a:lumMod val="50000"/>
                </a:schemeClr>
              </a:solidFill>
            </a:endParaRPr>
          </a:p>
        </p:txBody>
      </p:sp>
      <p:sp>
        <p:nvSpPr>
          <p:cNvPr id="3" name="Content Placeholder 2">
            <a:extLst>
              <a:ext uri="{FF2B5EF4-FFF2-40B4-BE49-F238E27FC236}">
                <a16:creationId xmlns:a16="http://schemas.microsoft.com/office/drawing/2014/main" id="{6B43A8D4-5EC2-E01C-2971-3EBA89F17A2B}"/>
              </a:ext>
            </a:extLst>
          </p:cNvPr>
          <p:cNvSpPr>
            <a:spLocks noGrp="1"/>
          </p:cNvSpPr>
          <p:nvPr>
            <p:ph idx="1"/>
          </p:nvPr>
        </p:nvSpPr>
        <p:spPr>
          <a:xfrm>
            <a:off x="1451579" y="2015732"/>
            <a:ext cx="9902221" cy="4037749"/>
          </a:xfrm>
        </p:spPr>
        <p:txBody>
          <a:bodyPr>
            <a:noAutofit/>
          </a:bodyPr>
          <a:lstStyle/>
          <a:p>
            <a:r>
              <a:rPr lang="en-US" sz="2400" b="1" kern="0" dirty="0">
                <a:solidFill>
                  <a:srgbClr val="231F20"/>
                </a:solidFill>
                <a:effectLst/>
                <a:latin typeface="Times New Roman" panose="02020603050405020304" pitchFamily="18" charset="0"/>
                <a:ea typeface="Times New Roman" panose="02020603050405020304" pitchFamily="18" charset="0"/>
              </a:rPr>
              <a:t>THCP- </a:t>
            </a:r>
            <a:r>
              <a:rPr lang="en-US" sz="2400" kern="0" dirty="0">
                <a:solidFill>
                  <a:srgbClr val="231F20"/>
                </a:solidFill>
                <a:effectLst/>
                <a:latin typeface="Times New Roman" panose="02020603050405020304" pitchFamily="18" charset="0"/>
                <a:ea typeface="Times New Roman" panose="02020603050405020304" pitchFamily="18" charset="0"/>
              </a:rPr>
              <a:t>(</a:t>
            </a:r>
            <a:r>
              <a:rPr lang="en-US" sz="2400" kern="0" dirty="0" err="1">
                <a:solidFill>
                  <a:srgbClr val="231F20"/>
                </a:solidFill>
                <a:effectLst/>
                <a:latin typeface="Times New Roman" panose="02020603050405020304" pitchFamily="18" charset="0"/>
                <a:ea typeface="Times New Roman" panose="02020603050405020304" pitchFamily="18" charset="0"/>
              </a:rPr>
              <a:t>tetrahydrocannabiphorol</a:t>
            </a:r>
            <a:r>
              <a:rPr lang="en-US" sz="2400" kern="0" dirty="0">
                <a:solidFill>
                  <a:srgbClr val="231F20"/>
                </a:solidFill>
                <a:effectLst/>
                <a:latin typeface="Times New Roman" panose="02020603050405020304" pitchFamily="18" charset="0"/>
                <a:ea typeface="Times New Roman" panose="02020603050405020304" pitchFamily="18" charset="0"/>
              </a:rPr>
              <a:t> acetate) is a semi-synthetic cannabinoid and the acetated form of THCP.  THCPO is powerfully intoxicating and psychoactive, and users can experience a euphoric high that’s considerably more potent than delta-8 and delta-9.   </a:t>
            </a:r>
          </a:p>
          <a:p>
            <a:r>
              <a:rPr lang="en-US" sz="2400" kern="0" dirty="0">
                <a:solidFill>
                  <a:srgbClr val="231F20"/>
                </a:solidFill>
                <a:effectLst/>
                <a:latin typeface="Times New Roman" panose="02020603050405020304" pitchFamily="18" charset="0"/>
                <a:ea typeface="Times New Roman" panose="02020603050405020304" pitchFamily="18" charset="0"/>
              </a:rPr>
              <a:t>Some users vaporize 5% THCP-O with 34% HHC, 28% delta-8, 24% CBG, and 9% CBD and experienced a euphoric high for almost ten hours.   </a:t>
            </a:r>
          </a:p>
          <a:p>
            <a:r>
              <a:rPr lang="en-US" sz="2400" kern="0" dirty="0">
                <a:solidFill>
                  <a:srgbClr val="231F20"/>
                </a:solidFill>
                <a:effectLst/>
                <a:latin typeface="Times New Roman" panose="02020603050405020304" pitchFamily="18" charset="0"/>
                <a:ea typeface="Times New Roman" panose="02020603050405020304" pitchFamily="18" charset="0"/>
              </a:rPr>
              <a:t>THCPO products might be good for pain relief and sleep support in more experienced cannabis users (not for beginners).</a:t>
            </a:r>
            <a:endParaRPr lang="en-US" sz="2400" dirty="0"/>
          </a:p>
        </p:txBody>
      </p:sp>
      <p:sp>
        <p:nvSpPr>
          <p:cNvPr id="4" name="Date Placeholder 3">
            <a:extLst>
              <a:ext uri="{FF2B5EF4-FFF2-40B4-BE49-F238E27FC236}">
                <a16:creationId xmlns:a16="http://schemas.microsoft.com/office/drawing/2014/main" id="{2685B977-BC21-7BE6-1597-0233428D3BEB}"/>
              </a:ext>
            </a:extLst>
          </p:cNvPr>
          <p:cNvSpPr>
            <a:spLocks noGrp="1"/>
          </p:cNvSpPr>
          <p:nvPr>
            <p:ph type="dt" sz="half" idx="10"/>
          </p:nvPr>
        </p:nvSpPr>
        <p:spPr/>
        <p:txBody>
          <a:bodyPr/>
          <a:lstStyle/>
          <a:p>
            <a:fld id="{F42E66CB-53E5-4606-994E-78A1526C4165}" type="datetime1">
              <a:rPr lang="en-US" smtClean="0"/>
              <a:t>4/14/2023</a:t>
            </a:fld>
            <a:endParaRPr lang="en-US" dirty="0"/>
          </a:p>
        </p:txBody>
      </p:sp>
      <p:sp>
        <p:nvSpPr>
          <p:cNvPr id="5" name="Footer Placeholder 4">
            <a:extLst>
              <a:ext uri="{FF2B5EF4-FFF2-40B4-BE49-F238E27FC236}">
                <a16:creationId xmlns:a16="http://schemas.microsoft.com/office/drawing/2014/main" id="{5B0B9DA8-C5BA-0CE3-05D2-70785DEF48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8E435-3DCA-3A96-04C0-40C8AEEB4C46}"/>
              </a:ext>
            </a:extLst>
          </p:cNvPr>
          <p:cNvSpPr>
            <a:spLocks noGrp="1"/>
          </p:cNvSpPr>
          <p:nvPr>
            <p:ph type="sldNum" sz="quarter" idx="12"/>
          </p:nvPr>
        </p:nvSpPr>
        <p:spPr/>
        <p:txBody>
          <a:bodyPr/>
          <a:lstStyle/>
          <a:p>
            <a:fld id="{D8DA9DAA-006C-4F4B-980E-E3DF019B24E2}" type="slidenum">
              <a:rPr lang="en-US" smtClean="0"/>
              <a:t>37</a:t>
            </a:fld>
            <a:endParaRPr lang="en-US" dirty="0"/>
          </a:p>
        </p:txBody>
      </p:sp>
    </p:spTree>
    <p:extLst>
      <p:ext uri="{BB962C8B-B14F-4D97-AF65-F5344CB8AC3E}">
        <p14:creationId xmlns:p14="http://schemas.microsoft.com/office/powerpoint/2010/main" val="1560974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BDB1-D3C5-5F5C-F6A6-528E31A1E2E6}"/>
              </a:ext>
            </a:extLst>
          </p:cNvPr>
          <p:cNvSpPr>
            <a:spLocks noGrp="1"/>
          </p:cNvSpPr>
          <p:nvPr>
            <p:ph type="title"/>
          </p:nvPr>
        </p:nvSpPr>
        <p:spPr/>
        <p:txBody>
          <a:bodyPr>
            <a:normAutofit/>
          </a:bodyPr>
          <a:lstStyle/>
          <a:p>
            <a:pPr algn="ctr"/>
            <a:r>
              <a:rPr lang="en-US" sz="6000" b="1" kern="0" dirty="0">
                <a:solidFill>
                  <a:schemeClr val="accent1">
                    <a:lumMod val="50000"/>
                  </a:schemeClr>
                </a:solidFill>
                <a:effectLst/>
                <a:latin typeface="Times New Roman" panose="02020603050405020304" pitchFamily="18" charset="0"/>
                <a:ea typeface="Times New Roman" panose="02020603050405020304" pitchFamily="18" charset="0"/>
              </a:rPr>
              <a:t>THCB</a:t>
            </a:r>
            <a:endParaRPr lang="en-US" sz="6000" dirty="0">
              <a:solidFill>
                <a:schemeClr val="accent1">
                  <a:lumMod val="50000"/>
                </a:schemeClr>
              </a:solidFill>
            </a:endParaRPr>
          </a:p>
        </p:txBody>
      </p:sp>
      <p:sp>
        <p:nvSpPr>
          <p:cNvPr id="3" name="Content Placeholder 2">
            <a:extLst>
              <a:ext uri="{FF2B5EF4-FFF2-40B4-BE49-F238E27FC236}">
                <a16:creationId xmlns:a16="http://schemas.microsoft.com/office/drawing/2014/main" id="{8D348AE7-A126-27A4-B767-EB3B929A2F5A}"/>
              </a:ext>
            </a:extLst>
          </p:cNvPr>
          <p:cNvSpPr>
            <a:spLocks noGrp="1"/>
          </p:cNvSpPr>
          <p:nvPr>
            <p:ph idx="1"/>
          </p:nvPr>
        </p:nvSpPr>
        <p:spPr>
          <a:xfrm>
            <a:off x="957448" y="2018702"/>
            <a:ext cx="10624952" cy="3450613"/>
          </a:xfrm>
        </p:spPr>
        <p:txBody>
          <a:bodyPr>
            <a:noAutofit/>
          </a:bodyPr>
          <a:lstStyle/>
          <a:p>
            <a:r>
              <a:rPr lang="en-US" sz="2400" b="1" kern="0" dirty="0" err="1">
                <a:solidFill>
                  <a:srgbClr val="231F20"/>
                </a:solidFill>
                <a:effectLst/>
                <a:latin typeface="Times New Roman" panose="02020603050405020304" pitchFamily="18" charset="0"/>
                <a:ea typeface="Times New Roman" panose="02020603050405020304" pitchFamily="18" charset="0"/>
              </a:rPr>
              <a:t>THCb</a:t>
            </a:r>
            <a:r>
              <a:rPr lang="en-US" sz="2400" kern="0" dirty="0">
                <a:solidFill>
                  <a:srgbClr val="231F20"/>
                </a:solidFill>
                <a:effectLst/>
                <a:latin typeface="Times New Roman" panose="02020603050405020304" pitchFamily="18" charset="0"/>
                <a:ea typeface="Times New Roman" panose="02020603050405020304" pitchFamily="18" charset="0"/>
              </a:rPr>
              <a:t> (</a:t>
            </a:r>
            <a:r>
              <a:rPr lang="en-US" sz="2400" kern="0" dirty="0" err="1">
                <a:solidFill>
                  <a:srgbClr val="231F20"/>
                </a:solidFill>
                <a:effectLst/>
                <a:latin typeface="Times New Roman" panose="02020603050405020304" pitchFamily="18" charset="0"/>
                <a:ea typeface="Times New Roman" panose="02020603050405020304" pitchFamily="18" charset="0"/>
              </a:rPr>
              <a:t>tetrahydocannabutol</a:t>
            </a:r>
            <a:r>
              <a:rPr lang="en-US" sz="2400" kern="0" dirty="0">
                <a:solidFill>
                  <a:srgbClr val="231F20"/>
                </a:solidFill>
                <a:effectLst/>
                <a:latin typeface="Times New Roman" panose="02020603050405020304" pitchFamily="18" charset="0"/>
                <a:ea typeface="Times New Roman" panose="02020603050405020304" pitchFamily="18" charset="0"/>
              </a:rPr>
              <a:t>, Δ9-Tetrahydrocannabutol, tetrahydrocannabinol-C4) is an intoxicating minor cannabinoid and a homologue of delta-9 THC naturally present in cannabis. </a:t>
            </a:r>
          </a:p>
          <a:p>
            <a:r>
              <a:rPr lang="en-US" sz="2400" kern="0" dirty="0" err="1">
                <a:solidFill>
                  <a:srgbClr val="231F20"/>
                </a:solidFill>
                <a:effectLst/>
                <a:latin typeface="Times New Roman" panose="02020603050405020304" pitchFamily="18" charset="0"/>
                <a:ea typeface="Times New Roman" panose="02020603050405020304" pitchFamily="18" charset="0"/>
              </a:rPr>
              <a:t>THCb</a:t>
            </a:r>
            <a:r>
              <a:rPr lang="en-US" sz="2400" kern="0" dirty="0">
                <a:solidFill>
                  <a:srgbClr val="231F20"/>
                </a:solidFill>
                <a:effectLst/>
                <a:latin typeface="Times New Roman" panose="02020603050405020304" pitchFamily="18" charset="0"/>
                <a:ea typeface="Times New Roman" panose="02020603050405020304" pitchFamily="18" charset="0"/>
              </a:rPr>
              <a:t> has a better binding affinity at CB1 receptors than THC, but almost equal affinity at CB2 receptors.  It is believed to be 13-times stronger than delta-9 and over 20-times more potent than delta-8.  </a:t>
            </a:r>
          </a:p>
          <a:p>
            <a:r>
              <a:rPr lang="en-US" sz="2400" kern="0" dirty="0" err="1">
                <a:solidFill>
                  <a:srgbClr val="231F20"/>
                </a:solidFill>
                <a:effectLst/>
                <a:latin typeface="Times New Roman" panose="02020603050405020304" pitchFamily="18" charset="0"/>
                <a:ea typeface="Times New Roman" panose="02020603050405020304" pitchFamily="18" charset="0"/>
              </a:rPr>
              <a:t>THCb</a:t>
            </a:r>
            <a:r>
              <a:rPr lang="en-US" sz="2400" kern="0" dirty="0">
                <a:solidFill>
                  <a:srgbClr val="231F20"/>
                </a:solidFill>
                <a:effectLst/>
                <a:latin typeface="Times New Roman" panose="02020603050405020304" pitchFamily="18" charset="0"/>
                <a:ea typeface="Times New Roman" panose="02020603050405020304" pitchFamily="18" charset="0"/>
              </a:rPr>
              <a:t> is a possible pain reliever and anti-inflammatory.</a:t>
            </a:r>
            <a:endParaRPr lang="en-US" sz="2400" dirty="0"/>
          </a:p>
        </p:txBody>
      </p:sp>
      <p:sp>
        <p:nvSpPr>
          <p:cNvPr id="4" name="Date Placeholder 3">
            <a:extLst>
              <a:ext uri="{FF2B5EF4-FFF2-40B4-BE49-F238E27FC236}">
                <a16:creationId xmlns:a16="http://schemas.microsoft.com/office/drawing/2014/main" id="{0D356F8F-F8E7-4E81-89D7-142B085DB9E7}"/>
              </a:ext>
            </a:extLst>
          </p:cNvPr>
          <p:cNvSpPr>
            <a:spLocks noGrp="1"/>
          </p:cNvSpPr>
          <p:nvPr>
            <p:ph type="dt" sz="half" idx="10"/>
          </p:nvPr>
        </p:nvSpPr>
        <p:spPr/>
        <p:txBody>
          <a:bodyPr/>
          <a:lstStyle/>
          <a:p>
            <a:fld id="{B28B1A1A-83CE-42C3-A517-91BD297C708A}" type="datetime1">
              <a:rPr lang="en-US" smtClean="0"/>
              <a:t>4/14/2023</a:t>
            </a:fld>
            <a:endParaRPr lang="en-US" dirty="0"/>
          </a:p>
        </p:txBody>
      </p:sp>
      <p:sp>
        <p:nvSpPr>
          <p:cNvPr id="5" name="Footer Placeholder 4">
            <a:extLst>
              <a:ext uri="{FF2B5EF4-FFF2-40B4-BE49-F238E27FC236}">
                <a16:creationId xmlns:a16="http://schemas.microsoft.com/office/drawing/2014/main" id="{473D6904-5363-5615-D806-9E6825E575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F2674E-E848-EEE2-A464-7A5A571EFC9C}"/>
              </a:ext>
            </a:extLst>
          </p:cNvPr>
          <p:cNvSpPr>
            <a:spLocks noGrp="1"/>
          </p:cNvSpPr>
          <p:nvPr>
            <p:ph type="sldNum" sz="quarter" idx="12"/>
          </p:nvPr>
        </p:nvSpPr>
        <p:spPr/>
        <p:txBody>
          <a:bodyPr/>
          <a:lstStyle/>
          <a:p>
            <a:fld id="{D8DA9DAA-006C-4F4B-980E-E3DF019B24E2}" type="slidenum">
              <a:rPr lang="en-US" smtClean="0"/>
              <a:t>38</a:t>
            </a:fld>
            <a:endParaRPr lang="en-US" dirty="0"/>
          </a:p>
        </p:txBody>
      </p:sp>
    </p:spTree>
    <p:extLst>
      <p:ext uri="{BB962C8B-B14F-4D97-AF65-F5344CB8AC3E}">
        <p14:creationId xmlns:p14="http://schemas.microsoft.com/office/powerpoint/2010/main" val="279806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A98D0E-C27D-FCEF-08B9-804BF598756B}"/>
              </a:ext>
            </a:extLst>
          </p:cNvPr>
          <p:cNvSpPr>
            <a:spLocks noGrp="1"/>
          </p:cNvSpPr>
          <p:nvPr>
            <p:ph idx="1"/>
          </p:nvPr>
        </p:nvSpPr>
        <p:spPr>
          <a:xfrm>
            <a:off x="1291079" y="1914133"/>
            <a:ext cx="10037321" cy="3953268"/>
          </a:xfrm>
        </p:spPr>
        <p:txBody>
          <a:bodyPr>
            <a:noAutofit/>
          </a:bodyPr>
          <a:lstStyle/>
          <a:p>
            <a:r>
              <a:rPr lang="en-US" sz="2800" b="1" kern="0" dirty="0" err="1">
                <a:solidFill>
                  <a:srgbClr val="231F20"/>
                </a:solidFill>
                <a:effectLst/>
                <a:latin typeface="Times New Roman" panose="02020603050405020304" pitchFamily="18" charset="0"/>
                <a:ea typeface="Times New Roman" panose="02020603050405020304" pitchFamily="18" charset="0"/>
              </a:rPr>
              <a:t>THCjd</a:t>
            </a:r>
            <a:r>
              <a:rPr lang="en-US" sz="2800" b="1" kern="0" dirty="0">
                <a:solidFill>
                  <a:srgbClr val="231F20"/>
                </a:solidFill>
                <a:effectLst/>
                <a:latin typeface="Times New Roman" panose="02020603050405020304" pitchFamily="18" charset="0"/>
                <a:ea typeface="Times New Roman" panose="02020603050405020304" pitchFamily="18" charset="0"/>
              </a:rPr>
              <a:t> </a:t>
            </a:r>
            <a:r>
              <a:rPr lang="en-US" sz="2800" kern="0" dirty="0">
                <a:solidFill>
                  <a:srgbClr val="231F20"/>
                </a:solidFill>
                <a:effectLst/>
                <a:latin typeface="Times New Roman" panose="02020603050405020304" pitchFamily="18" charset="0"/>
                <a:ea typeface="Times New Roman" panose="02020603050405020304" pitchFamily="18" charset="0"/>
              </a:rPr>
              <a:t>(</a:t>
            </a:r>
            <a:r>
              <a:rPr lang="en-US" sz="2800" kern="0" dirty="0" err="1">
                <a:solidFill>
                  <a:srgbClr val="231F20"/>
                </a:solidFill>
                <a:effectLst/>
                <a:latin typeface="Times New Roman" panose="02020603050405020304" pitchFamily="18" charset="0"/>
                <a:ea typeface="Times New Roman" panose="02020603050405020304" pitchFamily="18" charset="0"/>
              </a:rPr>
              <a:t>tetrahydrocannabioctyl</a:t>
            </a:r>
            <a:r>
              <a:rPr lang="en-US" sz="2800" kern="0" dirty="0">
                <a:solidFill>
                  <a:srgbClr val="231F20"/>
                </a:solidFill>
                <a:effectLst/>
                <a:latin typeface="Times New Roman" panose="02020603050405020304" pitchFamily="18" charset="0"/>
                <a:ea typeface="Times New Roman" panose="02020603050405020304" pitchFamily="18" charset="0"/>
              </a:rPr>
              <a:t>) is a rare octyl cannabinoid and THC isomer naturally present in cannabis.  It is believed to be about 19-times more potent than delta-9.  </a:t>
            </a:r>
          </a:p>
          <a:p>
            <a:r>
              <a:rPr lang="en-US" sz="2800" kern="0" dirty="0">
                <a:solidFill>
                  <a:srgbClr val="231F20"/>
                </a:solidFill>
                <a:latin typeface="Times New Roman" panose="02020603050405020304" pitchFamily="18" charset="0"/>
                <a:ea typeface="Times New Roman" panose="02020603050405020304" pitchFamily="18" charset="0"/>
              </a:rPr>
              <a:t>It binds </a:t>
            </a:r>
            <a:r>
              <a:rPr lang="en-US" sz="2800" kern="0" dirty="0">
                <a:solidFill>
                  <a:srgbClr val="231F20"/>
                </a:solidFill>
                <a:effectLst/>
                <a:latin typeface="Times New Roman" panose="02020603050405020304" pitchFamily="18" charset="0"/>
                <a:ea typeface="Times New Roman" panose="02020603050405020304" pitchFamily="18" charset="0"/>
              </a:rPr>
              <a:t>better at CB1 leading to a more intense and noticeable high.  </a:t>
            </a:r>
          </a:p>
          <a:p>
            <a:r>
              <a:rPr lang="en-US" sz="2800" kern="0" dirty="0">
                <a:solidFill>
                  <a:srgbClr val="231F20"/>
                </a:solidFill>
                <a:effectLst/>
                <a:latin typeface="Times New Roman" panose="02020603050405020304" pitchFamily="18" charset="0"/>
                <a:ea typeface="Times New Roman" panose="02020603050405020304" pitchFamily="18" charset="0"/>
              </a:rPr>
              <a:t>Mild </a:t>
            </a:r>
            <a:r>
              <a:rPr lang="en-US" sz="2800" kern="0" dirty="0" err="1">
                <a:solidFill>
                  <a:srgbClr val="231F20"/>
                </a:solidFill>
                <a:effectLst/>
                <a:latin typeface="Times New Roman" panose="02020603050405020304" pitchFamily="18" charset="0"/>
                <a:ea typeface="Times New Roman" panose="02020603050405020304" pitchFamily="18" charset="0"/>
              </a:rPr>
              <a:t>THCjd</a:t>
            </a:r>
            <a:r>
              <a:rPr lang="en-US" sz="2800" kern="0" dirty="0">
                <a:solidFill>
                  <a:srgbClr val="231F20"/>
                </a:solidFill>
                <a:effectLst/>
                <a:latin typeface="Times New Roman" panose="02020603050405020304" pitchFamily="18" charset="0"/>
                <a:ea typeface="Times New Roman" panose="02020603050405020304" pitchFamily="18" charset="0"/>
              </a:rPr>
              <a:t> doses can promote relaxation and pain relief.</a:t>
            </a:r>
          </a:p>
          <a:p>
            <a:r>
              <a:rPr lang="en-US" sz="2800" kern="0" dirty="0">
                <a:solidFill>
                  <a:srgbClr val="231F20"/>
                </a:solidFill>
                <a:latin typeface="Times New Roman" panose="02020603050405020304" pitchFamily="18" charset="0"/>
                <a:ea typeface="Times New Roman" panose="02020603050405020304" pitchFamily="18" charset="0"/>
              </a:rPr>
              <a:t>T</a:t>
            </a:r>
            <a:r>
              <a:rPr lang="en-US" sz="2800" kern="0" dirty="0">
                <a:solidFill>
                  <a:srgbClr val="231F20"/>
                </a:solidFill>
                <a:effectLst/>
                <a:latin typeface="Times New Roman" panose="02020603050405020304" pitchFamily="18" charset="0"/>
                <a:ea typeface="Times New Roman" panose="02020603050405020304" pitchFamily="18" charset="0"/>
              </a:rPr>
              <a:t>here’s a risk of heightened anxiety and paranoia in higher doses. doses.</a:t>
            </a:r>
            <a:endParaRPr lang="en-US" sz="2800" dirty="0"/>
          </a:p>
        </p:txBody>
      </p:sp>
      <p:sp>
        <p:nvSpPr>
          <p:cNvPr id="4" name="Date Placeholder 3">
            <a:extLst>
              <a:ext uri="{FF2B5EF4-FFF2-40B4-BE49-F238E27FC236}">
                <a16:creationId xmlns:a16="http://schemas.microsoft.com/office/drawing/2014/main" id="{12653C6F-6257-5A1D-0A82-11637DDCB244}"/>
              </a:ext>
            </a:extLst>
          </p:cNvPr>
          <p:cNvSpPr>
            <a:spLocks noGrp="1"/>
          </p:cNvSpPr>
          <p:nvPr>
            <p:ph type="dt" sz="half" idx="10"/>
          </p:nvPr>
        </p:nvSpPr>
        <p:spPr/>
        <p:txBody>
          <a:bodyPr/>
          <a:lstStyle/>
          <a:p>
            <a:fld id="{00DB70D2-7DD5-41E6-8A45-C9400CCB941C}" type="datetime1">
              <a:rPr lang="en-US" smtClean="0"/>
              <a:t>4/14/2023</a:t>
            </a:fld>
            <a:endParaRPr lang="en-US" dirty="0"/>
          </a:p>
        </p:txBody>
      </p:sp>
      <p:sp>
        <p:nvSpPr>
          <p:cNvPr id="5" name="Footer Placeholder 4">
            <a:extLst>
              <a:ext uri="{FF2B5EF4-FFF2-40B4-BE49-F238E27FC236}">
                <a16:creationId xmlns:a16="http://schemas.microsoft.com/office/drawing/2014/main" id="{168002FA-8938-8786-CB2F-86CE9FA75A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AF12C4-EBDD-3E2C-9327-598F5C7D9436}"/>
              </a:ext>
            </a:extLst>
          </p:cNvPr>
          <p:cNvSpPr>
            <a:spLocks noGrp="1"/>
          </p:cNvSpPr>
          <p:nvPr>
            <p:ph type="sldNum" sz="quarter" idx="12"/>
          </p:nvPr>
        </p:nvSpPr>
        <p:spPr/>
        <p:txBody>
          <a:bodyPr/>
          <a:lstStyle/>
          <a:p>
            <a:fld id="{D8DA9DAA-006C-4F4B-980E-E3DF019B24E2}" type="slidenum">
              <a:rPr lang="en-US" smtClean="0"/>
              <a:t>39</a:t>
            </a:fld>
            <a:endParaRPr lang="en-US" dirty="0"/>
          </a:p>
        </p:txBody>
      </p:sp>
      <p:sp>
        <p:nvSpPr>
          <p:cNvPr id="8" name="TextBox 7">
            <a:extLst>
              <a:ext uri="{FF2B5EF4-FFF2-40B4-BE49-F238E27FC236}">
                <a16:creationId xmlns:a16="http://schemas.microsoft.com/office/drawing/2014/main" id="{EA83988E-6B47-96D6-3011-F03A240C0F28}"/>
              </a:ext>
            </a:extLst>
          </p:cNvPr>
          <p:cNvSpPr txBox="1"/>
          <p:nvPr/>
        </p:nvSpPr>
        <p:spPr>
          <a:xfrm>
            <a:off x="1987550" y="419589"/>
            <a:ext cx="8375650" cy="1015663"/>
          </a:xfrm>
          <a:prstGeom prst="rect">
            <a:avLst/>
          </a:prstGeom>
          <a:noFill/>
        </p:spPr>
        <p:txBody>
          <a:bodyPr wrap="square">
            <a:spAutoFit/>
          </a:bodyPr>
          <a:lstStyle/>
          <a:p>
            <a:pPr algn="ctr"/>
            <a:r>
              <a:rPr lang="en-US" sz="6000" b="1" kern="0" dirty="0" err="1">
                <a:solidFill>
                  <a:schemeClr val="accent1">
                    <a:lumMod val="50000"/>
                  </a:schemeClr>
                </a:solidFill>
                <a:effectLst/>
                <a:latin typeface="Times New Roman" panose="02020603050405020304" pitchFamily="18" charset="0"/>
                <a:ea typeface="Times New Roman" panose="02020603050405020304" pitchFamily="18" charset="0"/>
              </a:rPr>
              <a:t>THCjd</a:t>
            </a:r>
            <a:endParaRPr lang="en-US" sz="6000" dirty="0">
              <a:solidFill>
                <a:schemeClr val="accent1">
                  <a:lumMod val="50000"/>
                </a:schemeClr>
              </a:solidFill>
            </a:endParaRPr>
          </a:p>
        </p:txBody>
      </p:sp>
    </p:spTree>
    <p:extLst>
      <p:ext uri="{BB962C8B-B14F-4D97-AF65-F5344CB8AC3E}">
        <p14:creationId xmlns:p14="http://schemas.microsoft.com/office/powerpoint/2010/main" val="358495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4</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763844" y="2396486"/>
            <a:ext cx="10716323" cy="3662541"/>
          </a:xfrm>
          <a:prstGeom prst="rect">
            <a:avLst/>
          </a:prstGeom>
          <a:solidFill>
            <a:schemeClr val="bg1">
              <a:lumMod val="75000"/>
            </a:schemeClr>
          </a:solidFill>
        </p:spPr>
        <p:txBody>
          <a:bodyPr wrap="square">
            <a:spAutoFit/>
          </a:bodyPr>
          <a:lstStyle/>
          <a:p>
            <a:pPr algn="l"/>
            <a:r>
              <a:rPr lang="en-US" sz="3600" b="0" i="0" dirty="0">
                <a:solidFill>
                  <a:schemeClr val="accent1">
                    <a:lumMod val="50000"/>
                  </a:schemeClr>
                </a:solidFill>
                <a:effectLst/>
                <a:latin typeface="Arial Black" panose="020B0A04020102020204" pitchFamily="34" charset="0"/>
              </a:rPr>
              <a:t>San Pedro cactus </a:t>
            </a:r>
          </a:p>
          <a:p>
            <a:pPr algn="l"/>
            <a:r>
              <a:rPr lang="en-US" sz="2000" b="0" i="0" dirty="0">
                <a:effectLst/>
                <a:latin typeface="roboto condensed" panose="02000000000000000000" pitchFamily="2" charset="0"/>
              </a:rPr>
              <a:t>(</a:t>
            </a:r>
            <a:r>
              <a:rPr lang="en-US" sz="2000" b="0" i="0" dirty="0" err="1">
                <a:effectLst/>
                <a:latin typeface="roboto condensed" panose="02000000000000000000" pitchFamily="2" charset="0"/>
              </a:rPr>
              <a:t>Trichocereus</a:t>
            </a:r>
            <a:r>
              <a:rPr lang="en-US" sz="2000" b="0" i="0" dirty="0">
                <a:effectLst/>
                <a:latin typeface="roboto condensed" panose="02000000000000000000" pitchFamily="2" charset="0"/>
              </a:rPr>
              <a:t> </a:t>
            </a:r>
            <a:r>
              <a:rPr lang="en-US" sz="2000" b="0" i="0" dirty="0" err="1">
                <a:effectLst/>
                <a:latin typeface="roboto condensed" panose="02000000000000000000" pitchFamily="2" charset="0"/>
              </a:rPr>
              <a:t>pachanoi</a:t>
            </a:r>
            <a:r>
              <a:rPr lang="en-US" sz="2000" b="0" i="0" dirty="0">
                <a:effectLst/>
                <a:latin typeface="roboto condensed" panose="02000000000000000000" pitchFamily="2" charset="0"/>
              </a:rPr>
              <a:t>)</a:t>
            </a:r>
          </a:p>
          <a:p>
            <a:pPr algn="l"/>
            <a:endParaRPr lang="en-US" sz="2000" b="0" i="0" dirty="0">
              <a:effectLst/>
              <a:latin typeface="roboto condensed" panose="02000000000000000000" pitchFamily="2" charset="0"/>
            </a:endParaRPr>
          </a:p>
          <a:p>
            <a:pPr marL="342900" indent="-342900" algn="l">
              <a:buFont typeface="Wingdings" panose="05000000000000000000" pitchFamily="2" charset="2"/>
              <a:buChar char="Ø"/>
            </a:pPr>
            <a:r>
              <a:rPr lang="en-US" sz="2000" dirty="0">
                <a:latin typeface="roboto condensed" panose="02000000000000000000" pitchFamily="2" charset="0"/>
              </a:rPr>
              <a:t>E</a:t>
            </a:r>
            <a:r>
              <a:rPr lang="en-US" sz="2400" b="0" i="0" dirty="0">
                <a:effectLst/>
                <a:latin typeface="roboto condensed" panose="02000000000000000000" pitchFamily="2" charset="0"/>
              </a:rPr>
              <a:t>ntheogenic cactus, grows in the </a:t>
            </a:r>
            <a:r>
              <a:rPr lang="en-US" sz="2400" b="1" i="0" dirty="0">
                <a:solidFill>
                  <a:schemeClr val="accent1">
                    <a:lumMod val="50000"/>
                  </a:schemeClr>
                </a:solidFill>
                <a:effectLst/>
                <a:latin typeface="roboto condensed" panose="02000000000000000000" pitchFamily="2" charset="0"/>
              </a:rPr>
              <a:t>Andes Mountains of South America</a:t>
            </a:r>
            <a:r>
              <a:rPr lang="en-US" sz="2400" b="0" i="0" dirty="0">
                <a:solidFill>
                  <a:srgbClr val="444444"/>
                </a:solidFill>
                <a:effectLst/>
                <a:latin typeface="roboto condensed" panose="02000000000000000000" pitchFamily="2" charset="0"/>
              </a:rPr>
              <a:t>. </a:t>
            </a:r>
          </a:p>
          <a:p>
            <a:pPr marL="342900" indent="-342900" algn="l">
              <a:buFont typeface="Wingdings" panose="05000000000000000000" pitchFamily="2" charset="2"/>
              <a:buChar char="Ø"/>
            </a:pPr>
            <a:r>
              <a:rPr lang="en-US" sz="2400" b="0" i="0" dirty="0">
                <a:effectLst/>
                <a:latin typeface="roboto condensed" panose="02000000000000000000" pitchFamily="2" charset="0"/>
              </a:rPr>
              <a:t>Earliest records of its use are depicted in a carving made by the </a:t>
            </a:r>
            <a:r>
              <a:rPr lang="en-US" sz="2400" b="1" i="0" dirty="0" err="1">
                <a:solidFill>
                  <a:schemeClr val="accent1">
                    <a:lumMod val="50000"/>
                  </a:schemeClr>
                </a:solidFill>
                <a:effectLst/>
                <a:latin typeface="roboto condensed" panose="02000000000000000000" pitchFamily="2" charset="0"/>
              </a:rPr>
              <a:t>Chavín</a:t>
            </a:r>
            <a:r>
              <a:rPr lang="en-US" sz="2400" b="1" i="0" dirty="0">
                <a:solidFill>
                  <a:schemeClr val="accent1">
                    <a:lumMod val="50000"/>
                  </a:schemeClr>
                </a:solidFill>
                <a:effectLst/>
                <a:latin typeface="roboto condensed" panose="02000000000000000000" pitchFamily="2" charset="0"/>
              </a:rPr>
              <a:t> culture</a:t>
            </a:r>
            <a:r>
              <a:rPr lang="en-US" sz="2400" b="0" i="0" dirty="0">
                <a:solidFill>
                  <a:srgbClr val="444444"/>
                </a:solidFill>
                <a:effectLst/>
                <a:latin typeface="roboto condensed" panose="02000000000000000000" pitchFamily="2" charset="0"/>
              </a:rPr>
              <a:t>, </a:t>
            </a:r>
            <a:r>
              <a:rPr lang="en-US" sz="2400" b="0" i="0" dirty="0">
                <a:effectLst/>
                <a:latin typeface="roboto condensed" panose="02000000000000000000" pitchFamily="2" charset="0"/>
              </a:rPr>
              <a:t>approximately 1400–400 BCE, displaying a figure holding the San Pedro cactus.</a:t>
            </a:r>
          </a:p>
          <a:p>
            <a:pPr marL="342900" indent="-342900" algn="l">
              <a:buFont typeface="Wingdings" panose="05000000000000000000" pitchFamily="2" charset="2"/>
              <a:buChar char="Ø"/>
            </a:pPr>
            <a:r>
              <a:rPr lang="en-US" sz="2400" b="0" i="0" dirty="0">
                <a:effectLst/>
                <a:latin typeface="roboto condensed" panose="02000000000000000000" pitchFamily="2" charset="0"/>
              </a:rPr>
              <a:t>Contains several alkaloids, including </a:t>
            </a:r>
            <a:r>
              <a:rPr lang="en-US" sz="2400" b="1" i="0" dirty="0">
                <a:solidFill>
                  <a:schemeClr val="accent1">
                    <a:lumMod val="50000"/>
                  </a:schemeClr>
                </a:solidFill>
                <a:effectLst/>
                <a:latin typeface="roboto condensed" panose="02000000000000000000" pitchFamily="2" charset="0"/>
              </a:rPr>
              <a:t>mescaline and 5-dimethoxyphenethylamine</a:t>
            </a:r>
            <a:r>
              <a:rPr lang="en-US" sz="2400" b="0" i="0" dirty="0">
                <a:solidFill>
                  <a:srgbClr val="444444"/>
                </a:solidFill>
                <a:effectLst/>
                <a:latin typeface="roboto condensed" panose="02000000000000000000" pitchFamily="2" charset="0"/>
              </a:rPr>
              <a:t>, </a:t>
            </a:r>
            <a:r>
              <a:rPr lang="en-US" sz="2400" b="0" i="0" dirty="0">
                <a:effectLst/>
                <a:latin typeface="roboto condensed" panose="02000000000000000000" pitchFamily="2" charset="0"/>
              </a:rPr>
              <a:t>psychoactive substances, induce transcendental entheogenic experiences.</a:t>
            </a:r>
          </a:p>
          <a:p>
            <a:r>
              <a:rPr lang="en-US" sz="3600" dirty="0">
                <a:solidFill>
                  <a:srgbClr val="333333"/>
                </a:solidFill>
                <a:latin typeface="Tahoma" panose="020B0604030504040204" pitchFamily="34" charset="0"/>
                <a:ea typeface="Tahoma" panose="020B0604030504040204" pitchFamily="34" charset="0"/>
                <a:cs typeface="Tahoma" panose="020B0604030504040204" pitchFamily="34" charset="0"/>
              </a:rPr>
              <a:t> </a:t>
            </a:r>
          </a:p>
        </p:txBody>
      </p:sp>
      <p:pic>
        <p:nvPicPr>
          <p:cNvPr id="16386" name="Picture 2" descr="San Pedro Cactus">
            <a:extLst>
              <a:ext uri="{FF2B5EF4-FFF2-40B4-BE49-F238E27FC236}">
                <a16:creationId xmlns:a16="http://schemas.microsoft.com/office/drawing/2014/main" id="{C612997C-F249-F17C-3491-53C41422E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2640" y="166518"/>
            <a:ext cx="5815516" cy="290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958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1E1E-2347-3104-0DF0-AD8CEB8B591A}"/>
              </a:ext>
            </a:extLst>
          </p:cNvPr>
          <p:cNvSpPr>
            <a:spLocks noGrp="1"/>
          </p:cNvSpPr>
          <p:nvPr>
            <p:ph type="title"/>
          </p:nvPr>
        </p:nvSpPr>
        <p:spPr/>
        <p:txBody>
          <a:bodyPr>
            <a:normAutofit/>
          </a:bodyPr>
          <a:lstStyle/>
          <a:p>
            <a:pPr algn="ctr"/>
            <a:r>
              <a:rPr lang="en-US" sz="6000" b="1" kern="0" dirty="0">
                <a:solidFill>
                  <a:schemeClr val="accent1">
                    <a:lumMod val="50000"/>
                  </a:schemeClr>
                </a:solidFill>
                <a:effectLst/>
                <a:latin typeface="Times New Roman" panose="02020603050405020304" pitchFamily="18" charset="0"/>
                <a:ea typeface="Times New Roman" panose="02020603050405020304" pitchFamily="18" charset="0"/>
              </a:rPr>
              <a:t>THC-H</a:t>
            </a:r>
            <a:endParaRPr lang="en-US" sz="6000" dirty="0">
              <a:solidFill>
                <a:schemeClr val="accent1">
                  <a:lumMod val="50000"/>
                </a:schemeClr>
              </a:solidFill>
            </a:endParaRPr>
          </a:p>
        </p:txBody>
      </p:sp>
      <p:sp>
        <p:nvSpPr>
          <p:cNvPr id="3" name="Content Placeholder 2">
            <a:extLst>
              <a:ext uri="{FF2B5EF4-FFF2-40B4-BE49-F238E27FC236}">
                <a16:creationId xmlns:a16="http://schemas.microsoft.com/office/drawing/2014/main" id="{6B43A8D4-5EC2-E01C-2971-3EBA89F17A2B}"/>
              </a:ext>
            </a:extLst>
          </p:cNvPr>
          <p:cNvSpPr>
            <a:spLocks noGrp="1"/>
          </p:cNvSpPr>
          <p:nvPr>
            <p:ph idx="1"/>
          </p:nvPr>
        </p:nvSpPr>
        <p:spPr>
          <a:xfrm>
            <a:off x="1451579" y="2015732"/>
            <a:ext cx="9603275" cy="3800868"/>
          </a:xfrm>
        </p:spPr>
        <p:txBody>
          <a:bodyPr>
            <a:noAutofit/>
          </a:bodyPr>
          <a:lstStyle/>
          <a:p>
            <a:r>
              <a:rPr lang="en-US" sz="2800" kern="0" dirty="0">
                <a:solidFill>
                  <a:srgbClr val="231F20"/>
                </a:solidFill>
                <a:effectLst/>
                <a:latin typeface="Times New Roman" panose="02020603050405020304" pitchFamily="18" charset="0"/>
                <a:ea typeface="Times New Roman" panose="02020603050405020304" pitchFamily="18" charset="0"/>
              </a:rPr>
              <a:t>THC-H (</a:t>
            </a:r>
            <a:r>
              <a:rPr lang="en-US" sz="2800" kern="0" dirty="0" err="1">
                <a:solidFill>
                  <a:srgbClr val="231F20"/>
                </a:solidFill>
                <a:effectLst/>
                <a:latin typeface="Times New Roman" panose="02020603050405020304" pitchFamily="18" charset="0"/>
                <a:ea typeface="Times New Roman" panose="02020603050405020304" pitchFamily="18" charset="0"/>
              </a:rPr>
              <a:t>tetrahydrocannabihexol</a:t>
            </a:r>
            <a:r>
              <a:rPr lang="en-US" sz="2800" kern="0" dirty="0">
                <a:solidFill>
                  <a:srgbClr val="231F20"/>
                </a:solidFill>
                <a:effectLst/>
                <a:latin typeface="Times New Roman" panose="02020603050405020304" pitchFamily="18" charset="0"/>
                <a:ea typeface="Times New Roman" panose="02020603050405020304" pitchFamily="18" charset="0"/>
              </a:rPr>
              <a:t>) or Δ9-THCH, is a naturally-occurring cannabinoid and hexyl homolog of delta-9 THC. It was </a:t>
            </a:r>
            <a:r>
              <a:rPr lang="en-US" sz="2800" u="sng" kern="0" dirty="0">
                <a:solidFill>
                  <a:srgbClr val="1A73E8"/>
                </a:solidFill>
                <a:effectLst/>
                <a:latin typeface="Times New Roman" panose="02020603050405020304" pitchFamily="18" charset="0"/>
                <a:ea typeface="Times New Roman" panose="02020603050405020304" pitchFamily="18" charset="0"/>
                <a:hlinkClick r:id="rId2"/>
              </a:rPr>
              <a:t>officially discovered</a:t>
            </a:r>
            <a:r>
              <a:rPr lang="en-US" sz="2800" kern="0" dirty="0">
                <a:solidFill>
                  <a:srgbClr val="231F20"/>
                </a:solidFill>
                <a:effectLst/>
                <a:latin typeface="Times New Roman" panose="02020603050405020304" pitchFamily="18" charset="0"/>
                <a:ea typeface="Times New Roman" panose="02020603050405020304" pitchFamily="18" charset="0"/>
              </a:rPr>
              <a:t> in the cannabis plant at the same time as THCP, CBDP, and CBDH in 2019. Scientists invented a synthetic THCH equivalent called </a:t>
            </a:r>
            <a:r>
              <a:rPr lang="en-US" sz="2800" u="sng" kern="0" dirty="0">
                <a:solidFill>
                  <a:srgbClr val="1A73E8"/>
                </a:solidFill>
                <a:effectLst/>
                <a:latin typeface="Times New Roman" panose="02020603050405020304" pitchFamily="18" charset="0"/>
                <a:ea typeface="Times New Roman" panose="02020603050405020304" pitchFamily="18" charset="0"/>
                <a:hlinkClick r:id="rId3"/>
              </a:rPr>
              <a:t>parahexyl</a:t>
            </a:r>
            <a:r>
              <a:rPr lang="en-US" sz="2800" kern="0" dirty="0">
                <a:solidFill>
                  <a:srgbClr val="231F20"/>
                </a:solidFill>
                <a:effectLst/>
                <a:latin typeface="Times New Roman" panose="02020603050405020304" pitchFamily="18" charset="0"/>
                <a:ea typeface="Times New Roman" panose="02020603050405020304" pitchFamily="18" charset="0"/>
              </a:rPr>
              <a:t> back in 1949, which was used by doctors as an anti-anxiety treatment in the mid-20th century.</a:t>
            </a:r>
            <a:endParaRPr lang="en-US" sz="2800" dirty="0"/>
          </a:p>
        </p:txBody>
      </p:sp>
      <p:sp>
        <p:nvSpPr>
          <p:cNvPr id="4" name="Date Placeholder 3">
            <a:extLst>
              <a:ext uri="{FF2B5EF4-FFF2-40B4-BE49-F238E27FC236}">
                <a16:creationId xmlns:a16="http://schemas.microsoft.com/office/drawing/2014/main" id="{2685B977-BC21-7BE6-1597-0233428D3BEB}"/>
              </a:ext>
            </a:extLst>
          </p:cNvPr>
          <p:cNvSpPr>
            <a:spLocks noGrp="1"/>
          </p:cNvSpPr>
          <p:nvPr>
            <p:ph type="dt" sz="half" idx="10"/>
          </p:nvPr>
        </p:nvSpPr>
        <p:spPr/>
        <p:txBody>
          <a:bodyPr/>
          <a:lstStyle/>
          <a:p>
            <a:fld id="{F42E66CB-53E5-4606-994E-78A1526C4165}" type="datetime1">
              <a:rPr lang="en-US" smtClean="0"/>
              <a:t>4/14/2023</a:t>
            </a:fld>
            <a:endParaRPr lang="en-US" dirty="0"/>
          </a:p>
        </p:txBody>
      </p:sp>
      <p:sp>
        <p:nvSpPr>
          <p:cNvPr id="5" name="Footer Placeholder 4">
            <a:extLst>
              <a:ext uri="{FF2B5EF4-FFF2-40B4-BE49-F238E27FC236}">
                <a16:creationId xmlns:a16="http://schemas.microsoft.com/office/drawing/2014/main" id="{5B0B9DA8-C5BA-0CE3-05D2-70785DEF48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98E435-3DCA-3A96-04C0-40C8AEEB4C46}"/>
              </a:ext>
            </a:extLst>
          </p:cNvPr>
          <p:cNvSpPr>
            <a:spLocks noGrp="1"/>
          </p:cNvSpPr>
          <p:nvPr>
            <p:ph type="sldNum" sz="quarter" idx="12"/>
          </p:nvPr>
        </p:nvSpPr>
        <p:spPr/>
        <p:txBody>
          <a:bodyPr/>
          <a:lstStyle/>
          <a:p>
            <a:fld id="{D8DA9DAA-006C-4F4B-980E-E3DF019B24E2}" type="slidenum">
              <a:rPr lang="en-US" smtClean="0"/>
              <a:t>40</a:t>
            </a:fld>
            <a:endParaRPr lang="en-US" dirty="0"/>
          </a:p>
        </p:txBody>
      </p:sp>
    </p:spTree>
    <p:extLst>
      <p:ext uri="{BB962C8B-B14F-4D97-AF65-F5344CB8AC3E}">
        <p14:creationId xmlns:p14="http://schemas.microsoft.com/office/powerpoint/2010/main" val="743276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987855-BF5A-3A7C-562E-67EC9E99F44F}"/>
              </a:ext>
            </a:extLst>
          </p:cNvPr>
          <p:cNvSpPr>
            <a:spLocks noGrp="1"/>
          </p:cNvSpPr>
          <p:nvPr>
            <p:ph type="sldNum" sz="quarter" idx="12"/>
          </p:nvPr>
        </p:nvSpPr>
        <p:spPr/>
        <p:txBody>
          <a:bodyPr/>
          <a:lstStyle/>
          <a:p>
            <a:fld id="{D8DA9DAA-006C-4F4B-980E-E3DF019B24E2}" type="slidenum">
              <a:rPr lang="en-US" smtClean="0"/>
              <a:t>41</a:t>
            </a:fld>
            <a:endParaRPr lang="en-US" dirty="0"/>
          </a:p>
        </p:txBody>
      </p:sp>
      <p:pic>
        <p:nvPicPr>
          <p:cNvPr id="5122" name="Picture 2">
            <a:extLst>
              <a:ext uri="{FF2B5EF4-FFF2-40B4-BE49-F238E27FC236}">
                <a16:creationId xmlns:a16="http://schemas.microsoft.com/office/drawing/2014/main" id="{56C38012-97EF-B58B-AB69-F2CAFE087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3301" y="-111260"/>
            <a:ext cx="6969260" cy="6969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184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9F6F-E556-476E-BA62-4EBF9B016ECC}"/>
              </a:ext>
            </a:extLst>
          </p:cNvPr>
          <p:cNvSpPr>
            <a:spLocks noGrp="1"/>
          </p:cNvSpPr>
          <p:nvPr>
            <p:ph type="title"/>
          </p:nvPr>
        </p:nvSpPr>
        <p:spPr>
          <a:xfrm>
            <a:off x="1" y="0"/>
            <a:ext cx="12192000" cy="11430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br>
              <a:rPr lang="en-US" sz="1000" dirty="0">
                <a:latin typeface="Aharoni" panose="02010803020104030203" pitchFamily="2" charset="-79"/>
                <a:cs typeface="Aharoni" panose="02010803020104030203" pitchFamily="2" charset="-79"/>
              </a:rPr>
            </a:br>
            <a:r>
              <a:rPr lang="en-US" sz="6000" dirty="0">
                <a:solidFill>
                  <a:schemeClr val="accent1">
                    <a:lumMod val="50000"/>
                  </a:schemeClr>
                </a:solidFill>
                <a:latin typeface="Aharoni" panose="02010803020104030203" pitchFamily="2" charset="-79"/>
                <a:cs typeface="Aharoni" panose="02010803020104030203" pitchFamily="2" charset="-79"/>
              </a:rPr>
              <a:t>cannabis</a:t>
            </a:r>
            <a:endParaRPr lang="en-US" sz="6000" dirty="0">
              <a:solidFill>
                <a:schemeClr val="accent1">
                  <a:lumMod val="50000"/>
                </a:schemeClr>
              </a:solidFill>
            </a:endParaRPr>
          </a:p>
        </p:txBody>
      </p:sp>
      <p:sp>
        <p:nvSpPr>
          <p:cNvPr id="3" name="Content Placeholder 2">
            <a:extLst>
              <a:ext uri="{FF2B5EF4-FFF2-40B4-BE49-F238E27FC236}">
                <a16:creationId xmlns:a16="http://schemas.microsoft.com/office/drawing/2014/main" id="{3F25D773-08BC-48D3-8D7A-9CC75FCE6267}"/>
              </a:ext>
            </a:extLst>
          </p:cNvPr>
          <p:cNvSpPr>
            <a:spLocks noGrp="1"/>
          </p:cNvSpPr>
          <p:nvPr>
            <p:ph idx="1"/>
          </p:nvPr>
        </p:nvSpPr>
        <p:spPr/>
        <p:txBody>
          <a:bodyPr/>
          <a:lstStyle/>
          <a:p>
            <a:endParaRPr lang="en-US"/>
          </a:p>
        </p:txBody>
      </p:sp>
      <p:pic>
        <p:nvPicPr>
          <p:cNvPr id="4" name="Picture 12">
            <a:extLst>
              <a:ext uri="{FF2B5EF4-FFF2-40B4-BE49-F238E27FC236}">
                <a16:creationId xmlns:a16="http://schemas.microsoft.com/office/drawing/2014/main" id="{913BBBA7-D62D-45D0-B60F-E48BF06B7C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900" y="1143001"/>
            <a:ext cx="4076903" cy="50026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lack and white drawing: C. sativa tall, C. indica middle, C. ruderalis small">
            <a:extLst>
              <a:ext uri="{FF2B5EF4-FFF2-40B4-BE49-F238E27FC236}">
                <a16:creationId xmlns:a16="http://schemas.microsoft.com/office/drawing/2014/main" id="{B668C68A-2400-407B-BCF9-EC5E64B14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78" y="1117599"/>
            <a:ext cx="3564366" cy="5002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178737B-0E9F-46BA-802F-B65EDFBE2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131" y="1168401"/>
            <a:ext cx="3719595" cy="49518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1FB918E-F233-4B05-B056-EA2CAB9F1C90}"/>
              </a:ext>
            </a:extLst>
          </p:cNvPr>
          <p:cNvSpPr txBox="1">
            <a:spLocks/>
          </p:cNvSpPr>
          <p:nvPr/>
        </p:nvSpPr>
        <p:spPr>
          <a:xfrm>
            <a:off x="8364278" y="6175746"/>
            <a:ext cx="3827722" cy="682253"/>
          </a:xfrm>
          <a:prstGeom prst="rect">
            <a:avLst/>
          </a:prstGeom>
          <a:gradFill>
            <a:gsLst>
              <a:gs pos="0">
                <a:schemeClr val="bg1">
                  <a:tint val="90000"/>
                  <a:lumMod val="110000"/>
                </a:schemeClr>
              </a:gs>
              <a:gs pos="100000">
                <a:schemeClr val="bg1">
                  <a:shade val="64000"/>
                  <a:lumMod val="88000"/>
                </a:schemeClr>
              </a:gs>
            </a:gsLst>
            <a:lin ang="5400000" scaled="0"/>
          </a:gradFill>
        </p:spPr>
        <p:txBody>
          <a:bodyPr vert="horz" lIns="91440" tIns="45720" rIns="91440" bIns="45720" rtlCol="0" anchor="t">
            <a:normAutofit fontScale="97500"/>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dirty="0">
                <a:solidFill>
                  <a:srgbClr val="990000"/>
                </a:solidFill>
                <a:latin typeface="Aharoni" panose="02010803020104030203" pitchFamily="2" charset="-79"/>
                <a:cs typeface="Aharoni" panose="02010803020104030203" pitchFamily="2" charset="-79"/>
              </a:rPr>
              <a:t>Cannabis Sativa</a:t>
            </a:r>
          </a:p>
        </p:txBody>
      </p:sp>
    </p:spTree>
    <p:extLst>
      <p:ext uri="{BB962C8B-B14F-4D97-AF65-F5344CB8AC3E}">
        <p14:creationId xmlns:p14="http://schemas.microsoft.com/office/powerpoint/2010/main" val="1438636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9F5BB9-7E99-3AC7-6EC6-C40C9A081A19}"/>
              </a:ext>
            </a:extLst>
          </p:cNvPr>
          <p:cNvSpPr>
            <a:spLocks noGrp="1"/>
          </p:cNvSpPr>
          <p:nvPr>
            <p:ph type="sldNum" sz="quarter" idx="12"/>
          </p:nvPr>
        </p:nvSpPr>
        <p:spPr/>
        <p:txBody>
          <a:bodyPr/>
          <a:lstStyle/>
          <a:p>
            <a:fld id="{D8DA9DAA-006C-4F4B-980E-E3DF019B24E2}" type="slidenum">
              <a:rPr lang="en-US" smtClean="0"/>
              <a:t>43</a:t>
            </a:fld>
            <a:endParaRPr lang="en-US" dirty="0"/>
          </a:p>
        </p:txBody>
      </p:sp>
      <p:pic>
        <p:nvPicPr>
          <p:cNvPr id="34818" name="Picture 2">
            <a:extLst>
              <a:ext uri="{FF2B5EF4-FFF2-40B4-BE49-F238E27FC236}">
                <a16:creationId xmlns:a16="http://schemas.microsoft.com/office/drawing/2014/main" id="{A8DC7C7E-0CFD-5F62-E247-E91AA7EE2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830" y="-1"/>
            <a:ext cx="5938934" cy="727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136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7900E-B416-4033-9EE5-032AD57E3628}"/>
              </a:ext>
            </a:extLst>
          </p:cNvPr>
          <p:cNvSpPr>
            <a:spLocks noGrp="1"/>
          </p:cNvSpPr>
          <p:nvPr>
            <p:ph type="title"/>
          </p:nvPr>
        </p:nvSpPr>
        <p:spPr>
          <a:xfrm>
            <a:off x="2057400" y="212650"/>
            <a:ext cx="8610600" cy="1041991"/>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fontScale="90000"/>
          </a:bodyPr>
          <a:lstStyle/>
          <a:p>
            <a:pPr algn="ctr"/>
            <a:r>
              <a:rPr lang="en-US" sz="7200" dirty="0">
                <a:solidFill>
                  <a:srgbClr val="990000"/>
                </a:solidFill>
                <a:latin typeface="Aharoni" panose="02010803020104030203" pitchFamily="2" charset="-79"/>
                <a:cs typeface="Aharoni" panose="02010803020104030203" pitchFamily="2" charset="-79"/>
              </a:rPr>
              <a:t>Hemp Rope</a:t>
            </a:r>
          </a:p>
        </p:txBody>
      </p:sp>
      <p:pic>
        <p:nvPicPr>
          <p:cNvPr id="47106" name="Picture 2" descr="img">
            <a:extLst>
              <a:ext uri="{FF2B5EF4-FFF2-40B4-BE49-F238E27FC236}">
                <a16:creationId xmlns:a16="http://schemas.microsoft.com/office/drawing/2014/main" id="{38B23EAD-18AB-4F46-AA10-561240BDA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022" y="2043222"/>
            <a:ext cx="4017335" cy="4017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445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2980-C01B-46A7-A678-A9C52CD53E66}"/>
              </a:ext>
            </a:extLst>
          </p:cNvPr>
          <p:cNvSpPr>
            <a:spLocks noGrp="1"/>
          </p:cNvSpPr>
          <p:nvPr>
            <p:ph type="title"/>
          </p:nvPr>
        </p:nvSpPr>
        <p:spPr>
          <a:xfrm>
            <a:off x="935665" y="485544"/>
            <a:ext cx="10119189" cy="1049235"/>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br>
              <a:rPr lang="en-US" sz="1400" b="1" dirty="0">
                <a:solidFill>
                  <a:schemeClr val="accent1">
                    <a:lumMod val="50000"/>
                  </a:schemeClr>
                </a:solidFill>
                <a:latin typeface="Aharoni" panose="02010803020104030203" pitchFamily="2" charset="-79"/>
                <a:cs typeface="Aharoni" panose="02010803020104030203" pitchFamily="2" charset="-79"/>
              </a:rPr>
            </a:br>
            <a:r>
              <a:rPr lang="en-US" sz="4000" b="1" dirty="0">
                <a:solidFill>
                  <a:schemeClr val="accent1">
                    <a:lumMod val="50000"/>
                  </a:schemeClr>
                </a:solidFill>
                <a:latin typeface="Aharoni" panose="02010803020104030203" pitchFamily="2" charset="-79"/>
                <a:cs typeface="Aharoni" panose="02010803020104030203" pitchFamily="2" charset="-79"/>
              </a:rPr>
              <a:t>sunglasses and Ski Goggles</a:t>
            </a:r>
            <a:endParaRPr lang="en-US" sz="4000" dirty="0">
              <a:solidFill>
                <a:schemeClr val="accent1">
                  <a:lumMod val="50000"/>
                </a:schemeClr>
              </a:solidFill>
              <a:latin typeface="Aharoni" panose="02010803020104030203" pitchFamily="2" charset="-79"/>
              <a:cs typeface="Aharoni" panose="02010803020104030203" pitchFamily="2" charset="-79"/>
            </a:endParaRPr>
          </a:p>
        </p:txBody>
      </p:sp>
      <p:pic>
        <p:nvPicPr>
          <p:cNvPr id="15364" name="Picture 4">
            <a:extLst>
              <a:ext uri="{FF2B5EF4-FFF2-40B4-BE49-F238E27FC236}">
                <a16:creationId xmlns:a16="http://schemas.microsoft.com/office/drawing/2014/main" id="{D80469FA-9CB5-43D0-B50F-A6A3DBD76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6" y="2057401"/>
            <a:ext cx="3686175" cy="368617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AE0B2219-1462-4BFA-9509-657FF0596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6" y="2133601"/>
            <a:ext cx="3609975"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289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CB054-0DBC-4B96-9EDD-27E327498FAE}"/>
              </a:ext>
            </a:extLst>
          </p:cNvPr>
          <p:cNvSpPr>
            <a:spLocks noGrp="1"/>
          </p:cNvSpPr>
          <p:nvPr>
            <p:ph type="title"/>
          </p:nvPr>
        </p:nvSpPr>
        <p:spPr>
          <a:xfrm>
            <a:off x="276447" y="255180"/>
            <a:ext cx="11674548" cy="1275907"/>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br>
              <a:rPr lang="en-US" sz="1000" b="1" dirty="0"/>
            </a:br>
            <a:br>
              <a:rPr lang="en-US" sz="1000" b="1" dirty="0"/>
            </a:br>
            <a:r>
              <a:rPr lang="en-US" sz="4800" b="1" dirty="0">
                <a:solidFill>
                  <a:srgbClr val="990000"/>
                </a:solidFill>
                <a:latin typeface="Aharoni" panose="02010803020104030203" pitchFamily="2" charset="-79"/>
                <a:cs typeface="Aharoni" panose="02010803020104030203" pitchFamily="2" charset="-79"/>
              </a:rPr>
              <a:t>Hemp Paper, Fiber, Clothes, Jewelry </a:t>
            </a:r>
            <a:endParaRPr lang="en-US" sz="4800" dirty="0">
              <a:solidFill>
                <a:srgbClr val="990000"/>
              </a:solidFill>
              <a:latin typeface="Aharoni" panose="02010803020104030203" pitchFamily="2" charset="-79"/>
              <a:cs typeface="Aharoni" panose="02010803020104030203" pitchFamily="2" charset="-79"/>
            </a:endParaRPr>
          </a:p>
        </p:txBody>
      </p:sp>
      <p:pic>
        <p:nvPicPr>
          <p:cNvPr id="17416" name="Picture 8">
            <a:extLst>
              <a:ext uri="{FF2B5EF4-FFF2-40B4-BE49-F238E27FC236}">
                <a16:creationId xmlns:a16="http://schemas.microsoft.com/office/drawing/2014/main" id="{16B08B2E-90CA-4091-9619-46DBA4405B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094" y="3958861"/>
            <a:ext cx="1599706" cy="2133599"/>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a:extLst>
              <a:ext uri="{FF2B5EF4-FFF2-40B4-BE49-F238E27FC236}">
                <a16:creationId xmlns:a16="http://schemas.microsoft.com/office/drawing/2014/main" id="{683EC2D2-1080-45A3-A0AC-47FF0B6050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1" y="3975425"/>
            <a:ext cx="3177535" cy="2117033"/>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a:extLst>
              <a:ext uri="{FF2B5EF4-FFF2-40B4-BE49-F238E27FC236}">
                <a16:creationId xmlns:a16="http://schemas.microsoft.com/office/drawing/2014/main" id="{D3E219BC-CDBE-49EA-9E88-198094D81E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9447" y="4323911"/>
            <a:ext cx="2991678" cy="17763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Tree Free Hemp paper products are being distributed by GreenField Paper Co. and Colorado Hemp Co.">
            <a:extLst>
              <a:ext uri="{FF2B5EF4-FFF2-40B4-BE49-F238E27FC236}">
                <a16:creationId xmlns:a16="http://schemas.microsoft.com/office/drawing/2014/main" id="{0100CEC3-5223-4CCD-881C-8C780872C8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2747" y="1211565"/>
            <a:ext cx="3088084" cy="308808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595505E8-D39F-438C-811A-974A16677F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0007" y="1352882"/>
            <a:ext cx="3214728" cy="262724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4D331D2D-FF70-4D5F-97C8-99F92D55D4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4589" y="1363360"/>
            <a:ext cx="3432314" cy="257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781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new designs and manufactures exotic, &quot;Ultra-Low Carbon Footprint&quot; (ULCF) Sports Cars (Hemp Biocomposite car pictured) . Our manufacturing processes are as close to carbon neutral as is presently possible resulting in very green cars. ">
            <a:extLst>
              <a:ext uri="{FF2B5EF4-FFF2-40B4-BE49-F238E27FC236}">
                <a16:creationId xmlns:a16="http://schemas.microsoft.com/office/drawing/2014/main" id="{55C32A30-2E2E-443E-81E4-A0BA840CA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311" y="1114610"/>
            <a:ext cx="7542027" cy="50306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F3F4D1E-7A41-4A05-B3D3-FA74C0CB583F}"/>
              </a:ext>
            </a:extLst>
          </p:cNvPr>
          <p:cNvSpPr>
            <a:spLocks noGrp="1"/>
          </p:cNvSpPr>
          <p:nvPr>
            <p:ph type="title"/>
          </p:nvPr>
        </p:nvSpPr>
        <p:spPr>
          <a:xfrm>
            <a:off x="233917" y="191385"/>
            <a:ext cx="11632018" cy="111461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fontScale="90000"/>
          </a:bodyPr>
          <a:lstStyle/>
          <a:p>
            <a:pPr algn="ctr"/>
            <a:br>
              <a:rPr lang="en-US" sz="1000" b="1" dirty="0">
                <a:solidFill>
                  <a:srgbClr val="990000"/>
                </a:solidFill>
                <a:latin typeface="Aharoni" panose="02010803020104030203" pitchFamily="2" charset="-79"/>
                <a:cs typeface="Aharoni" panose="02010803020104030203" pitchFamily="2" charset="-79"/>
              </a:rPr>
            </a:br>
            <a:br>
              <a:rPr lang="en-US" sz="1000" b="1" dirty="0">
                <a:solidFill>
                  <a:srgbClr val="990000"/>
                </a:solidFill>
                <a:latin typeface="Aharoni" panose="02010803020104030203" pitchFamily="2" charset="-79"/>
                <a:cs typeface="Aharoni" panose="02010803020104030203" pitchFamily="2" charset="-79"/>
              </a:rPr>
            </a:br>
            <a:br>
              <a:rPr lang="en-US" sz="1000" b="1" dirty="0">
                <a:solidFill>
                  <a:srgbClr val="990000"/>
                </a:solidFill>
                <a:latin typeface="Aharoni" panose="02010803020104030203" pitchFamily="2" charset="-79"/>
                <a:cs typeface="Aharoni" panose="02010803020104030203" pitchFamily="2" charset="-79"/>
              </a:rPr>
            </a:br>
            <a:r>
              <a:rPr lang="en-US" sz="4400" b="1" dirty="0">
                <a:solidFill>
                  <a:schemeClr val="accent1">
                    <a:lumMod val="50000"/>
                  </a:schemeClr>
                </a:solidFill>
                <a:latin typeface="Aharoni" panose="02010803020104030203" pitchFamily="2" charset="-79"/>
                <a:cs typeface="Aharoni" panose="02010803020104030203" pitchFamily="2" charset="-79"/>
              </a:rPr>
              <a:t>Hemp Composites for Automobiles</a:t>
            </a:r>
            <a:endParaRPr lang="en-US" sz="4400" dirty="0">
              <a:solidFill>
                <a:schemeClr val="accent1">
                  <a:lumMod val="5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808226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free picture of hemp oil">
            <a:extLst>
              <a:ext uri="{FF2B5EF4-FFF2-40B4-BE49-F238E27FC236}">
                <a16:creationId xmlns:a16="http://schemas.microsoft.com/office/drawing/2014/main" id="{46A4EC49-9FBD-4916-BA6C-E549A71F3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039" y="1485900"/>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C3CF76-0610-457D-B5C5-19F985792322}"/>
              </a:ext>
            </a:extLst>
          </p:cNvPr>
          <p:cNvSpPr>
            <a:spLocks noGrp="1"/>
          </p:cNvSpPr>
          <p:nvPr>
            <p:ph type="title"/>
          </p:nvPr>
        </p:nvSpPr>
        <p:spPr>
          <a:xfrm>
            <a:off x="531628" y="0"/>
            <a:ext cx="11057860" cy="111461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r>
              <a:rPr lang="en-US" sz="7200" b="1" dirty="0">
                <a:solidFill>
                  <a:schemeClr val="accent1">
                    <a:lumMod val="50000"/>
                  </a:schemeClr>
                </a:solidFill>
                <a:latin typeface="Aharoni" panose="02010803020104030203" pitchFamily="2" charset="-79"/>
                <a:cs typeface="Aharoni" panose="02010803020104030203" pitchFamily="2" charset="-79"/>
              </a:rPr>
              <a:t>Hemp Food and Oil</a:t>
            </a:r>
            <a:endParaRPr lang="en-US" sz="72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0727845-F94A-45BE-A244-F25AFE700BE0}"/>
              </a:ext>
            </a:extLst>
          </p:cNvPr>
          <p:cNvSpPr>
            <a:spLocks noGrp="1"/>
          </p:cNvSpPr>
          <p:nvPr>
            <p:ph idx="1"/>
          </p:nvPr>
        </p:nvSpPr>
        <p:spPr/>
        <p:txBody>
          <a:bodyPr/>
          <a:lstStyle/>
          <a:p>
            <a:endParaRPr lang="en-US"/>
          </a:p>
        </p:txBody>
      </p:sp>
      <p:pic>
        <p:nvPicPr>
          <p:cNvPr id="19458" name="Picture 2">
            <a:extLst>
              <a:ext uri="{FF2B5EF4-FFF2-40B4-BE49-F238E27FC236}">
                <a16:creationId xmlns:a16="http://schemas.microsoft.com/office/drawing/2014/main" id="{22094F14-432D-47EF-9338-F0D7B94E4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50" y="1169072"/>
            <a:ext cx="7448107" cy="496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49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52BD-C5B0-4217-80EC-4997664A4BF0}"/>
              </a:ext>
            </a:extLst>
          </p:cNvPr>
          <p:cNvSpPr>
            <a:spLocks noGrp="1"/>
          </p:cNvSpPr>
          <p:nvPr>
            <p:ph type="title"/>
          </p:nvPr>
        </p:nvSpPr>
        <p:spPr>
          <a:xfrm>
            <a:off x="467833" y="1"/>
            <a:ext cx="11249246" cy="865187"/>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Autofit/>
          </a:bodyPr>
          <a:lstStyle/>
          <a:p>
            <a:pPr algn="ctr"/>
            <a:r>
              <a:rPr lang="en-US" sz="4800" b="1" dirty="0">
                <a:solidFill>
                  <a:schemeClr val="accent1">
                    <a:lumMod val="50000"/>
                  </a:schemeClr>
                </a:solidFill>
                <a:latin typeface="Aharoni" panose="02010803020104030203" pitchFamily="2" charset="-79"/>
                <a:cs typeface="Aharoni" panose="02010803020104030203" pitchFamily="2" charset="-79"/>
              </a:rPr>
              <a:t>Hemp Building Materials</a:t>
            </a:r>
            <a:endParaRPr lang="en-US" sz="4800" dirty="0">
              <a:solidFill>
                <a:schemeClr val="accent1">
                  <a:lumMod val="50000"/>
                </a:schemeClr>
              </a:solidFill>
              <a:latin typeface="Aharoni" panose="02010803020104030203" pitchFamily="2" charset="-79"/>
              <a:cs typeface="Aharoni" panose="02010803020104030203" pitchFamily="2" charset="-79"/>
            </a:endParaRPr>
          </a:p>
        </p:txBody>
      </p:sp>
      <p:pic>
        <p:nvPicPr>
          <p:cNvPr id="20482" name="Picture 2" descr="Hemp hurd and lime create one of the greatest building materials known to man - Hempcrete!">
            <a:extLst>
              <a:ext uri="{FF2B5EF4-FFF2-40B4-BE49-F238E27FC236}">
                <a16:creationId xmlns:a16="http://schemas.microsoft.com/office/drawing/2014/main" id="{5779E655-9D1F-4E69-AA6D-2559520CB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167" y="865188"/>
            <a:ext cx="7596906" cy="527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23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5</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713677" y="2891404"/>
            <a:ext cx="11094695" cy="3231654"/>
          </a:xfrm>
          <a:prstGeom prst="rect">
            <a:avLst/>
          </a:prstGeom>
          <a:solidFill>
            <a:schemeClr val="bg1">
              <a:lumMod val="75000"/>
            </a:schemeClr>
          </a:solidFill>
        </p:spPr>
        <p:txBody>
          <a:bodyPr wrap="square">
            <a:spAutoFit/>
          </a:bodyPr>
          <a:lstStyle/>
          <a:p>
            <a:r>
              <a:rPr lang="en-US" sz="3600" b="1" i="0" dirty="0" err="1">
                <a:solidFill>
                  <a:schemeClr val="accent1">
                    <a:lumMod val="50000"/>
                  </a:schemeClr>
                </a:solidFill>
                <a:effectLst/>
                <a:latin typeface="Arial Black" panose="020B0A04020102020204" pitchFamily="34" charset="0"/>
              </a:rPr>
              <a:t>Psilocybe</a:t>
            </a:r>
            <a:r>
              <a:rPr lang="en-US" sz="3600" b="1" i="0" dirty="0">
                <a:solidFill>
                  <a:schemeClr val="accent1">
                    <a:lumMod val="50000"/>
                  </a:schemeClr>
                </a:solidFill>
                <a:effectLst/>
                <a:latin typeface="Arial Black" panose="020B0A04020102020204" pitchFamily="34" charset="0"/>
              </a:rPr>
              <a:t> mushrooms</a:t>
            </a:r>
          </a:p>
          <a:p>
            <a:pPr marL="457200" indent="-457200">
              <a:buFont typeface="Wingdings" panose="05000000000000000000" pitchFamily="2" charset="2"/>
              <a:buChar char="Ø"/>
            </a:pPr>
            <a:r>
              <a:rPr lang="en-US" sz="2800" b="0" i="0" dirty="0">
                <a:effectLst/>
                <a:latin typeface="roboto condensed" panose="02000000000000000000" pitchFamily="2" charset="0"/>
              </a:rPr>
              <a:t>“magic mushrooms” or simply “shrooms”, very common entheogen.</a:t>
            </a:r>
          </a:p>
          <a:p>
            <a:pPr marL="457200" indent="-457200">
              <a:buFont typeface="Wingdings" panose="05000000000000000000" pitchFamily="2" charset="2"/>
              <a:buChar char="Ø"/>
            </a:pPr>
            <a:r>
              <a:rPr lang="en-US" sz="2800" dirty="0">
                <a:latin typeface="roboto condensed" panose="02000000000000000000" pitchFamily="2" charset="0"/>
              </a:rPr>
              <a:t>P</a:t>
            </a:r>
            <a:r>
              <a:rPr lang="en-US" sz="2800" b="0" i="0" dirty="0">
                <a:effectLst/>
                <a:latin typeface="roboto condensed" panose="02000000000000000000" pitchFamily="2" charset="0"/>
              </a:rPr>
              <a:t>sychoactive compounds: </a:t>
            </a:r>
            <a:r>
              <a:rPr lang="en-US" sz="2800" b="1" i="0" dirty="0">
                <a:solidFill>
                  <a:schemeClr val="accent1">
                    <a:lumMod val="50000"/>
                  </a:schemeClr>
                </a:solidFill>
                <a:effectLst/>
                <a:latin typeface="roboto condensed" panose="02000000000000000000" pitchFamily="2" charset="0"/>
              </a:rPr>
              <a:t>psilocybin and psilocin</a:t>
            </a:r>
            <a:r>
              <a:rPr lang="en-US" sz="2800" b="0" i="0" dirty="0">
                <a:solidFill>
                  <a:srgbClr val="444444"/>
                </a:solidFill>
                <a:effectLst/>
                <a:latin typeface="roboto condensed" panose="02000000000000000000" pitchFamily="2" charset="0"/>
              </a:rPr>
              <a:t>. </a:t>
            </a:r>
          </a:p>
          <a:p>
            <a:pPr marL="457200" indent="-457200">
              <a:buFont typeface="Wingdings" panose="05000000000000000000" pitchFamily="2" charset="2"/>
              <a:buChar char="Ø"/>
            </a:pPr>
            <a:r>
              <a:rPr lang="en-US" sz="2800" dirty="0">
                <a:latin typeface="roboto condensed" panose="02000000000000000000" pitchFamily="2" charset="0"/>
              </a:rPr>
              <a:t>U</a:t>
            </a:r>
            <a:r>
              <a:rPr lang="en-US" sz="2800" b="0" i="0" dirty="0">
                <a:effectLst/>
                <a:latin typeface="roboto condensed" panose="02000000000000000000" pitchFamily="2" charset="0"/>
              </a:rPr>
              <a:t>sed by aboriginal Mexicans who referred to them as “</a:t>
            </a:r>
            <a:r>
              <a:rPr lang="en-US" sz="2800" b="0" i="0" dirty="0" err="1">
                <a:effectLst/>
                <a:latin typeface="roboto condensed" panose="02000000000000000000" pitchFamily="2" charset="0"/>
              </a:rPr>
              <a:t>teonanácatl</a:t>
            </a:r>
            <a:r>
              <a:rPr lang="en-US" sz="2800" b="0" i="0" dirty="0">
                <a:effectLst/>
                <a:latin typeface="roboto condensed" panose="02000000000000000000" pitchFamily="2" charset="0"/>
              </a:rPr>
              <a:t>” </a:t>
            </a:r>
            <a:r>
              <a:rPr lang="en-US" sz="2800" b="0" i="0" dirty="0">
                <a:solidFill>
                  <a:srgbClr val="444444"/>
                </a:solidFill>
                <a:effectLst/>
                <a:latin typeface="roboto condensed" panose="02000000000000000000" pitchFamily="2" charset="0"/>
              </a:rPr>
              <a:t>- “</a:t>
            </a:r>
            <a:r>
              <a:rPr lang="en-US" sz="2800" b="1" i="0" dirty="0">
                <a:solidFill>
                  <a:schemeClr val="accent1">
                    <a:lumMod val="50000"/>
                  </a:schemeClr>
                </a:solidFill>
                <a:effectLst/>
                <a:latin typeface="roboto condensed" panose="02000000000000000000" pitchFamily="2" charset="0"/>
              </a:rPr>
              <a:t>divine mushroom</a:t>
            </a:r>
            <a:r>
              <a:rPr lang="en-US" sz="2800" b="0" i="0" dirty="0">
                <a:solidFill>
                  <a:srgbClr val="444444"/>
                </a:solidFill>
                <a:effectLst/>
                <a:latin typeface="roboto condensed" panose="02000000000000000000" pitchFamily="2" charset="0"/>
              </a:rPr>
              <a:t>”.</a:t>
            </a:r>
          </a:p>
          <a:p>
            <a:pPr marL="457200" indent="-457200">
              <a:buFont typeface="Wingdings" panose="05000000000000000000" pitchFamily="2" charset="2"/>
              <a:buChar char="Ø"/>
            </a:pPr>
            <a:r>
              <a:rPr lang="en-US" sz="2800" b="0" i="0" dirty="0">
                <a:effectLst/>
                <a:latin typeface="roboto condensed" panose="02000000000000000000" pitchFamily="2" charset="0"/>
              </a:rPr>
              <a:t>Hallucinations, spiritual experiences, and euphoria are commonly noted effects of magic mushrooms.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4338" name="Picture 2" descr="Psilocybe Mushrooms">
            <a:extLst>
              <a:ext uri="{FF2B5EF4-FFF2-40B4-BE49-F238E27FC236}">
                <a16:creationId xmlns:a16="http://schemas.microsoft.com/office/drawing/2014/main" id="{0CE87958-73F8-EA23-E418-68EE94D68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967" y="22989"/>
            <a:ext cx="5736830" cy="286841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silocybe Mushrooms">
            <a:extLst>
              <a:ext uri="{FF2B5EF4-FFF2-40B4-BE49-F238E27FC236}">
                <a16:creationId xmlns:a16="http://schemas.microsoft.com/office/drawing/2014/main" id="{4EE13B97-0CAC-468C-FD33-5FBA96EE1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851" y="15766"/>
            <a:ext cx="5751276" cy="2875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541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1AE3-2A87-4E2A-A156-84F722EEC7A4}"/>
              </a:ext>
            </a:extLst>
          </p:cNvPr>
          <p:cNvSpPr>
            <a:spLocks noGrp="1"/>
          </p:cNvSpPr>
          <p:nvPr>
            <p:ph type="title"/>
          </p:nvPr>
        </p:nvSpPr>
        <p:spPr>
          <a:xfrm>
            <a:off x="382772" y="0"/>
            <a:ext cx="11546958" cy="17526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fontScale="90000"/>
          </a:bodyPr>
          <a:lstStyle/>
          <a:p>
            <a:pPr algn="ctr"/>
            <a:r>
              <a:rPr lang="en-US" sz="5300" b="1" dirty="0">
                <a:solidFill>
                  <a:schemeClr val="accent1">
                    <a:lumMod val="50000"/>
                  </a:schemeClr>
                </a:solidFill>
                <a:latin typeface="Aharoni" panose="02010803020104030203" pitchFamily="2" charset="-79"/>
                <a:cs typeface="Aharoni" panose="02010803020104030203" pitchFamily="2" charset="-79"/>
              </a:rPr>
              <a:t>Hemp Nanomaterials: </a:t>
            </a:r>
            <a:br>
              <a:rPr lang="en-US" b="1" dirty="0"/>
            </a:br>
            <a:r>
              <a:rPr lang="en-US" sz="4000" b="1" dirty="0"/>
              <a:t>graphene-like nano-sheets used for supercapacitor electrodes</a:t>
            </a:r>
          </a:p>
        </p:txBody>
      </p:sp>
      <p:pic>
        <p:nvPicPr>
          <p:cNvPr id="21506" name="Picture 2" descr="Hemp has shown promise as a low cost, higher efficiency alternative to Graphene.">
            <a:extLst>
              <a:ext uri="{FF2B5EF4-FFF2-40B4-BE49-F238E27FC236}">
                <a16:creationId xmlns:a16="http://schemas.microsoft.com/office/drawing/2014/main" id="{5368C50D-52AA-47B2-9BC3-5F2A8C6AE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523" y="1972706"/>
            <a:ext cx="6067658" cy="404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435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ndustrial hemp uses less water than traditional crops like corn and cotton all while replenishing nutrients to soil.">
            <a:extLst>
              <a:ext uri="{FF2B5EF4-FFF2-40B4-BE49-F238E27FC236}">
                <a16:creationId xmlns:a16="http://schemas.microsoft.com/office/drawing/2014/main" id="{0554C4F4-CD05-4BB6-9C9B-7DCF263D2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230" y="1114610"/>
            <a:ext cx="7446941" cy="4967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0CAEF9-0C2E-4DC2-A03E-41CC8CCD3AA4}"/>
              </a:ext>
            </a:extLst>
          </p:cNvPr>
          <p:cNvSpPr>
            <a:spLocks noGrp="1"/>
          </p:cNvSpPr>
          <p:nvPr>
            <p:ph type="title"/>
          </p:nvPr>
        </p:nvSpPr>
        <p:spPr>
          <a:xfrm>
            <a:off x="361507" y="148855"/>
            <a:ext cx="11419367" cy="14859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r>
              <a:rPr lang="en-US" sz="4800" b="1" dirty="0">
                <a:solidFill>
                  <a:schemeClr val="accent1">
                    <a:lumMod val="50000"/>
                  </a:schemeClr>
                </a:solidFill>
                <a:latin typeface="Aharoni" panose="02010803020104030203" pitchFamily="2" charset="-79"/>
                <a:cs typeface="Aharoni" panose="02010803020104030203" pitchFamily="2" charset="-79"/>
              </a:rPr>
              <a:t>Hemp for Soil Remediation and Reclamation</a:t>
            </a:r>
            <a:endParaRPr lang="en-US" sz="4800" dirty="0">
              <a:solidFill>
                <a:schemeClr val="accent1">
                  <a:lumMod val="5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81737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30F2-55CB-4545-906D-3822AD51C5E3}"/>
              </a:ext>
            </a:extLst>
          </p:cNvPr>
          <p:cNvSpPr>
            <a:spLocks noGrp="1"/>
          </p:cNvSpPr>
          <p:nvPr>
            <p:ph type="title"/>
          </p:nvPr>
        </p:nvSpPr>
        <p:spPr>
          <a:xfrm>
            <a:off x="723013" y="191385"/>
            <a:ext cx="10717619" cy="5762847"/>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br>
              <a:rPr lang="en-US" b="1" dirty="0">
                <a:solidFill>
                  <a:srgbClr val="990000"/>
                </a:solidFill>
                <a:latin typeface="Aharoni" panose="02010803020104030203" pitchFamily="2" charset="-79"/>
                <a:cs typeface="Aharoni" panose="02010803020104030203" pitchFamily="2" charset="-79"/>
              </a:rPr>
            </a:br>
            <a:br>
              <a:rPr lang="en-US" b="1" dirty="0">
                <a:solidFill>
                  <a:srgbClr val="990000"/>
                </a:solidFill>
                <a:latin typeface="Aharoni" panose="02010803020104030203" pitchFamily="2" charset="-79"/>
                <a:cs typeface="Aharoni" panose="02010803020104030203" pitchFamily="2" charset="-79"/>
              </a:rPr>
            </a:br>
            <a:r>
              <a:rPr lang="en-US" b="1" dirty="0">
                <a:solidFill>
                  <a:srgbClr val="990000"/>
                </a:solidFill>
                <a:latin typeface="Aharoni" panose="02010803020104030203" pitchFamily="2" charset="-79"/>
                <a:cs typeface="Aharoni" panose="02010803020104030203" pitchFamily="2" charset="-79"/>
              </a:rPr>
              <a:t>Nutritional Products</a:t>
            </a:r>
            <a:br>
              <a:rPr lang="en-US" b="1" dirty="0">
                <a:solidFill>
                  <a:srgbClr val="990000"/>
                </a:solidFill>
                <a:latin typeface="Aharoni" panose="02010803020104030203" pitchFamily="2" charset="-79"/>
                <a:cs typeface="Aharoni" panose="02010803020104030203" pitchFamily="2" charset="-79"/>
              </a:rPr>
            </a:br>
            <a:r>
              <a:rPr lang="en-US" b="1" dirty="0">
                <a:solidFill>
                  <a:srgbClr val="990000"/>
                </a:solidFill>
                <a:latin typeface="Aharoni" panose="02010803020104030203" pitchFamily="2" charset="-79"/>
                <a:cs typeface="Aharoni" panose="02010803020104030203" pitchFamily="2" charset="-79"/>
              </a:rPr>
              <a:t>Hemp 3-D Printing Filament and Bio-plastics</a:t>
            </a:r>
            <a:br>
              <a:rPr lang="en-US" b="1" dirty="0">
                <a:solidFill>
                  <a:srgbClr val="990000"/>
                </a:solidFill>
                <a:latin typeface="Aharoni" panose="02010803020104030203" pitchFamily="2" charset="-79"/>
                <a:cs typeface="Aharoni" panose="02010803020104030203" pitchFamily="2" charset="-79"/>
              </a:rPr>
            </a:br>
            <a:r>
              <a:rPr lang="en-US" b="1" dirty="0">
                <a:solidFill>
                  <a:srgbClr val="000099"/>
                </a:solidFill>
                <a:latin typeface="Aharoni" panose="02010803020104030203" pitchFamily="2" charset="-79"/>
                <a:cs typeface="Aharoni" panose="02010803020104030203" pitchFamily="2" charset="-79"/>
              </a:rPr>
              <a:t>Many Other Products</a:t>
            </a:r>
            <a:br>
              <a:rPr lang="en-US" b="1" dirty="0">
                <a:solidFill>
                  <a:srgbClr val="990000"/>
                </a:solidFill>
                <a:latin typeface="Aharoni" panose="02010803020104030203" pitchFamily="2" charset="-79"/>
                <a:cs typeface="Aharoni" panose="02010803020104030203" pitchFamily="2" charset="-79"/>
              </a:rPr>
            </a:br>
            <a:r>
              <a:rPr lang="en-US" b="1" dirty="0">
                <a:solidFill>
                  <a:srgbClr val="990000"/>
                </a:solidFill>
                <a:latin typeface="Aharoni" panose="02010803020104030203" pitchFamily="2" charset="-79"/>
                <a:cs typeface="Aharoni" panose="02010803020104030203" pitchFamily="2" charset="-79"/>
              </a:rPr>
              <a:t>______________</a:t>
            </a:r>
            <a:br>
              <a:rPr lang="en-US" b="1" dirty="0">
                <a:solidFill>
                  <a:srgbClr val="990000"/>
                </a:solidFill>
                <a:latin typeface="Aharoni" panose="02010803020104030203" pitchFamily="2" charset="-79"/>
                <a:cs typeface="Aharoni" panose="02010803020104030203" pitchFamily="2" charset="-79"/>
              </a:rPr>
            </a:br>
            <a:br>
              <a:rPr lang="en-US" b="1" dirty="0">
                <a:solidFill>
                  <a:srgbClr val="990000"/>
                </a:solidFill>
                <a:latin typeface="Aharoni" panose="02010803020104030203" pitchFamily="2" charset="-79"/>
                <a:cs typeface="Aharoni" panose="02010803020104030203" pitchFamily="2" charset="-79"/>
              </a:rPr>
            </a:br>
            <a:r>
              <a:rPr lang="en-US" b="1" dirty="0" err="1">
                <a:solidFill>
                  <a:srgbClr val="990000"/>
                </a:solidFill>
                <a:latin typeface="Aharoni" panose="02010803020104030203" pitchFamily="2" charset="-79"/>
                <a:cs typeface="Aharoni" panose="02010803020104030203" pitchFamily="2" charset="-79"/>
              </a:rPr>
              <a:t>Phytocannabinoids</a:t>
            </a:r>
            <a:r>
              <a:rPr lang="en-US" b="1" dirty="0">
                <a:solidFill>
                  <a:srgbClr val="990000"/>
                </a:solidFill>
                <a:latin typeface="Aharoni" panose="02010803020104030203" pitchFamily="2" charset="-79"/>
                <a:cs typeface="Aharoni" panose="02010803020104030203" pitchFamily="2" charset="-79"/>
              </a:rPr>
              <a:t>:</a:t>
            </a:r>
            <a:br>
              <a:rPr lang="en-US" b="1" dirty="0">
                <a:solidFill>
                  <a:srgbClr val="990000"/>
                </a:solidFill>
                <a:latin typeface="Aharoni" panose="02010803020104030203" pitchFamily="2" charset="-79"/>
                <a:cs typeface="Aharoni" panose="02010803020104030203" pitchFamily="2" charset="-79"/>
              </a:rPr>
            </a:br>
            <a:r>
              <a:rPr lang="en-US" sz="8000" b="1" dirty="0">
                <a:solidFill>
                  <a:srgbClr val="990000"/>
                </a:solidFill>
                <a:latin typeface="Aharoni" panose="02010803020104030203" pitchFamily="2" charset="-79"/>
                <a:cs typeface="Aharoni" panose="02010803020104030203" pitchFamily="2" charset="-79"/>
              </a:rPr>
              <a:t>THC and CBD</a:t>
            </a:r>
            <a:br>
              <a:rPr lang="en-US" b="1" dirty="0">
                <a:solidFill>
                  <a:srgbClr val="990000"/>
                </a:solidFill>
                <a:latin typeface="Aharoni" panose="02010803020104030203" pitchFamily="2" charset="-79"/>
                <a:cs typeface="Aharoni" panose="02010803020104030203" pitchFamily="2" charset="-79"/>
              </a:rPr>
            </a:br>
            <a:r>
              <a:rPr lang="en-US" b="1" dirty="0">
                <a:solidFill>
                  <a:srgbClr val="990000"/>
                </a:solidFill>
                <a:latin typeface="Aharoni" panose="02010803020104030203" pitchFamily="2" charset="-79"/>
                <a:cs typeface="Aharoni" panose="02010803020104030203" pitchFamily="2" charset="-79"/>
              </a:rPr>
              <a:t>out of 100 other compounds</a:t>
            </a:r>
            <a:br>
              <a:rPr lang="en-US" b="1" dirty="0">
                <a:solidFill>
                  <a:srgbClr val="990000"/>
                </a:solidFill>
                <a:latin typeface="Aharoni" panose="02010803020104030203" pitchFamily="2" charset="-79"/>
                <a:cs typeface="Aharoni" panose="02010803020104030203" pitchFamily="2" charset="-79"/>
              </a:rPr>
            </a:br>
            <a:endParaRPr lang="en-US" dirty="0">
              <a:solidFill>
                <a:srgbClr val="000099"/>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11688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s image is of a cannabis leaf with arrows splitting into two different categories. The cannabis leaf on the left represents cannabis-derived compounds. The test tubes and beaker on the right represent cannabis-related compounds.This image is of a cannabis leaf with arrows splitting into two different categories. The cannabis leaf on the left represents cannabis-derived compounds. The test tubes and beaker on the right represent cannabis-related compounds.">
            <a:extLst>
              <a:ext uri="{FF2B5EF4-FFF2-40B4-BE49-F238E27FC236}">
                <a16:creationId xmlns:a16="http://schemas.microsoft.com/office/drawing/2014/main" id="{87C49EB3-919B-46A3-B259-001820F22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393" y="22861"/>
            <a:ext cx="8456893" cy="41367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8B84BA-32D2-4CB1-9BB0-C88F352A4A7B}"/>
              </a:ext>
            </a:extLst>
          </p:cNvPr>
          <p:cNvSpPr txBox="1"/>
          <p:nvPr/>
        </p:nvSpPr>
        <p:spPr>
          <a:xfrm>
            <a:off x="3721394" y="4146698"/>
            <a:ext cx="8016949" cy="1631216"/>
          </a:xfrm>
          <a:prstGeom prst="rect">
            <a:avLst/>
          </a:prstGeom>
          <a:noFill/>
        </p:spPr>
        <p:txBody>
          <a:bodyPr wrap="square" rtlCol="0">
            <a:spAutoFit/>
          </a:bodyPr>
          <a:lstStyle/>
          <a:p>
            <a:r>
              <a:rPr lang="en-US" sz="3600" dirty="0"/>
              <a:t> </a:t>
            </a:r>
            <a:r>
              <a:rPr lang="en-US" sz="3200" dirty="0" err="1"/>
              <a:t>Epidiolex</a:t>
            </a:r>
            <a:r>
              <a:rPr lang="en-US" sz="3200" dirty="0"/>
              <a:t> 	- V				Marinol (dronabinol) - III</a:t>
            </a:r>
          </a:p>
          <a:p>
            <a:r>
              <a:rPr lang="en-US" sz="3200" dirty="0"/>
              <a:t>(cannabidiol), 				</a:t>
            </a:r>
            <a:r>
              <a:rPr lang="en-US" sz="3200" dirty="0" err="1"/>
              <a:t>Syndros</a:t>
            </a:r>
            <a:r>
              <a:rPr lang="en-US" sz="3200" dirty="0"/>
              <a:t> (dronabinol) - III</a:t>
            </a:r>
          </a:p>
          <a:p>
            <a:r>
              <a:rPr lang="en-US" sz="3200" dirty="0"/>
              <a:t>								</a:t>
            </a:r>
            <a:r>
              <a:rPr lang="en-US" sz="3200" dirty="0" err="1"/>
              <a:t>Cesamet</a:t>
            </a:r>
            <a:r>
              <a:rPr lang="en-US" sz="3200" dirty="0"/>
              <a:t> (nabilone) - II</a:t>
            </a:r>
          </a:p>
        </p:txBody>
      </p:sp>
      <p:pic>
        <p:nvPicPr>
          <p:cNvPr id="6" name="Picture 2" descr="DEA Logo">
            <a:extLst>
              <a:ext uri="{FF2B5EF4-FFF2-40B4-BE49-F238E27FC236}">
                <a16:creationId xmlns:a16="http://schemas.microsoft.com/office/drawing/2014/main" id="{8047514F-EBC2-4E48-AFED-B0AA9426B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51" y="22860"/>
            <a:ext cx="3096459" cy="3070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AC871E-5F49-FCFE-60BB-0880AA0EE93D}"/>
              </a:ext>
            </a:extLst>
          </p:cNvPr>
          <p:cNvSpPr txBox="1"/>
          <p:nvPr/>
        </p:nvSpPr>
        <p:spPr>
          <a:xfrm>
            <a:off x="382465" y="6136054"/>
            <a:ext cx="11355878" cy="707886"/>
          </a:xfrm>
          <a:prstGeom prst="rect">
            <a:avLst/>
          </a:prstGeom>
          <a:noFill/>
        </p:spPr>
        <p:txBody>
          <a:bodyPr wrap="square">
            <a:spAutoFit/>
          </a:bodyPr>
          <a:lstStyle/>
          <a:p>
            <a:pPr algn="ctr"/>
            <a:r>
              <a:rPr lang="en-US" sz="4000" b="1" i="0" dirty="0">
                <a:solidFill>
                  <a:schemeClr val="bg2"/>
                </a:solidFill>
                <a:effectLst/>
                <a:latin typeface="Publico Roman"/>
              </a:rPr>
              <a:t>Sativex</a:t>
            </a:r>
            <a:r>
              <a:rPr lang="en-US" sz="2400" b="1" i="0" dirty="0">
                <a:solidFill>
                  <a:schemeClr val="bg2"/>
                </a:solidFill>
                <a:effectLst/>
                <a:latin typeface="Publico Roman"/>
              </a:rPr>
              <a:t> combines equal quantities of THC and CBD from two cannabis extracts</a:t>
            </a:r>
            <a:r>
              <a:rPr lang="en-US" b="0" i="0" dirty="0">
                <a:solidFill>
                  <a:srgbClr val="111111"/>
                </a:solidFill>
                <a:effectLst/>
                <a:latin typeface="Publico Roman"/>
              </a:rPr>
              <a:t>.</a:t>
            </a:r>
            <a:endParaRPr lang="en-US" dirty="0"/>
          </a:p>
        </p:txBody>
      </p:sp>
    </p:spTree>
    <p:extLst>
      <p:ext uri="{BB962C8B-B14F-4D97-AF65-F5344CB8AC3E}">
        <p14:creationId xmlns:p14="http://schemas.microsoft.com/office/powerpoint/2010/main" val="613969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DB9F87E5-B37F-43EA-A75B-0D0954BAF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831" y="13159"/>
            <a:ext cx="8968918" cy="61122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62B91E5-DCD6-46AF-AD61-588B59A994A4}"/>
              </a:ext>
            </a:extLst>
          </p:cNvPr>
          <p:cNvSpPr>
            <a:spLocks noGrp="1"/>
          </p:cNvSpPr>
          <p:nvPr>
            <p:ph type="title"/>
          </p:nvPr>
        </p:nvSpPr>
        <p:spPr>
          <a:xfrm>
            <a:off x="723013" y="13160"/>
            <a:ext cx="10672082" cy="160668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br>
              <a:rPr lang="en-US" dirty="0">
                <a:solidFill>
                  <a:schemeClr val="accent1">
                    <a:lumMod val="50000"/>
                  </a:schemeClr>
                </a:solidFill>
                <a:latin typeface="Aharoni" panose="02010803020104030203" pitchFamily="2" charset="-79"/>
                <a:cs typeface="Aharoni" panose="02010803020104030203" pitchFamily="2" charset="-79"/>
              </a:rPr>
            </a:br>
            <a:r>
              <a:rPr lang="en-US" dirty="0" err="1">
                <a:solidFill>
                  <a:schemeClr val="accent1">
                    <a:lumMod val="50000"/>
                  </a:schemeClr>
                </a:solidFill>
                <a:latin typeface="Aharoni" panose="02010803020104030203" pitchFamily="2" charset="-79"/>
                <a:cs typeface="Aharoni" panose="02010803020104030203" pitchFamily="2" charset="-79"/>
              </a:rPr>
              <a:t>Cesamet</a:t>
            </a:r>
            <a:r>
              <a:rPr lang="en-US" dirty="0">
                <a:solidFill>
                  <a:schemeClr val="accent1">
                    <a:lumMod val="50000"/>
                  </a:schemeClr>
                </a:solidFill>
                <a:latin typeface="Aharoni" panose="02010803020104030203" pitchFamily="2" charset="-79"/>
                <a:cs typeface="Aharoni" panose="02010803020104030203" pitchFamily="2" charset="-79"/>
              </a:rPr>
              <a:t> (nabilone) and</a:t>
            </a:r>
            <a:br>
              <a:rPr lang="en-US" dirty="0">
                <a:solidFill>
                  <a:schemeClr val="accent1">
                    <a:lumMod val="50000"/>
                  </a:schemeClr>
                </a:solidFill>
                <a:latin typeface="Aharoni" panose="02010803020104030203" pitchFamily="2" charset="-79"/>
                <a:cs typeface="Aharoni" panose="02010803020104030203" pitchFamily="2" charset="-79"/>
              </a:rPr>
            </a:br>
            <a:r>
              <a:rPr lang="en-US" dirty="0" err="1">
                <a:solidFill>
                  <a:schemeClr val="accent1">
                    <a:lumMod val="50000"/>
                  </a:schemeClr>
                </a:solidFill>
                <a:latin typeface="Aharoni" panose="02010803020104030203" pitchFamily="2" charset="-79"/>
                <a:cs typeface="Aharoni" panose="02010803020104030203" pitchFamily="2" charset="-79"/>
              </a:rPr>
              <a:t>Marinol</a:t>
            </a:r>
            <a:r>
              <a:rPr lang="en-US" dirty="0">
                <a:solidFill>
                  <a:schemeClr val="accent1">
                    <a:lumMod val="50000"/>
                  </a:schemeClr>
                </a:solidFill>
                <a:latin typeface="Aharoni" panose="02010803020104030203" pitchFamily="2" charset="-79"/>
                <a:cs typeface="Aharoni" panose="02010803020104030203" pitchFamily="2" charset="-79"/>
              </a:rPr>
              <a:t> (dronabinol), </a:t>
            </a:r>
            <a:r>
              <a:rPr lang="en-US" dirty="0" err="1">
                <a:solidFill>
                  <a:schemeClr val="accent1">
                    <a:lumMod val="50000"/>
                  </a:schemeClr>
                </a:solidFill>
                <a:latin typeface="Aharoni" panose="02010803020104030203" pitchFamily="2" charset="-79"/>
                <a:cs typeface="Aharoni" panose="02010803020104030203" pitchFamily="2" charset="-79"/>
              </a:rPr>
              <a:t>Syndros</a:t>
            </a:r>
            <a:r>
              <a:rPr lang="en-US" dirty="0">
                <a:solidFill>
                  <a:schemeClr val="accent1">
                    <a:lumMod val="50000"/>
                  </a:schemeClr>
                </a:solidFill>
                <a:latin typeface="Aharoni" panose="02010803020104030203" pitchFamily="2" charset="-79"/>
                <a:cs typeface="Aharoni" panose="02010803020104030203" pitchFamily="2" charset="-79"/>
              </a:rPr>
              <a:t> (dronabinol)</a:t>
            </a:r>
          </a:p>
        </p:txBody>
      </p:sp>
    </p:spTree>
    <p:extLst>
      <p:ext uri="{BB962C8B-B14F-4D97-AF65-F5344CB8AC3E}">
        <p14:creationId xmlns:p14="http://schemas.microsoft.com/office/powerpoint/2010/main" val="256970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2ED37-DE85-4E50-A5CB-D172EC41476E}"/>
              </a:ext>
            </a:extLst>
          </p:cNvPr>
          <p:cNvSpPr>
            <a:spLocks noGrp="1"/>
          </p:cNvSpPr>
          <p:nvPr>
            <p:ph type="title"/>
          </p:nvPr>
        </p:nvSpPr>
        <p:spPr>
          <a:xfrm>
            <a:off x="425302" y="276447"/>
            <a:ext cx="11227981" cy="1449717"/>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fontScale="90000"/>
          </a:bodyPr>
          <a:lstStyle/>
          <a:p>
            <a:pPr algn="ctr"/>
            <a:r>
              <a:rPr lang="en-US" dirty="0"/>
              <a:t> </a:t>
            </a:r>
            <a:r>
              <a:rPr lang="en-US" sz="5400" dirty="0">
                <a:solidFill>
                  <a:schemeClr val="accent1">
                    <a:lumMod val="50000"/>
                  </a:schemeClr>
                </a:solidFill>
                <a:latin typeface="Aharoni" panose="02010803020104030203" pitchFamily="2" charset="-79"/>
                <a:cs typeface="Aharoni" panose="02010803020104030203" pitchFamily="2" charset="-79"/>
              </a:rPr>
              <a:t>FDA-</a:t>
            </a:r>
            <a:r>
              <a:rPr lang="en-US" sz="5400" b="1" dirty="0">
                <a:solidFill>
                  <a:schemeClr val="accent1">
                    <a:lumMod val="50000"/>
                  </a:schemeClr>
                </a:solidFill>
                <a:latin typeface="Aharoni" panose="02010803020104030203" pitchFamily="2" charset="-79"/>
                <a:cs typeface="Aharoni" panose="02010803020104030203" pitchFamily="2" charset="-79"/>
              </a:rPr>
              <a:t>approved </a:t>
            </a:r>
            <a:r>
              <a:rPr lang="en-US" sz="5400" b="1" dirty="0" err="1">
                <a:solidFill>
                  <a:schemeClr val="accent1">
                    <a:lumMod val="50000"/>
                  </a:schemeClr>
                </a:solidFill>
                <a:latin typeface="Aharoni" panose="02010803020104030203" pitchFamily="2" charset="-79"/>
                <a:cs typeface="Aharoni" panose="02010803020104030203" pitchFamily="2" charset="-79"/>
              </a:rPr>
              <a:t>Epidiolex</a:t>
            </a:r>
            <a:r>
              <a:rPr lang="en-US" sz="5400" dirty="0">
                <a:solidFill>
                  <a:schemeClr val="accent1">
                    <a:lumMod val="50000"/>
                  </a:schemeClr>
                </a:solidFill>
                <a:latin typeface="Aharoni" panose="02010803020104030203" pitchFamily="2" charset="-79"/>
                <a:cs typeface="Aharoni" panose="02010803020104030203" pitchFamily="2" charset="-79"/>
              </a:rPr>
              <a:t> </a:t>
            </a:r>
            <a:br>
              <a:rPr lang="en-US" sz="5400" dirty="0">
                <a:solidFill>
                  <a:schemeClr val="accent1">
                    <a:lumMod val="50000"/>
                  </a:schemeClr>
                </a:solidFill>
                <a:latin typeface="Aharoni" panose="02010803020104030203" pitchFamily="2" charset="-79"/>
                <a:cs typeface="Aharoni" panose="02010803020104030203" pitchFamily="2" charset="-79"/>
              </a:rPr>
            </a:br>
            <a:r>
              <a:rPr lang="en-US" sz="3600" dirty="0"/>
              <a:t>Lennox-</a:t>
            </a:r>
            <a:r>
              <a:rPr lang="en-US" sz="3600" dirty="0" err="1"/>
              <a:t>Gastaut</a:t>
            </a:r>
            <a:r>
              <a:rPr lang="en-US" sz="3600" dirty="0"/>
              <a:t> syndrome and </a:t>
            </a:r>
            <a:r>
              <a:rPr lang="en-US" sz="3600" dirty="0" err="1"/>
              <a:t>Dravet</a:t>
            </a:r>
            <a:r>
              <a:rPr lang="en-US" sz="3600" dirty="0"/>
              <a:t> syndrome</a:t>
            </a:r>
            <a:endParaRPr lang="en-US" sz="3600" dirty="0">
              <a:solidFill>
                <a:schemeClr val="accent1">
                  <a:lumMod val="50000"/>
                </a:schemeClr>
              </a:solidFill>
              <a:latin typeface="Aharoni" panose="02010803020104030203" pitchFamily="2" charset="-79"/>
              <a:cs typeface="Aharoni" panose="02010803020104030203" pitchFamily="2" charset="-79"/>
            </a:endParaRPr>
          </a:p>
        </p:txBody>
      </p:sp>
      <p:pic>
        <p:nvPicPr>
          <p:cNvPr id="2050" name="Picture 2" descr="Image result for epidiolex fda approval">
            <a:extLst>
              <a:ext uri="{FF2B5EF4-FFF2-40B4-BE49-F238E27FC236}">
                <a16:creationId xmlns:a16="http://schemas.microsoft.com/office/drawing/2014/main" id="{92437094-2021-4D3E-8282-8FE7AD1AE7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40547" y="2035901"/>
            <a:ext cx="6635457" cy="4123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183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ARM BILL 2018: Support Bipartisan Senate Plan, Oppose House Plan">
            <a:extLst>
              <a:ext uri="{FF2B5EF4-FFF2-40B4-BE49-F238E27FC236}">
                <a16:creationId xmlns:a16="http://schemas.microsoft.com/office/drawing/2014/main" id="{CEA3CF30-3BFD-481F-866D-A3F5C0831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437" y="1270594"/>
            <a:ext cx="9718158" cy="4800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F628B26-213C-4F62-AFE2-AC68B9356D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6576" y="1254638"/>
            <a:ext cx="1237243"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ED79FCC-D778-49B9-A79C-015051DE1858}"/>
              </a:ext>
            </a:extLst>
          </p:cNvPr>
          <p:cNvSpPr>
            <a:spLocks noGrp="1"/>
          </p:cNvSpPr>
          <p:nvPr>
            <p:ph type="title"/>
          </p:nvPr>
        </p:nvSpPr>
        <p:spPr>
          <a:xfrm>
            <a:off x="1948860" y="0"/>
            <a:ext cx="8591550" cy="1254638"/>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fontScale="90000"/>
          </a:bodyPr>
          <a:lstStyle/>
          <a:p>
            <a:pPr algn="ctr"/>
            <a:br>
              <a:rPr lang="en-US" b="1" dirty="0"/>
            </a:br>
            <a:r>
              <a:rPr lang="en-US" b="1" dirty="0">
                <a:solidFill>
                  <a:srgbClr val="990000"/>
                </a:solidFill>
              </a:rPr>
              <a:t> Agriculture Improvement Act</a:t>
            </a:r>
            <a:br>
              <a:rPr lang="en-US" b="1" dirty="0">
                <a:solidFill>
                  <a:srgbClr val="990000"/>
                </a:solidFill>
              </a:rPr>
            </a:br>
            <a:r>
              <a:rPr lang="en-US" b="1" dirty="0">
                <a:solidFill>
                  <a:srgbClr val="990000"/>
                </a:solidFill>
              </a:rPr>
              <a:t>CBD legalized federally</a:t>
            </a:r>
          </a:p>
        </p:txBody>
      </p:sp>
    </p:spTree>
    <p:extLst>
      <p:ext uri="{BB962C8B-B14F-4D97-AF65-F5344CB8AC3E}">
        <p14:creationId xmlns:p14="http://schemas.microsoft.com/office/powerpoint/2010/main" val="27435380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9CF910-CC7E-45E4-AE22-BAB748DFDC27}"/>
              </a:ext>
            </a:extLst>
          </p:cNvPr>
          <p:cNvSpPr>
            <a:spLocks noGrp="1"/>
          </p:cNvSpPr>
          <p:nvPr>
            <p:ph type="title"/>
          </p:nvPr>
        </p:nvSpPr>
        <p:spPr>
          <a:xfrm>
            <a:off x="489098" y="228601"/>
            <a:ext cx="11376837" cy="2854842"/>
          </a:xfrm>
          <a:gradFill>
            <a:gsLst>
              <a:gs pos="0">
                <a:schemeClr val="bg1">
                  <a:tint val="90000"/>
                  <a:lumMod val="110000"/>
                </a:schemeClr>
              </a:gs>
              <a:gs pos="100000">
                <a:schemeClr val="bg1">
                  <a:shade val="64000"/>
                  <a:lumMod val="88000"/>
                </a:schemeClr>
              </a:gs>
            </a:gsLst>
            <a:lin ang="5400000" scaled="0"/>
          </a:gradFill>
        </p:spPr>
        <p:txBody>
          <a:bodyPr>
            <a:normAutofit fontScale="90000"/>
          </a:bodyPr>
          <a:lstStyle/>
          <a:p>
            <a:pPr algn="ctr"/>
            <a:br>
              <a:rPr lang="en-US" b="1" dirty="0">
                <a:solidFill>
                  <a:schemeClr val="tx1"/>
                </a:solidFill>
              </a:rPr>
            </a:br>
            <a:r>
              <a:rPr lang="en-US" sz="6000" b="1" dirty="0">
                <a:solidFill>
                  <a:srgbClr val="990000"/>
                </a:solidFill>
                <a:latin typeface="Aharoni" panose="02010803020104030203" pitchFamily="2" charset="-79"/>
                <a:cs typeface="Aharoni" panose="02010803020104030203" pitchFamily="2" charset="-79"/>
              </a:rPr>
              <a:t>MORE Act - 11-19-2019</a:t>
            </a:r>
            <a:br>
              <a:rPr lang="en-US" dirty="0">
                <a:solidFill>
                  <a:schemeClr val="tx1"/>
                </a:solidFill>
              </a:rPr>
            </a:br>
            <a:r>
              <a:rPr lang="en-US" sz="3600" dirty="0"/>
              <a:t>(Marijuana Opportunity Reinvestment and Expungement Act)</a:t>
            </a:r>
            <a:br>
              <a:rPr lang="en-US" sz="3600" dirty="0"/>
            </a:br>
            <a:r>
              <a:rPr lang="en-US" sz="2800" b="1" dirty="0"/>
              <a:t>Chairman Jerrold Nadler (D-NY)</a:t>
            </a:r>
            <a:br>
              <a:rPr lang="en-US" sz="2800" b="1" dirty="0"/>
            </a:br>
            <a:r>
              <a:rPr lang="en-US" sz="2800" b="1" dirty="0"/>
              <a:t>Representative Barbara Lee (D-NY)</a:t>
            </a:r>
          </a:p>
        </p:txBody>
      </p:sp>
      <p:pic>
        <p:nvPicPr>
          <p:cNvPr id="1026" name="Picture 2" descr="Representative Barbara Lee(L) D-CA, speaks as House Judiciary Committee Chairman Jerrold Nadler (D-NY),looks on during a news conference, on Capitol Hill to highlight the MORE Act (Marijuana Opportunity Reinvestment and Expungement Act) legislation in Washington, DC on November 19, 2019. (Photo by Olivier Douliery / AFP) (Photo by OLIVIER DOULIERY/AFP via Getty Images)">
            <a:extLst>
              <a:ext uri="{FF2B5EF4-FFF2-40B4-BE49-F238E27FC236}">
                <a16:creationId xmlns:a16="http://schemas.microsoft.com/office/drawing/2014/main" id="{7FDE9103-1C35-4D5F-A89A-F912982291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37635" y="3051548"/>
            <a:ext cx="4698576" cy="3083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ijuana flags fly near the Capitol.">
            <a:extLst>
              <a:ext uri="{FF2B5EF4-FFF2-40B4-BE49-F238E27FC236}">
                <a16:creationId xmlns:a16="http://schemas.microsoft.com/office/drawing/2014/main" id="{DB7387DE-8CAD-4ADF-A957-FA44D55F2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6798" y="3085216"/>
            <a:ext cx="5436550" cy="30497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07A332-38EE-1ACE-D4C7-C80F5D8B46F8}"/>
              </a:ext>
            </a:extLst>
          </p:cNvPr>
          <p:cNvSpPr txBox="1"/>
          <p:nvPr/>
        </p:nvSpPr>
        <p:spPr>
          <a:xfrm>
            <a:off x="2762250" y="6134988"/>
            <a:ext cx="6496050" cy="584775"/>
          </a:xfrm>
          <a:prstGeom prst="rect">
            <a:avLst/>
          </a:prstGeom>
          <a:noFill/>
        </p:spPr>
        <p:txBody>
          <a:bodyPr wrap="square" rtlCol="0">
            <a:spAutoFit/>
          </a:bodyPr>
          <a:lstStyle/>
          <a:p>
            <a:r>
              <a:rPr lang="en-US" sz="3200" dirty="0">
                <a:solidFill>
                  <a:schemeClr val="bg2"/>
                </a:solidFill>
              </a:rPr>
              <a:t>10-2022 – President J. Biden - pardons </a:t>
            </a:r>
          </a:p>
        </p:txBody>
      </p:sp>
    </p:spTree>
    <p:extLst>
      <p:ext uri="{BB962C8B-B14F-4D97-AF65-F5344CB8AC3E}">
        <p14:creationId xmlns:p14="http://schemas.microsoft.com/office/powerpoint/2010/main" val="15448120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icture of states that legalized marijuana">
            <a:extLst>
              <a:ext uri="{FF2B5EF4-FFF2-40B4-BE49-F238E27FC236}">
                <a16:creationId xmlns:a16="http://schemas.microsoft.com/office/drawing/2014/main" id="{44FA09A9-A56F-4562-859B-F22BE34CF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 y="-36213"/>
            <a:ext cx="11188436" cy="689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128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c chemical formula">
            <a:extLst>
              <a:ext uri="{FF2B5EF4-FFF2-40B4-BE49-F238E27FC236}">
                <a16:creationId xmlns:a16="http://schemas.microsoft.com/office/drawing/2014/main" id="{5B94E87D-B9DB-4742-B65F-B94E4A6E2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382" y="1927480"/>
            <a:ext cx="6307264" cy="4130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0F6C5D-CE52-4417-8B99-D99D49EB5AA5}"/>
              </a:ext>
            </a:extLst>
          </p:cNvPr>
          <p:cNvSpPr txBox="1"/>
          <p:nvPr/>
        </p:nvSpPr>
        <p:spPr>
          <a:xfrm>
            <a:off x="428850" y="57479"/>
            <a:ext cx="11334299" cy="147732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algn="ctr"/>
            <a:r>
              <a:rPr lang="en-US" sz="5400" dirty="0">
                <a:solidFill>
                  <a:srgbClr val="990000"/>
                </a:solidFill>
                <a:latin typeface="Aharoni" panose="02010803020104030203" pitchFamily="2" charset="-79"/>
                <a:cs typeface="Aharoni" panose="02010803020104030203" pitchFamily="2" charset="-79"/>
              </a:rPr>
              <a:t>Still in 2022, THC is on Schedule I</a:t>
            </a:r>
            <a:r>
              <a:rPr lang="en-US" sz="5400" dirty="0">
                <a:latin typeface="Tahoma" panose="020B0604030504040204" pitchFamily="34" charset="0"/>
                <a:ea typeface="Tahoma" panose="020B0604030504040204" pitchFamily="34" charset="0"/>
                <a:cs typeface="Tahoma" panose="020B0604030504040204" pitchFamily="34" charset="0"/>
              </a:rPr>
              <a:t> </a:t>
            </a:r>
          </a:p>
          <a:p>
            <a:pPr algn="ctr"/>
            <a:r>
              <a:rPr lang="en-US" sz="3600" dirty="0">
                <a:latin typeface="Tahoma" panose="020B0604030504040204" pitchFamily="34" charset="0"/>
                <a:ea typeface="Tahoma" panose="020B0604030504040204" pitchFamily="34" charset="0"/>
                <a:cs typeface="Tahoma" panose="020B0604030504040204" pitchFamily="34" charset="0"/>
              </a:rPr>
              <a:t>Is THC unsafe and ineffective for any indication?</a:t>
            </a:r>
            <a:r>
              <a:rPr lang="en-US" sz="3600" dirty="0">
                <a:solidFill>
                  <a:srgbClr val="990000"/>
                </a:solidFill>
                <a:latin typeface="Aharoni" panose="02010803020104030203" pitchFamily="2" charset="-79"/>
                <a:cs typeface="Aharoni" panose="02010803020104030203" pitchFamily="2" charset="-79"/>
              </a:rPr>
              <a:t> </a:t>
            </a:r>
          </a:p>
        </p:txBody>
      </p:sp>
      <p:pic>
        <p:nvPicPr>
          <p:cNvPr id="5" name="Picture 2" descr="DEA Logo">
            <a:extLst>
              <a:ext uri="{FF2B5EF4-FFF2-40B4-BE49-F238E27FC236}">
                <a16:creationId xmlns:a16="http://schemas.microsoft.com/office/drawing/2014/main" id="{D0271E11-837A-4008-B90C-872915828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47" y="1927480"/>
            <a:ext cx="4165275" cy="413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75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6</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713677" y="2153969"/>
            <a:ext cx="11015868" cy="3970318"/>
          </a:xfrm>
          <a:prstGeom prst="rect">
            <a:avLst/>
          </a:prstGeom>
          <a:solidFill>
            <a:schemeClr val="bg1">
              <a:lumMod val="75000"/>
            </a:schemeClr>
          </a:solidFill>
        </p:spPr>
        <p:txBody>
          <a:bodyPr wrap="square">
            <a:spAutoFit/>
          </a:bodyPr>
          <a:lstStyle/>
          <a:p>
            <a:pPr algn="l"/>
            <a:r>
              <a:rPr lang="en-US" sz="3600" b="1" i="0" dirty="0">
                <a:solidFill>
                  <a:schemeClr val="accent1">
                    <a:lumMod val="50000"/>
                  </a:schemeClr>
                </a:solidFill>
                <a:effectLst/>
                <a:latin typeface="Arial Black" panose="020B0A04020102020204" pitchFamily="34" charset="0"/>
              </a:rPr>
              <a:t>Iboga</a:t>
            </a:r>
            <a:r>
              <a:rPr lang="en-US" sz="3600" b="0" i="0" dirty="0">
                <a:solidFill>
                  <a:srgbClr val="444444"/>
                </a:solidFill>
                <a:effectLst/>
                <a:latin typeface="roboto condensed" panose="02000000000000000000" pitchFamily="2" charset="0"/>
              </a:rPr>
              <a:t> </a:t>
            </a:r>
            <a:r>
              <a:rPr lang="en-US" sz="2400" b="0" i="0" dirty="0">
                <a:effectLst/>
                <a:latin typeface="roboto condensed" panose="02000000000000000000" pitchFamily="2" charset="0"/>
              </a:rPr>
              <a:t>(</a:t>
            </a:r>
            <a:r>
              <a:rPr lang="en-US" sz="2400" b="0" i="0" dirty="0" err="1">
                <a:effectLst/>
                <a:latin typeface="roboto condensed" panose="02000000000000000000" pitchFamily="2" charset="0"/>
              </a:rPr>
              <a:t>Tabernanthe</a:t>
            </a:r>
            <a:r>
              <a:rPr lang="en-US" sz="2400" b="0" i="0" dirty="0">
                <a:effectLst/>
                <a:latin typeface="roboto condensed" panose="02000000000000000000" pitchFamily="2" charset="0"/>
              </a:rPr>
              <a:t> iboga)</a:t>
            </a:r>
          </a:p>
          <a:p>
            <a:pPr algn="l"/>
            <a:endParaRPr lang="en-US" sz="2400" b="0" i="0" dirty="0">
              <a:effectLst/>
              <a:latin typeface="roboto condensed" panose="02000000000000000000" pitchFamily="2" charset="0"/>
            </a:endParaRPr>
          </a:p>
          <a:p>
            <a:pPr marL="342900" indent="-342900" algn="l">
              <a:buFont typeface="Wingdings" panose="05000000000000000000" pitchFamily="2" charset="2"/>
              <a:buChar char="Ø"/>
            </a:pPr>
            <a:r>
              <a:rPr lang="en-US" sz="2400" dirty="0">
                <a:latin typeface="roboto condensed" panose="02000000000000000000" pitchFamily="2" charset="0"/>
              </a:rPr>
              <a:t>S</a:t>
            </a:r>
            <a:r>
              <a:rPr lang="en-US" sz="2400" b="0" i="0" dirty="0">
                <a:effectLst/>
                <a:latin typeface="roboto condensed" panose="02000000000000000000" pitchFamily="2" charset="0"/>
              </a:rPr>
              <a:t>hrub - grows in Gabon and Cameroon.</a:t>
            </a:r>
          </a:p>
          <a:p>
            <a:pPr marL="342900" indent="-342900" algn="l">
              <a:buFont typeface="Wingdings" panose="05000000000000000000" pitchFamily="2" charset="2"/>
              <a:buChar char="Ø"/>
            </a:pPr>
            <a:r>
              <a:rPr lang="en-US" sz="2400" dirty="0">
                <a:latin typeface="roboto condensed" panose="02000000000000000000" pitchFamily="2" charset="0"/>
              </a:rPr>
              <a:t>U</a:t>
            </a:r>
            <a:r>
              <a:rPr lang="en-US" sz="2400" b="0" i="0" dirty="0">
                <a:effectLst/>
                <a:latin typeface="roboto condensed" panose="02000000000000000000" pitchFamily="2" charset="0"/>
              </a:rPr>
              <a:t>sed to combat fatigue, hunger, and thirst, and as an</a:t>
            </a:r>
            <a:r>
              <a:rPr lang="en-US" sz="2400" dirty="0">
                <a:latin typeface="roboto condensed" panose="02000000000000000000" pitchFamily="2" charset="0"/>
              </a:rPr>
              <a:t> entheogenic </a:t>
            </a:r>
            <a:r>
              <a:rPr lang="en-US" sz="2400" b="0" i="0" dirty="0">
                <a:effectLst/>
                <a:latin typeface="roboto condensed" panose="02000000000000000000" pitchFamily="2" charset="0"/>
              </a:rPr>
              <a:t>to connect with spiritual ancestors. </a:t>
            </a:r>
          </a:p>
          <a:p>
            <a:pPr marL="342900" indent="-342900" algn="l">
              <a:buFont typeface="Wingdings" panose="05000000000000000000" pitchFamily="2" charset="2"/>
              <a:buChar char="Ø"/>
            </a:pPr>
            <a:r>
              <a:rPr lang="en-US" sz="2400" b="1" i="0" dirty="0">
                <a:solidFill>
                  <a:schemeClr val="accent1">
                    <a:lumMod val="50000"/>
                  </a:schemeClr>
                </a:solidFill>
                <a:effectLst/>
                <a:latin typeface="roboto condensed" panose="02000000000000000000" pitchFamily="2" charset="0"/>
              </a:rPr>
              <a:t>Ibogaine</a:t>
            </a:r>
            <a:r>
              <a:rPr lang="en-US" sz="2400" b="0" i="0" dirty="0">
                <a:solidFill>
                  <a:srgbClr val="444444"/>
                </a:solidFill>
                <a:effectLst/>
                <a:latin typeface="roboto condensed" panose="02000000000000000000" pitchFamily="2" charset="0"/>
              </a:rPr>
              <a:t> </a:t>
            </a:r>
            <a:r>
              <a:rPr lang="en-US" sz="2400" b="0" i="0" dirty="0">
                <a:effectLst/>
                <a:latin typeface="roboto condensed" panose="02000000000000000000" pitchFamily="2" charset="0"/>
              </a:rPr>
              <a:t>is the main psychoactive compound produced by the plant.</a:t>
            </a:r>
          </a:p>
          <a:p>
            <a:pPr marL="342900" indent="-342900" algn="l">
              <a:buFont typeface="Wingdings" panose="05000000000000000000" pitchFamily="2" charset="2"/>
              <a:buChar char="Ø"/>
            </a:pPr>
            <a:r>
              <a:rPr lang="en-US" sz="2400" dirty="0">
                <a:latin typeface="roboto condensed" panose="02000000000000000000" pitchFamily="2" charset="0"/>
              </a:rPr>
              <a:t>I</a:t>
            </a:r>
            <a:r>
              <a:rPr lang="en-US" sz="2400" b="0" i="0" dirty="0">
                <a:effectLst/>
                <a:latin typeface="roboto condensed" panose="02000000000000000000" pitchFamily="2" charset="0"/>
              </a:rPr>
              <a:t>t brings up early memories, which help to review and reassess one’s life. </a:t>
            </a:r>
          </a:p>
          <a:p>
            <a:pPr marL="342900" indent="-342900" algn="l">
              <a:buFont typeface="Wingdings" panose="05000000000000000000" pitchFamily="2" charset="2"/>
              <a:buChar char="Ø"/>
            </a:pPr>
            <a:r>
              <a:rPr lang="en-US" sz="2400" b="0" i="0" dirty="0">
                <a:effectLst/>
                <a:latin typeface="roboto condensed" panose="02000000000000000000" pitchFamily="2" charset="0"/>
              </a:rPr>
              <a:t>It can also induce a dream-like state and visual hallucinations.</a:t>
            </a:r>
          </a:p>
          <a:p>
            <a:pPr marL="342900" indent="-342900" algn="l">
              <a:buFont typeface="Wingdings" panose="05000000000000000000" pitchFamily="2" charset="2"/>
              <a:buChar char="Ø"/>
            </a:pPr>
            <a:r>
              <a:rPr lang="en-US" sz="2400" b="1" i="0" dirty="0">
                <a:solidFill>
                  <a:schemeClr val="accent1">
                    <a:lumMod val="50000"/>
                  </a:schemeClr>
                </a:solidFill>
                <a:effectLst/>
                <a:latin typeface="roboto condensed" panose="02000000000000000000" pitchFamily="2" charset="0"/>
              </a:rPr>
              <a:t>The Bwiti religion uses Iboga for sacramental purposes.</a:t>
            </a:r>
          </a:p>
          <a:p>
            <a:pPr algn="l"/>
            <a:endParaRPr lang="en-US" sz="2400" b="0" i="0" dirty="0">
              <a:solidFill>
                <a:srgbClr val="444444"/>
              </a:solidFill>
              <a:effectLst/>
              <a:latin typeface="roboto condensed" panose="02000000000000000000" pitchFamily="2" charset="0"/>
            </a:endParaRPr>
          </a:p>
        </p:txBody>
      </p:sp>
      <p:pic>
        <p:nvPicPr>
          <p:cNvPr id="15362" name="Picture 2" descr="Iboga">
            <a:extLst>
              <a:ext uri="{FF2B5EF4-FFF2-40B4-BE49-F238E27FC236}">
                <a16:creationId xmlns:a16="http://schemas.microsoft.com/office/drawing/2014/main" id="{10F38736-B6F7-19ED-CF0B-2AE03CE2A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515" y="-1"/>
            <a:ext cx="5686425" cy="284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739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CA6D89-394E-CF24-3601-8184E1F4EA1B}"/>
              </a:ext>
            </a:extLst>
          </p:cNvPr>
          <p:cNvSpPr>
            <a:spLocks noGrp="1"/>
          </p:cNvSpPr>
          <p:nvPr>
            <p:ph type="title"/>
          </p:nvPr>
        </p:nvSpPr>
        <p:spPr>
          <a:xfrm>
            <a:off x="710184" y="477173"/>
            <a:ext cx="10771632" cy="1325563"/>
          </a:xfrm>
        </p:spPr>
        <p:txBody>
          <a:bodyPr/>
          <a:lstStyle/>
          <a:p>
            <a:endParaRPr lang="en-US" dirty="0"/>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a:lstStyle/>
          <a:p>
            <a:fld id="{D8DA9DAA-006C-4F4B-980E-E3DF019B24E2}" type="slidenum">
              <a:rPr lang="en-US" smtClean="0"/>
              <a:pPr/>
              <a:t>60</a:t>
            </a:fld>
            <a:endParaRPr lang="en-US" dirty="0"/>
          </a:p>
        </p:txBody>
      </p:sp>
      <p:pic>
        <p:nvPicPr>
          <p:cNvPr id="17410" name="Picture 2" descr="hemp vs marijuana">
            <a:extLst>
              <a:ext uri="{FF2B5EF4-FFF2-40B4-BE49-F238E27FC236}">
                <a16:creationId xmlns:a16="http://schemas.microsoft.com/office/drawing/2014/main" id="{DA1EC669-9611-9057-3C1E-0B3E86934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85" y="-1"/>
            <a:ext cx="10771632" cy="744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45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174238-C8AB-6FBC-CA7A-691D3E418590}"/>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7E8311F1-EBAA-1C1D-1663-2AF7385D1D05}"/>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EC14BC2C-BB6A-028D-4680-169F5A47EB04}"/>
              </a:ext>
            </a:extLst>
          </p:cNvPr>
          <p:cNvSpPr>
            <a:spLocks noGrp="1"/>
          </p:cNvSpPr>
          <p:nvPr>
            <p:ph type="sldNum" sz="quarter" idx="12"/>
          </p:nvPr>
        </p:nvSpPr>
        <p:spPr/>
        <p:txBody>
          <a:bodyPr/>
          <a:lstStyle/>
          <a:p>
            <a:fld id="{D8DA9DAA-006C-4F4B-980E-E3DF019B24E2}" type="slidenum">
              <a:rPr lang="en-US" smtClean="0"/>
              <a:t>61</a:t>
            </a:fld>
            <a:endParaRPr lang="en-US" dirty="0"/>
          </a:p>
        </p:txBody>
      </p:sp>
      <p:pic>
        <p:nvPicPr>
          <p:cNvPr id="6146" name="Picture 2" descr="Are There Other Plant with Cannabinoids, Besides Cannabis? - Sensi Seeds">
            <a:extLst>
              <a:ext uri="{FF2B5EF4-FFF2-40B4-BE49-F238E27FC236}">
                <a16:creationId xmlns:a16="http://schemas.microsoft.com/office/drawing/2014/main" id="{185E9CD4-67ED-47F2-7126-140BE33B1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4"/>
            <a:ext cx="12171925" cy="605145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63DE13E-2D84-43E4-868E-DEAA3EF42405}"/>
              </a:ext>
            </a:extLst>
          </p:cNvPr>
          <p:cNvSpPr txBox="1">
            <a:spLocks/>
          </p:cNvSpPr>
          <p:nvPr/>
        </p:nvSpPr>
        <p:spPr>
          <a:xfrm>
            <a:off x="1991237" y="4714812"/>
            <a:ext cx="2707570" cy="577509"/>
          </a:xfrm>
          <a:prstGeom prst="rect">
            <a:avLst/>
          </a:prstGeom>
          <a:solidFill>
            <a:schemeClr val="bg2">
              <a:lumMod val="75000"/>
            </a:schemeClr>
          </a:solidFill>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dirty="0">
                <a:solidFill>
                  <a:schemeClr val="accent1">
                    <a:lumMod val="50000"/>
                  </a:schemeClr>
                </a:solidFill>
                <a:latin typeface="Arial Black" panose="020B0A04020102020204" pitchFamily="34" charset="0"/>
              </a:rPr>
              <a:t>THC, CBD</a:t>
            </a:r>
            <a:endParaRPr lang="en-US" sz="5400" dirty="0">
              <a:solidFill>
                <a:schemeClr val="accent1">
                  <a:lumMod val="50000"/>
                </a:schemeClr>
              </a:solidFill>
              <a:latin typeface="Arial Black" panose="020B0A04020102020204" pitchFamily="34" charset="0"/>
            </a:endParaRPr>
          </a:p>
        </p:txBody>
      </p:sp>
      <p:sp>
        <p:nvSpPr>
          <p:cNvPr id="6" name="Title 1">
            <a:extLst>
              <a:ext uri="{FF2B5EF4-FFF2-40B4-BE49-F238E27FC236}">
                <a16:creationId xmlns:a16="http://schemas.microsoft.com/office/drawing/2014/main" id="{73EF0BEC-EBD6-C03A-1695-720F7237F8CD}"/>
              </a:ext>
            </a:extLst>
          </p:cNvPr>
          <p:cNvSpPr txBox="1">
            <a:spLocks/>
          </p:cNvSpPr>
          <p:nvPr/>
        </p:nvSpPr>
        <p:spPr>
          <a:xfrm>
            <a:off x="8403765" y="4946417"/>
            <a:ext cx="3500715" cy="728669"/>
          </a:xfrm>
          <a:prstGeom prst="rect">
            <a:avLst/>
          </a:prstGeom>
          <a:solidFill>
            <a:schemeClr val="bg2">
              <a:lumMod val="75000"/>
            </a:schemeClr>
          </a:solidFill>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dirty="0">
                <a:solidFill>
                  <a:schemeClr val="accent1">
                    <a:lumMod val="50000"/>
                  </a:schemeClr>
                </a:solidFill>
                <a:latin typeface="Arial Black" panose="020B0A04020102020204" pitchFamily="34" charset="0"/>
              </a:rPr>
              <a:t>AEA, 2-AG</a:t>
            </a:r>
          </a:p>
        </p:txBody>
      </p:sp>
      <p:sp>
        <p:nvSpPr>
          <p:cNvPr id="7" name="Title 1">
            <a:extLst>
              <a:ext uri="{FF2B5EF4-FFF2-40B4-BE49-F238E27FC236}">
                <a16:creationId xmlns:a16="http://schemas.microsoft.com/office/drawing/2014/main" id="{2C500660-74E2-0FE9-7CC0-3CF944CDA1CB}"/>
              </a:ext>
            </a:extLst>
          </p:cNvPr>
          <p:cNvSpPr txBox="1">
            <a:spLocks/>
          </p:cNvSpPr>
          <p:nvPr/>
        </p:nvSpPr>
        <p:spPr>
          <a:xfrm>
            <a:off x="477275" y="1435901"/>
            <a:ext cx="3027925" cy="309201"/>
          </a:xfrm>
          <a:prstGeom prst="rect">
            <a:avLst/>
          </a:prstGeom>
          <a:solidFill>
            <a:schemeClr val="bg2">
              <a:lumMod val="75000"/>
            </a:schemeClr>
          </a:solidFill>
        </p:spPr>
        <p:txBody>
          <a:bodyPr>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2400" dirty="0">
                <a:solidFill>
                  <a:schemeClr val="accent1">
                    <a:lumMod val="50000"/>
                  </a:schemeClr>
                </a:solidFill>
                <a:latin typeface="Arial Black" panose="020B0A04020102020204" pitchFamily="34" charset="0"/>
              </a:rPr>
              <a:t>Supplemental</a:t>
            </a:r>
          </a:p>
        </p:txBody>
      </p:sp>
    </p:spTree>
    <p:extLst>
      <p:ext uri="{BB962C8B-B14F-4D97-AF65-F5344CB8AC3E}">
        <p14:creationId xmlns:p14="http://schemas.microsoft.com/office/powerpoint/2010/main" val="2041024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7E89-FC14-758F-C250-350D81FE290A}"/>
              </a:ext>
            </a:extLst>
          </p:cNvPr>
          <p:cNvSpPr>
            <a:spLocks noGrp="1"/>
          </p:cNvSpPr>
          <p:nvPr>
            <p:ph type="title"/>
          </p:nvPr>
        </p:nvSpPr>
        <p:spPr>
          <a:xfrm>
            <a:off x="1451578" y="379140"/>
            <a:ext cx="10260362" cy="1316249"/>
          </a:xfrm>
          <a:solidFill>
            <a:schemeClr val="bg2">
              <a:lumMod val="75000"/>
            </a:schemeClr>
          </a:solidFill>
        </p:spPr>
        <p:txBody>
          <a:bodyPr>
            <a:noAutofit/>
          </a:bodyPr>
          <a:lstStyle/>
          <a:p>
            <a:pPr algn="ctr"/>
            <a:r>
              <a:rPr lang="en-US" sz="4000" dirty="0">
                <a:solidFill>
                  <a:schemeClr val="accent1">
                    <a:lumMod val="50000"/>
                  </a:schemeClr>
                </a:solidFill>
                <a:latin typeface="Aharoni" panose="02010803020104030203" pitchFamily="2" charset="-79"/>
                <a:ea typeface="Times New Roman" panose="02020603050405020304" pitchFamily="18" charset="0"/>
                <a:cs typeface="Aharoni" panose="02010803020104030203" pitchFamily="2" charset="-79"/>
              </a:rPr>
              <a:t>Cannabinoids Modulate the endocannabinoid system  activity </a:t>
            </a:r>
            <a:endParaRPr lang="en-US" sz="4000" dirty="0">
              <a:solidFill>
                <a:schemeClr val="accent1">
                  <a:lumMod val="50000"/>
                </a:schemeClr>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2728491-52E7-E5EA-0842-4913D3AAFE9C}"/>
              </a:ext>
            </a:extLst>
          </p:cNvPr>
          <p:cNvSpPr>
            <a:spLocks noGrp="1"/>
          </p:cNvSpPr>
          <p:nvPr>
            <p:ph idx="1"/>
          </p:nvPr>
        </p:nvSpPr>
        <p:spPr>
          <a:xfrm>
            <a:off x="1451578" y="2305663"/>
            <a:ext cx="9603275" cy="2467058"/>
          </a:xfrm>
        </p:spPr>
        <p:txBody>
          <a:bodyPr>
            <a:normAutofit/>
          </a:bodyPr>
          <a:lstStyle/>
          <a:p>
            <a:r>
              <a:rPr lang="en-US" sz="2400" dirty="0">
                <a:solidFill>
                  <a:srgbClr val="000000"/>
                </a:solidFill>
                <a:effectLst/>
                <a:latin typeface="adobe-caslon-pro"/>
                <a:ea typeface="Times New Roman" panose="02020603050405020304" pitchFamily="18" charset="0"/>
                <a:cs typeface="Times New Roman" panose="02020603050405020304" pitchFamily="18" charset="0"/>
              </a:rPr>
              <a:t>may have therapeutic potential in almost all diseases affecting humans, including obesity/metabolic syndrome, diabetes and diabetic complications, neuro-degenerative inflammatory, cardiovascular, liver, gastrointestinal, skin diseases, pain, psychiatric disorders, cachexia, cancer, chemotherapy-induced nausea and vomiting, among many others.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03B5B531-D868-B1A2-5499-28A4A63C11DF}"/>
              </a:ext>
            </a:extLst>
          </p:cNvPr>
          <p:cNvSpPr>
            <a:spLocks noGrp="1"/>
          </p:cNvSpPr>
          <p:nvPr>
            <p:ph type="ftr" sz="quarter" idx="11"/>
          </p:nvPr>
        </p:nvSpPr>
        <p:spPr>
          <a:xfrm>
            <a:off x="267628" y="4973444"/>
            <a:ext cx="11924371" cy="1080037"/>
          </a:xfrm>
        </p:spPr>
        <p:txBody>
          <a:bodyPr/>
          <a:lstStyle/>
          <a:p>
            <a:pPr algn="ctr"/>
            <a:r>
              <a:rPr lang="en-US"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May 2013 - LABORATORY OF PHYSIOLOGIC STUDIES, NATIONAL INSTITUTE ON ALCOHOL ABUSE AND ALCOHOLISM, NATIONAL INSTITUTES OF HEALTH, MARYLAND, USA</a:t>
            </a:r>
            <a:endPar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DCD0C218-F5DB-8E02-22A5-2AB5B76B5CA9}"/>
              </a:ext>
            </a:extLst>
          </p:cNvPr>
          <p:cNvSpPr>
            <a:spLocks noGrp="1"/>
          </p:cNvSpPr>
          <p:nvPr>
            <p:ph type="sldNum" sz="quarter" idx="12"/>
          </p:nvPr>
        </p:nvSpPr>
        <p:spPr/>
        <p:txBody>
          <a:bodyPr/>
          <a:lstStyle/>
          <a:p>
            <a:fld id="{D8DA9DAA-006C-4F4B-980E-E3DF019B24E2}" type="slidenum">
              <a:rPr lang="en-US" smtClean="0"/>
              <a:t>62</a:t>
            </a:fld>
            <a:endParaRPr lang="en-US" dirty="0"/>
          </a:p>
        </p:txBody>
      </p:sp>
    </p:spTree>
    <p:extLst>
      <p:ext uri="{BB962C8B-B14F-4D97-AF65-F5344CB8AC3E}">
        <p14:creationId xmlns:p14="http://schemas.microsoft.com/office/powerpoint/2010/main" val="294144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47030E-29C7-3361-8624-4B97414B0D99}"/>
              </a:ext>
            </a:extLst>
          </p:cNvPr>
          <p:cNvSpPr>
            <a:spLocks noGrp="1"/>
          </p:cNvSpPr>
          <p:nvPr>
            <p:ph type="sldNum" sz="quarter" idx="12"/>
          </p:nvPr>
        </p:nvSpPr>
        <p:spPr/>
        <p:txBody>
          <a:bodyPr/>
          <a:lstStyle/>
          <a:p>
            <a:fld id="{D8DA9DAA-006C-4F4B-980E-E3DF019B24E2}" type="slidenum">
              <a:rPr lang="en-US" smtClean="0"/>
              <a:t>63</a:t>
            </a:fld>
            <a:endParaRPr lang="en-US" dirty="0"/>
          </a:p>
        </p:txBody>
      </p:sp>
      <p:pic>
        <p:nvPicPr>
          <p:cNvPr id="31748" name="Picture 4" descr="Endocannabinoid Deficiency Syndrome | Learn more">
            <a:extLst>
              <a:ext uri="{FF2B5EF4-FFF2-40B4-BE49-F238E27FC236}">
                <a16:creationId xmlns:a16="http://schemas.microsoft.com/office/drawing/2014/main" id="{5E646B0C-360B-1E72-DE4F-35BF4D1DE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551"/>
            <a:ext cx="4202349" cy="3002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92225A2-9DEB-0084-FB4A-78040986FBA8}"/>
              </a:ext>
            </a:extLst>
          </p:cNvPr>
          <p:cNvSpPr txBox="1"/>
          <p:nvPr/>
        </p:nvSpPr>
        <p:spPr>
          <a:xfrm>
            <a:off x="4357992" y="450597"/>
            <a:ext cx="7353948" cy="2677656"/>
          </a:xfrm>
          <a:prstGeom prst="rect">
            <a:avLst/>
          </a:prstGeom>
          <a:noFill/>
        </p:spPr>
        <p:txBody>
          <a:bodyPr wrap="square">
            <a:spAutoFit/>
          </a:bodyPr>
          <a:lstStyle/>
          <a:p>
            <a:r>
              <a:rPr lang="en-US" sz="2800" b="1" i="0" dirty="0">
                <a:solidFill>
                  <a:schemeClr val="accent1">
                    <a:lumMod val="50000"/>
                  </a:schemeClr>
                </a:solidFill>
                <a:effectLst/>
                <a:latin typeface="Arial Black" panose="020B0A04020102020204" pitchFamily="34" charset="0"/>
              </a:rPr>
              <a:t>Clinical Endocannabinoid Deficiency </a:t>
            </a:r>
            <a:r>
              <a:rPr lang="en-US" sz="2800" b="1" i="0" dirty="0">
                <a:solidFill>
                  <a:srgbClr val="444444"/>
                </a:solidFill>
                <a:effectLst/>
                <a:latin typeface="ArialMT"/>
              </a:rPr>
              <a:t>(CECD) is a condition where individuals produce lower amounts of </a:t>
            </a:r>
            <a:r>
              <a:rPr lang="en-US" sz="2800" b="1" i="0" u="none" strike="noStrike" dirty="0">
                <a:solidFill>
                  <a:srgbClr val="007BFF"/>
                </a:solidFill>
                <a:effectLst/>
                <a:latin typeface="ArialMT"/>
              </a:rPr>
              <a:t>cannabinoids </a:t>
            </a:r>
            <a:r>
              <a:rPr lang="en-US" sz="2800" b="1" i="0" dirty="0">
                <a:solidFill>
                  <a:srgbClr val="444444"/>
                </a:solidFill>
                <a:effectLst/>
                <a:latin typeface="ArialMT"/>
              </a:rPr>
              <a:t>which are essential for health, vitality, and well-being.  CECD may play a role in the following conditions:</a:t>
            </a:r>
            <a:endParaRPr lang="en-US" sz="2800" b="1" dirty="0"/>
          </a:p>
        </p:txBody>
      </p:sp>
      <p:sp>
        <p:nvSpPr>
          <p:cNvPr id="7" name="Rectangle 5">
            <a:extLst>
              <a:ext uri="{FF2B5EF4-FFF2-40B4-BE49-F238E27FC236}">
                <a16:creationId xmlns:a16="http://schemas.microsoft.com/office/drawing/2014/main" id="{EE30C1CE-9D40-D189-C8FC-C116B061261F}"/>
              </a:ext>
            </a:extLst>
          </p:cNvPr>
          <p:cNvSpPr>
            <a:spLocks noChangeArrowheads="1"/>
          </p:cNvSpPr>
          <p:nvPr/>
        </p:nvSpPr>
        <p:spPr bwMode="auto">
          <a:xfrm>
            <a:off x="311285" y="3816511"/>
            <a:ext cx="11634281" cy="19389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effectLst/>
                <a:latin typeface="Alegreya Sans"/>
              </a:rPr>
              <a:t>Fibromyalgia		Pain</a:t>
            </a:r>
            <a:r>
              <a:rPr lang="en-US" altLang="en-US" sz="2400" b="1" dirty="0">
                <a:latin typeface="Alegreya Sans"/>
              </a:rPr>
              <a:t>						</a:t>
            </a:r>
            <a:r>
              <a:rPr kumimoji="0" lang="en-US" altLang="en-US" sz="2400" b="1" i="0" u="none" strike="noStrike" cap="none" normalizeH="0" baseline="0" dirty="0">
                <a:ln>
                  <a:noFill/>
                </a:ln>
                <a:effectLst/>
                <a:latin typeface="Alegreya Sans"/>
              </a:rPr>
              <a:t>Anorexia</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effectLst/>
                <a:latin typeface="Alegreya Sans"/>
              </a:rPr>
              <a:t>Depression		Irritable Bowel Syndrome (IBS)		Migraines</a:t>
            </a:r>
          </a:p>
          <a:p>
            <a:pPr lvl="0" defTabSz="914400" eaLnBrk="0" fontAlgn="base" hangingPunct="0">
              <a:spcBef>
                <a:spcPct val="0"/>
              </a:spcBef>
              <a:spcAft>
                <a:spcPct val="0"/>
              </a:spcAft>
            </a:pPr>
            <a:r>
              <a:rPr lang="en-US" altLang="en-US" sz="2400" b="1" dirty="0">
                <a:latin typeface="Alegreya Sans"/>
              </a:rPr>
              <a:t>Parkinson’s 		</a:t>
            </a:r>
            <a:r>
              <a:rPr kumimoji="0" lang="en-US" altLang="en-US" sz="2400" b="1" i="0" u="none" strike="noStrike" cap="none" normalizeH="0" baseline="0" dirty="0">
                <a:ln>
                  <a:noFill/>
                </a:ln>
                <a:effectLst/>
                <a:latin typeface="Alegreya Sans"/>
              </a:rPr>
              <a:t>Multiple Sclerosis (MS)	</a:t>
            </a:r>
            <a:r>
              <a:rPr kumimoji="0" lang="en-US" altLang="en-US" sz="2400" b="1" i="0" strike="noStrike" cap="none" normalizeH="0" baseline="0" dirty="0">
                <a:ln>
                  <a:noFill/>
                </a:ln>
                <a:effectLst/>
                <a:latin typeface="Alegreya Sans"/>
              </a:rPr>
              <a:t> 		</a:t>
            </a:r>
            <a:r>
              <a:rPr kumimoji="0" lang="en-US" altLang="en-US" sz="2400" b="1" i="0" u="none" strike="noStrike" cap="none" normalizeH="0" baseline="0" dirty="0">
                <a:ln>
                  <a:noFill/>
                </a:ln>
                <a:effectLst/>
                <a:latin typeface="Alegreya Sans"/>
              </a:rPr>
              <a:t>(PTSD)Neuropathy</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effectLst/>
                <a:latin typeface="Alegreya Sans"/>
              </a:rPr>
              <a:t>Huntington’s 		Motion Sickness</a:t>
            </a:r>
          </a:p>
          <a:p>
            <a:pPr lvl="0" defTabSz="914400" eaLnBrk="0" fontAlgn="base" hangingPunct="0">
              <a:spcBef>
                <a:spcPct val="0"/>
              </a:spcBef>
              <a:spcAft>
                <a:spcPct val="0"/>
              </a:spcAft>
            </a:pPr>
            <a:r>
              <a:rPr kumimoji="0" lang="en-US" altLang="en-US" sz="2400" b="1" i="0" u="none" strike="noStrike" cap="none" normalizeH="0" baseline="0" dirty="0">
                <a:ln>
                  <a:noFill/>
                </a:ln>
                <a:effectLst/>
                <a:latin typeface="Alegreya Sans"/>
              </a:rPr>
              <a:t>Autism</a:t>
            </a:r>
            <a:r>
              <a:rPr kumimoji="0" lang="en-US" altLang="en-US" sz="2400" b="1" i="0" u="none" strike="noStrike" cap="none" normalizeH="0" baseline="0" dirty="0">
                <a:ln>
                  <a:noFill/>
                </a:ln>
                <a:effectLst/>
              </a:rPr>
              <a:t> 		</a:t>
            </a:r>
            <a:r>
              <a:rPr lang="en-US" altLang="en-US" sz="2400" b="1" dirty="0">
                <a:latin typeface="Alegreya Sans"/>
              </a:rPr>
              <a:t>Post-Traumatic Stress Disorder </a:t>
            </a:r>
            <a:endParaRPr kumimoji="0" lang="en-US" altLang="en-US" sz="2400" b="1"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222958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0056D3-0D64-9CC1-AE17-AA563DE1F418}"/>
              </a:ext>
            </a:extLst>
          </p:cNvPr>
          <p:cNvSpPr>
            <a:spLocks noGrp="1"/>
          </p:cNvSpPr>
          <p:nvPr>
            <p:ph type="sldNum" sz="quarter" idx="12"/>
          </p:nvPr>
        </p:nvSpPr>
        <p:spPr/>
        <p:txBody>
          <a:bodyPr/>
          <a:lstStyle/>
          <a:p>
            <a:fld id="{D8DA9DAA-006C-4F4B-980E-E3DF019B24E2}" type="slidenum">
              <a:rPr lang="en-US" smtClean="0"/>
              <a:t>64</a:t>
            </a:fld>
            <a:endParaRPr lang="en-US" dirty="0"/>
          </a:p>
        </p:txBody>
      </p:sp>
      <p:sp>
        <p:nvSpPr>
          <p:cNvPr id="6" name="TextBox 5">
            <a:extLst>
              <a:ext uri="{FF2B5EF4-FFF2-40B4-BE49-F238E27FC236}">
                <a16:creationId xmlns:a16="http://schemas.microsoft.com/office/drawing/2014/main" id="{19E8750F-5186-F564-29EC-8216D7DC5E3C}"/>
              </a:ext>
            </a:extLst>
          </p:cNvPr>
          <p:cNvSpPr txBox="1"/>
          <p:nvPr/>
        </p:nvSpPr>
        <p:spPr>
          <a:xfrm>
            <a:off x="1867712" y="536386"/>
            <a:ext cx="9844228" cy="1231106"/>
          </a:xfrm>
          <a:prstGeom prst="rect">
            <a:avLst/>
          </a:prstGeom>
          <a:noFill/>
        </p:spPr>
        <p:txBody>
          <a:bodyPr wrap="square">
            <a:spAutoFit/>
          </a:bodyPr>
          <a:lstStyle/>
          <a:p>
            <a:r>
              <a:rPr lang="en-US" sz="3200" b="0" i="0" dirty="0">
                <a:solidFill>
                  <a:schemeClr val="accent1">
                    <a:lumMod val="50000"/>
                  </a:schemeClr>
                </a:solidFill>
                <a:effectLst/>
                <a:latin typeface="Arial Black" panose="020B0A04020102020204" pitchFamily="34" charset="0"/>
              </a:rPr>
              <a:t>CANNABINOID HYPEREMESIS SYNDROME</a:t>
            </a:r>
          </a:p>
          <a:p>
            <a:endParaRPr lang="en-US" b="0" i="0" dirty="0">
              <a:solidFill>
                <a:srgbClr val="000000"/>
              </a:solidFill>
              <a:effectLst/>
              <a:latin typeface="Arial" panose="020B0604020202020204" pitchFamily="34" charset="0"/>
            </a:endParaRPr>
          </a:p>
          <a:p>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rare and only occurs in daily long-term users of marijuana.</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035A4E29-EBBD-7385-687C-A6C9D528A2A7}"/>
              </a:ext>
            </a:extLst>
          </p:cNvPr>
          <p:cNvSpPr txBox="1"/>
          <p:nvPr/>
        </p:nvSpPr>
        <p:spPr>
          <a:xfrm>
            <a:off x="655157" y="2232433"/>
            <a:ext cx="11231880" cy="3785652"/>
          </a:xfrm>
          <a:prstGeom prst="rect">
            <a:avLst/>
          </a:prstGeom>
          <a:noFill/>
        </p:spPr>
        <p:txBody>
          <a:bodyPr wrap="square">
            <a:spAutoFit/>
          </a:bodyPr>
          <a:lstStyle/>
          <a:p>
            <a:pPr marL="342900" indent="-342900" algn="l">
              <a:buFont typeface="Wingdings" panose="05000000000000000000" pitchFamily="2" charset="2"/>
              <a:buChar char="Ø"/>
            </a:pPr>
            <a:r>
              <a:rPr lang="en-US" sz="2400" b="1" i="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Prodromal phase. </a:t>
            </a: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E</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arly morning nausea and belly (abdominal) pain. Fear of vomiting. Most people keep normal eating patterns during this time. Some people use more marijuana to stop the nausea. Lasts for months or years.</a:t>
            </a:r>
          </a:p>
          <a:p>
            <a:pPr marL="342900" indent="-342900" algn="l">
              <a:buFont typeface="Wingdings" panose="05000000000000000000" pitchFamily="2" charset="2"/>
              <a:buChar char="Ø"/>
            </a:pP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n-US" sz="2400" b="1" i="0" dirty="0" err="1">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Hyperemetic</a:t>
            </a:r>
            <a:r>
              <a:rPr lang="en-US" sz="2400" b="1" i="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phase. </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Ongoing nausea.  Repeated episodes of </a:t>
            </a: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vomiting often intense and overwhelming. </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Belly pain. Decreased food intake and weight loss.  Symptoms of fluid loss (dehydration)</a:t>
            </a:r>
          </a:p>
          <a:p>
            <a:pPr marL="342900" indent="-342900" algn="l">
              <a:buFont typeface="Wingdings" panose="05000000000000000000" pitchFamily="2" charset="2"/>
              <a:buChar char="Ø"/>
            </a:pP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342900" indent="-342900" algn="l">
              <a:buFont typeface="Wingdings" panose="05000000000000000000" pitchFamily="2" charset="2"/>
              <a:buChar char="Ø"/>
            </a:pP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Many people take a lot of </a:t>
            </a:r>
            <a:r>
              <a:rPr lang="en-US" sz="2400" b="1" i="0" dirty="0">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hot showers </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during the day. They find that doing so eases their nausea. </a:t>
            </a:r>
          </a:p>
        </p:txBody>
      </p:sp>
    </p:spTree>
    <p:extLst>
      <p:ext uri="{BB962C8B-B14F-4D97-AF65-F5344CB8AC3E}">
        <p14:creationId xmlns:p14="http://schemas.microsoft.com/office/powerpoint/2010/main" val="3515923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C60A5-F5FE-E288-ECC6-6A693757417E}"/>
              </a:ext>
            </a:extLst>
          </p:cNvPr>
          <p:cNvSpPr>
            <a:spLocks noGrp="1"/>
          </p:cNvSpPr>
          <p:nvPr>
            <p:ph type="sldNum" sz="quarter" idx="12"/>
          </p:nvPr>
        </p:nvSpPr>
        <p:spPr/>
        <p:txBody>
          <a:bodyPr/>
          <a:lstStyle/>
          <a:p>
            <a:fld id="{D8DA9DAA-006C-4F4B-980E-E3DF019B24E2}" type="slidenum">
              <a:rPr lang="en-US" smtClean="0"/>
              <a:t>65</a:t>
            </a:fld>
            <a:endParaRPr lang="en-US" dirty="0"/>
          </a:p>
        </p:txBody>
      </p:sp>
      <p:grpSp>
        <p:nvGrpSpPr>
          <p:cNvPr id="11" name="Group 10">
            <a:extLst>
              <a:ext uri="{FF2B5EF4-FFF2-40B4-BE49-F238E27FC236}">
                <a16:creationId xmlns:a16="http://schemas.microsoft.com/office/drawing/2014/main" id="{6FA87CEA-53BE-6692-C0B8-688901066D28}"/>
              </a:ext>
            </a:extLst>
          </p:cNvPr>
          <p:cNvGrpSpPr/>
          <p:nvPr/>
        </p:nvGrpSpPr>
        <p:grpSpPr>
          <a:xfrm>
            <a:off x="2094960" y="456720"/>
            <a:ext cx="19800" cy="73080"/>
            <a:chOff x="2094960" y="456720"/>
            <a:chExt cx="19800" cy="7308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038D569-895C-3B68-FEB8-E6D1B2591C84}"/>
                    </a:ext>
                  </a:extLst>
                </p14:cNvPr>
                <p14:cNvContentPartPr/>
                <p14:nvPr/>
              </p14:nvContentPartPr>
              <p14:xfrm>
                <a:off x="2102520" y="456720"/>
                <a:ext cx="12240" cy="19800"/>
              </p14:xfrm>
            </p:contentPart>
          </mc:Choice>
          <mc:Fallback xmlns="">
            <p:pic>
              <p:nvPicPr>
                <p:cNvPr id="6" name="Ink 5">
                  <a:extLst>
                    <a:ext uri="{FF2B5EF4-FFF2-40B4-BE49-F238E27FC236}">
                      <a16:creationId xmlns:a16="http://schemas.microsoft.com/office/drawing/2014/main" id="{8038D569-895C-3B68-FEB8-E6D1B2591C84}"/>
                    </a:ext>
                  </a:extLst>
                </p:cNvPr>
                <p:cNvPicPr/>
                <p:nvPr/>
              </p:nvPicPr>
              <p:blipFill>
                <a:blip r:embed="rId4"/>
                <a:stretch>
                  <a:fillRect/>
                </a:stretch>
              </p:blipFill>
              <p:spPr>
                <a:xfrm>
                  <a:off x="2093880" y="448080"/>
                  <a:ext cx="2988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FE74A2AC-9160-6F55-E894-5E3CA3DEC73B}"/>
                    </a:ext>
                  </a:extLst>
                </p14:cNvPr>
                <p14:cNvContentPartPr/>
                <p14:nvPr/>
              </p14:nvContentPartPr>
              <p14:xfrm>
                <a:off x="2094960" y="494880"/>
                <a:ext cx="360" cy="34920"/>
              </p14:xfrm>
            </p:contentPart>
          </mc:Choice>
          <mc:Fallback xmlns="">
            <p:pic>
              <p:nvPicPr>
                <p:cNvPr id="7" name="Ink 6">
                  <a:extLst>
                    <a:ext uri="{FF2B5EF4-FFF2-40B4-BE49-F238E27FC236}">
                      <a16:creationId xmlns:a16="http://schemas.microsoft.com/office/drawing/2014/main" id="{FE74A2AC-9160-6F55-E894-5E3CA3DEC73B}"/>
                    </a:ext>
                  </a:extLst>
                </p:cNvPr>
                <p:cNvPicPr/>
                <p:nvPr/>
              </p:nvPicPr>
              <p:blipFill>
                <a:blip r:embed="rId6"/>
                <a:stretch>
                  <a:fillRect/>
                </a:stretch>
              </p:blipFill>
              <p:spPr>
                <a:xfrm>
                  <a:off x="2086320" y="486240"/>
                  <a:ext cx="180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8CAA13E-A36C-DD3A-855B-96323D2D5745}"/>
                    </a:ext>
                  </a:extLst>
                </p14:cNvPr>
                <p14:cNvContentPartPr/>
                <p14:nvPr/>
              </p14:nvContentPartPr>
              <p14:xfrm>
                <a:off x="2094960" y="514320"/>
                <a:ext cx="19800" cy="7920"/>
              </p14:xfrm>
            </p:contentPart>
          </mc:Choice>
          <mc:Fallback xmlns="">
            <p:pic>
              <p:nvPicPr>
                <p:cNvPr id="8" name="Ink 7">
                  <a:extLst>
                    <a:ext uri="{FF2B5EF4-FFF2-40B4-BE49-F238E27FC236}">
                      <a16:creationId xmlns:a16="http://schemas.microsoft.com/office/drawing/2014/main" id="{38CAA13E-A36C-DD3A-855B-96323D2D5745}"/>
                    </a:ext>
                  </a:extLst>
                </p:cNvPr>
                <p:cNvPicPr/>
                <p:nvPr/>
              </p:nvPicPr>
              <p:blipFill>
                <a:blip r:embed="rId8"/>
                <a:stretch>
                  <a:fillRect/>
                </a:stretch>
              </p:blipFill>
              <p:spPr>
                <a:xfrm>
                  <a:off x="2086320" y="505680"/>
                  <a:ext cx="37440" cy="25560"/>
                </a:xfrm>
                <a:prstGeom prst="rect">
                  <a:avLst/>
                </a:prstGeom>
              </p:spPr>
            </p:pic>
          </mc:Fallback>
        </mc:AlternateContent>
      </p:grpSp>
      <p:grpSp>
        <p:nvGrpSpPr>
          <p:cNvPr id="10" name="Group 9">
            <a:extLst>
              <a:ext uri="{FF2B5EF4-FFF2-40B4-BE49-F238E27FC236}">
                <a16:creationId xmlns:a16="http://schemas.microsoft.com/office/drawing/2014/main" id="{E92B3158-F231-4B03-686F-8018C03CF828}"/>
              </a:ext>
            </a:extLst>
          </p:cNvPr>
          <p:cNvGrpSpPr/>
          <p:nvPr/>
        </p:nvGrpSpPr>
        <p:grpSpPr>
          <a:xfrm>
            <a:off x="2114400" y="361680"/>
            <a:ext cx="38520" cy="38520"/>
            <a:chOff x="2114400" y="361680"/>
            <a:chExt cx="38520" cy="38520"/>
          </a:xfrm>
        </p:grpSpPr>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B2C532D0-2F7E-B52B-4F9A-C4866A05301E}"/>
                    </a:ext>
                  </a:extLst>
                </p14:cNvPr>
                <p14:cNvContentPartPr/>
                <p14:nvPr/>
              </p14:nvContentPartPr>
              <p14:xfrm>
                <a:off x="2114400" y="399840"/>
                <a:ext cx="360" cy="360"/>
              </p14:xfrm>
            </p:contentPart>
          </mc:Choice>
          <mc:Fallback xmlns="">
            <p:pic>
              <p:nvPicPr>
                <p:cNvPr id="5" name="Ink 4">
                  <a:extLst>
                    <a:ext uri="{FF2B5EF4-FFF2-40B4-BE49-F238E27FC236}">
                      <a16:creationId xmlns:a16="http://schemas.microsoft.com/office/drawing/2014/main" id="{B2C532D0-2F7E-B52B-4F9A-C4866A05301E}"/>
                    </a:ext>
                  </a:extLst>
                </p:cNvPr>
                <p:cNvPicPr/>
                <p:nvPr/>
              </p:nvPicPr>
              <p:blipFill>
                <a:blip r:embed="rId10"/>
                <a:stretch>
                  <a:fillRect/>
                </a:stretch>
              </p:blipFill>
              <p:spPr>
                <a:xfrm>
                  <a:off x="2105760" y="3912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FAA56AAE-32DC-7CB5-493F-A16D05D914FF}"/>
                    </a:ext>
                  </a:extLst>
                </p14:cNvPr>
                <p14:cNvContentPartPr/>
                <p14:nvPr/>
              </p14:nvContentPartPr>
              <p14:xfrm>
                <a:off x="2152560" y="361680"/>
                <a:ext cx="360" cy="7920"/>
              </p14:xfrm>
            </p:contentPart>
          </mc:Choice>
          <mc:Fallback xmlns="">
            <p:pic>
              <p:nvPicPr>
                <p:cNvPr id="9" name="Ink 8">
                  <a:extLst>
                    <a:ext uri="{FF2B5EF4-FFF2-40B4-BE49-F238E27FC236}">
                      <a16:creationId xmlns:a16="http://schemas.microsoft.com/office/drawing/2014/main" id="{FAA56AAE-32DC-7CB5-493F-A16D05D914FF}"/>
                    </a:ext>
                  </a:extLst>
                </p:cNvPr>
                <p:cNvPicPr/>
                <p:nvPr/>
              </p:nvPicPr>
              <p:blipFill>
                <a:blip r:embed="rId12"/>
                <a:stretch>
                  <a:fillRect/>
                </a:stretch>
              </p:blipFill>
              <p:spPr>
                <a:xfrm>
                  <a:off x="2143920" y="353040"/>
                  <a:ext cx="18000" cy="25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5B046C90-D3D9-4145-DDAF-0DD41ACF89C1}"/>
                  </a:ext>
                </a:extLst>
              </p14:cNvPr>
              <p14:cNvContentPartPr/>
              <p14:nvPr/>
            </p14:nvContentPartPr>
            <p14:xfrm>
              <a:off x="2247600" y="456720"/>
              <a:ext cx="360" cy="7920"/>
            </p14:xfrm>
          </p:contentPart>
        </mc:Choice>
        <mc:Fallback xmlns="">
          <p:pic>
            <p:nvPicPr>
              <p:cNvPr id="12" name="Ink 11">
                <a:extLst>
                  <a:ext uri="{FF2B5EF4-FFF2-40B4-BE49-F238E27FC236}">
                    <a16:creationId xmlns:a16="http://schemas.microsoft.com/office/drawing/2014/main" id="{5B046C90-D3D9-4145-DDAF-0DD41ACF89C1}"/>
                  </a:ext>
                </a:extLst>
              </p:cNvPr>
              <p:cNvPicPr/>
              <p:nvPr/>
            </p:nvPicPr>
            <p:blipFill>
              <a:blip r:embed="rId14"/>
              <a:stretch>
                <a:fillRect/>
              </a:stretch>
            </p:blipFill>
            <p:spPr>
              <a:xfrm>
                <a:off x="2238960" y="448080"/>
                <a:ext cx="18000" cy="25560"/>
              </a:xfrm>
              <a:prstGeom prst="rect">
                <a:avLst/>
              </a:prstGeom>
            </p:spPr>
          </p:pic>
        </mc:Fallback>
      </mc:AlternateContent>
      <p:sp>
        <p:nvSpPr>
          <p:cNvPr id="14" name="TextBox 13">
            <a:extLst>
              <a:ext uri="{FF2B5EF4-FFF2-40B4-BE49-F238E27FC236}">
                <a16:creationId xmlns:a16="http://schemas.microsoft.com/office/drawing/2014/main" id="{396F65C1-E77D-1C58-6BFD-F58F33174DAE}"/>
              </a:ext>
            </a:extLst>
          </p:cNvPr>
          <p:cNvSpPr txBox="1"/>
          <p:nvPr/>
        </p:nvSpPr>
        <p:spPr>
          <a:xfrm>
            <a:off x="715287" y="586649"/>
            <a:ext cx="10761426" cy="5293757"/>
          </a:xfrm>
          <a:prstGeom prst="rect">
            <a:avLst/>
          </a:prstGeom>
          <a:noFill/>
        </p:spPr>
        <p:txBody>
          <a:bodyPr wrap="square">
            <a:spAutoFit/>
          </a:bodyPr>
          <a:lstStyle/>
          <a:p>
            <a:pPr algn="l"/>
            <a:r>
              <a:rPr lang="en-US" sz="4400" b="1" dirty="0">
                <a:solidFill>
                  <a:schemeClr val="accent1">
                    <a:lumMod val="50000"/>
                  </a:schemeClr>
                </a:solidFill>
                <a:latin typeface="Brush Script MT" panose="03060802040406070304" pitchFamily="66" charset="0"/>
                <a:cs typeface="Aharoni" panose="02010803020104030203" pitchFamily="2" charset="-79"/>
              </a:rPr>
              <a:t>		</a:t>
            </a:r>
            <a:r>
              <a:rPr lang="en-US" sz="5400" b="1" dirty="0">
                <a:solidFill>
                  <a:schemeClr val="accent1">
                    <a:lumMod val="50000"/>
                  </a:schemeClr>
                </a:solidFill>
                <a:latin typeface="Brush Script MT" panose="03060802040406070304" pitchFamily="66" charset="0"/>
                <a:cs typeface="Aharoni" panose="02010803020104030203" pitchFamily="2" charset="-79"/>
              </a:rPr>
              <a:t>Runner’s High and </a:t>
            </a:r>
            <a:r>
              <a:rPr lang="en-US" sz="5400" b="1" dirty="0" err="1">
                <a:solidFill>
                  <a:schemeClr val="accent1">
                    <a:lumMod val="50000"/>
                  </a:schemeClr>
                </a:solidFill>
                <a:latin typeface="Brush Script MT" panose="03060802040406070304" pitchFamily="66" charset="0"/>
                <a:cs typeface="Aharoni" panose="02010803020104030203" pitchFamily="2" charset="-79"/>
              </a:rPr>
              <a:t>Ananandanide</a:t>
            </a:r>
            <a:r>
              <a:rPr lang="en-US" sz="5400" b="1" dirty="0">
                <a:solidFill>
                  <a:schemeClr val="accent1">
                    <a:lumMod val="50000"/>
                  </a:schemeClr>
                </a:solidFill>
                <a:latin typeface="Brush Script MT" panose="03060802040406070304" pitchFamily="66" charset="0"/>
                <a:cs typeface="Aharoni" panose="02010803020104030203" pitchFamily="2" charset="-79"/>
              </a:rPr>
              <a:t>!</a:t>
            </a:r>
          </a:p>
          <a:p>
            <a:pPr marL="457200" indent="-457200">
              <a:buFont typeface="Wingdings" panose="05000000000000000000" pitchFamily="2" charset="2"/>
              <a:buChar char="Ø"/>
            </a:pPr>
            <a:endParaRPr lang="en-US" sz="3200" b="1" i="0" dirty="0">
              <a:solidFill>
                <a:srgbClr val="003399"/>
              </a:solidFill>
              <a:effectLst/>
              <a:latin typeface="Lato" panose="020F0502020204030203" pitchFamily="34" charset="0"/>
            </a:endParaRPr>
          </a:p>
          <a:p>
            <a:pPr marL="457200" indent="-457200">
              <a:buFont typeface="Wingdings" panose="05000000000000000000" pitchFamily="2" charset="2"/>
              <a:buChar char="Ø"/>
            </a:pPr>
            <a:r>
              <a:rPr lang="en-US" sz="3200" b="1" i="0" dirty="0">
                <a:solidFill>
                  <a:srgbClr val="003399"/>
                </a:solidFill>
                <a:effectLst/>
                <a:latin typeface="Lato" panose="020F0502020204030203" pitchFamily="34" charset="0"/>
              </a:rPr>
              <a:t>‘Runner’s High’ </a:t>
            </a:r>
            <a:r>
              <a:rPr lang="en-US" sz="2400" b="1" i="0" dirty="0">
                <a:solidFill>
                  <a:srgbClr val="003399"/>
                </a:solidFill>
                <a:effectLst/>
                <a:latin typeface="Lato" panose="020F0502020204030203" pitchFamily="34" charset="0"/>
              </a:rPr>
              <a:t>- </a:t>
            </a:r>
            <a:r>
              <a:rPr lang="en-US" sz="2400" b="0" i="0" dirty="0">
                <a:solidFill>
                  <a:srgbClr val="0A0A0A"/>
                </a:solidFill>
                <a:effectLst/>
                <a:latin typeface="Lato" panose="020F0502020204030203" pitchFamily="34" charset="0"/>
              </a:rPr>
              <a:t>reductions in stress, pain and anxiety and sometimes even euphoria after exercise in </a:t>
            </a:r>
            <a:r>
              <a:rPr lang="en-US" sz="2400" b="1" dirty="0">
                <a:latin typeface="Lato" panose="020F0502020204030203" pitchFamily="34" charset="0"/>
              </a:rPr>
              <a:t>some people</a:t>
            </a:r>
            <a:r>
              <a:rPr lang="en-US" sz="2400" b="0" i="0" dirty="0">
                <a:solidFill>
                  <a:srgbClr val="0A0A0A"/>
                </a:solidFill>
                <a:effectLst/>
                <a:latin typeface="Lato" panose="020F0502020204030203" pitchFamily="34" charset="0"/>
              </a:rPr>
              <a:t>. </a:t>
            </a:r>
            <a:r>
              <a:rPr lang="en-US" sz="2400" b="1" i="0" dirty="0">
                <a:solidFill>
                  <a:srgbClr val="021E1A"/>
                </a:solidFill>
                <a:effectLst/>
                <a:latin typeface="Lato" panose="020F0502020204030203" pitchFamily="34" charset="0"/>
              </a:rPr>
              <a:t>may result from Anandamide. </a:t>
            </a:r>
            <a:r>
              <a:rPr lang="en-US" sz="2400" b="1" dirty="0">
                <a:solidFill>
                  <a:srgbClr val="003399"/>
                </a:solidFill>
                <a:latin typeface="Lato" panose="020F0502020204030203" pitchFamily="34" charset="0"/>
              </a:rPr>
              <a:t>not from endorphins</a:t>
            </a:r>
            <a:r>
              <a:rPr lang="en-US" sz="2400" b="1" i="0" dirty="0">
                <a:solidFill>
                  <a:srgbClr val="021E1A"/>
                </a:solidFill>
                <a:effectLst/>
                <a:latin typeface="Lato" panose="020F0502020204030203" pitchFamily="34" charset="0"/>
              </a:rPr>
              <a:t>.  </a:t>
            </a:r>
            <a:endParaRPr lang="en-US" sz="2400" b="0" i="1" dirty="0">
              <a:solidFill>
                <a:srgbClr val="0A0A0A"/>
              </a:solidFill>
              <a:effectLst/>
              <a:latin typeface="Lato" panose="020F0502020204030203" pitchFamily="34" charset="0"/>
            </a:endParaRPr>
          </a:p>
          <a:p>
            <a:pPr marL="457200" indent="-457200">
              <a:buFont typeface="Wingdings" panose="05000000000000000000" pitchFamily="2" charset="2"/>
              <a:buChar char="Ø"/>
            </a:pPr>
            <a:r>
              <a:rPr lang="en-US" sz="2400" dirty="0">
                <a:solidFill>
                  <a:srgbClr val="0A0A0A"/>
                </a:solidFill>
                <a:latin typeface="Lato" panose="020F0502020204030203" pitchFamily="34" charset="0"/>
              </a:rPr>
              <a:t>Blocking </a:t>
            </a:r>
            <a:r>
              <a:rPr lang="en-US" sz="2400" b="0" i="0" dirty="0">
                <a:solidFill>
                  <a:srgbClr val="0A0A0A"/>
                </a:solidFill>
                <a:effectLst/>
                <a:latin typeface="Lato" panose="020F0502020204030203" pitchFamily="34" charset="0"/>
              </a:rPr>
              <a:t>opioid receptors with naltrexone, people still experienced euphoria and reduced pain and anxiety after exercise. </a:t>
            </a:r>
          </a:p>
          <a:p>
            <a:pPr marL="457200" indent="-457200">
              <a:buFont typeface="Wingdings" panose="05000000000000000000" pitchFamily="2" charset="2"/>
              <a:buChar char="Ø"/>
            </a:pPr>
            <a:r>
              <a:rPr lang="en-US" sz="2400" b="0" i="0" dirty="0">
                <a:solidFill>
                  <a:srgbClr val="0A0A0A"/>
                </a:solidFill>
                <a:effectLst/>
                <a:latin typeface="Lato" panose="020F0502020204030203" pitchFamily="34" charset="0"/>
              </a:rPr>
              <a:t>Meta-analysis of 33 published studies on the impact of exercise on endocannabinoid levels showed that: </a:t>
            </a:r>
            <a:br>
              <a:rPr lang="en-US" sz="2400" b="0" i="0" dirty="0">
                <a:solidFill>
                  <a:srgbClr val="0A0A0A"/>
                </a:solidFill>
                <a:effectLst/>
                <a:latin typeface="Lato" panose="020F0502020204030203" pitchFamily="34" charset="0"/>
              </a:rPr>
            </a:br>
            <a:r>
              <a:rPr lang="en-US" sz="2400" b="1" i="1" dirty="0">
                <a:solidFill>
                  <a:srgbClr val="003399"/>
                </a:solidFill>
                <a:latin typeface="Lato" panose="020F0502020204030203" pitchFamily="34" charset="0"/>
              </a:rPr>
              <a:t>Acute exercise, including running, swimming and weightlifting, </a:t>
            </a:r>
            <a:r>
              <a:rPr lang="en-US" sz="2400" b="1" i="1" dirty="0">
                <a:solidFill>
                  <a:srgbClr val="003399"/>
                </a:solidFill>
                <a:effectLst/>
                <a:latin typeface="Lato" panose="020F0502020204030203" pitchFamily="34" charset="0"/>
              </a:rPr>
              <a:t>consistently raised the levels of anandamide, </a:t>
            </a:r>
            <a:r>
              <a:rPr lang="en-US" sz="2400" b="1" i="1" dirty="0">
                <a:solidFill>
                  <a:srgbClr val="003399"/>
                </a:solidFill>
                <a:latin typeface="Lato" panose="020F0502020204030203" pitchFamily="34" charset="0"/>
              </a:rPr>
              <a:t>causing </a:t>
            </a:r>
            <a:r>
              <a:rPr lang="en-US" sz="2400" b="1" i="1" dirty="0">
                <a:solidFill>
                  <a:srgbClr val="003399"/>
                </a:solidFill>
                <a:effectLst/>
                <a:latin typeface="Lato" panose="020F0502020204030203" pitchFamily="34" charset="0"/>
              </a:rPr>
              <a:t>positive effects on mood.</a:t>
            </a:r>
          </a:p>
          <a:p>
            <a:pPr marL="457200" indent="-457200">
              <a:buFont typeface="Wingdings" panose="05000000000000000000" pitchFamily="2" charset="2"/>
              <a:buChar char="Ø"/>
            </a:pPr>
            <a:endParaRPr lang="en-US" sz="2800" b="0" i="0" dirty="0">
              <a:solidFill>
                <a:srgbClr val="0A0A0A"/>
              </a:solidFill>
              <a:effectLst/>
              <a:latin typeface="Lato" panose="020F0502020204030203" pitchFamily="34" charset="0"/>
            </a:endParaRPr>
          </a:p>
        </p:txBody>
      </p:sp>
    </p:spTree>
    <p:extLst>
      <p:ext uri="{BB962C8B-B14F-4D97-AF65-F5344CB8AC3E}">
        <p14:creationId xmlns:p14="http://schemas.microsoft.com/office/powerpoint/2010/main" val="1841827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D452-5286-406C-883F-0398E20B3A6A}"/>
              </a:ext>
            </a:extLst>
          </p:cNvPr>
          <p:cNvSpPr>
            <a:spLocks noGrp="1"/>
          </p:cNvSpPr>
          <p:nvPr>
            <p:ph type="title"/>
          </p:nvPr>
        </p:nvSpPr>
        <p:spPr>
          <a:xfrm>
            <a:off x="2057400" y="0"/>
            <a:ext cx="8610600" cy="1986298"/>
          </a:xfrm>
        </p:spPr>
        <p:txBody>
          <a:bodyPr>
            <a:normAutofit/>
          </a:bodyPr>
          <a:lstStyle/>
          <a:p>
            <a:pPr algn="ctr"/>
            <a:r>
              <a:rPr lang="en-US" dirty="0"/>
              <a:t>Anandamide levels in CSF of chronic migraine patients versus controls, </a:t>
            </a:r>
            <a:r>
              <a:rPr lang="en-US" dirty="0" err="1"/>
              <a:t>Sarchielli</a:t>
            </a:r>
            <a:r>
              <a:rPr lang="en-US" dirty="0"/>
              <a:t> et al. 2007</a:t>
            </a:r>
          </a:p>
        </p:txBody>
      </p:sp>
      <p:pic>
        <p:nvPicPr>
          <p:cNvPr id="7170" name="Picture 2">
            <a:extLst>
              <a:ext uri="{FF2B5EF4-FFF2-40B4-BE49-F238E27FC236}">
                <a16:creationId xmlns:a16="http://schemas.microsoft.com/office/drawing/2014/main" id="{50B78C51-19AA-48FB-BB8B-45D092D5A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6298"/>
            <a:ext cx="8610600" cy="483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728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21DA-DF59-4737-986D-93A63783793B}"/>
              </a:ext>
            </a:extLst>
          </p:cNvPr>
          <p:cNvSpPr>
            <a:spLocks noGrp="1"/>
          </p:cNvSpPr>
          <p:nvPr>
            <p:ph type="title"/>
          </p:nvPr>
        </p:nvSpPr>
        <p:spPr>
          <a:xfrm>
            <a:off x="2057400" y="0"/>
            <a:ext cx="8610600" cy="1752600"/>
          </a:xfrm>
        </p:spPr>
        <p:txBody>
          <a:bodyPr>
            <a:normAutofit/>
          </a:bodyPr>
          <a:lstStyle/>
          <a:p>
            <a:pPr algn="ctr"/>
            <a:r>
              <a:rPr lang="en-US" dirty="0">
                <a:solidFill>
                  <a:schemeClr val="tx1"/>
                </a:solidFill>
                <a:latin typeface="Aharoni" panose="02010803020104030203" pitchFamily="2" charset="-79"/>
                <a:ea typeface="+mn-ea"/>
                <a:cs typeface="Aharoni" panose="02010803020104030203" pitchFamily="2" charset="-79"/>
              </a:rPr>
              <a:t>Rx of menstrual pain and cramps: Topical cannabis (creams, gels), provide local relief. </a:t>
            </a:r>
            <a:endParaRPr lang="en-US" dirty="0">
              <a:latin typeface="Aharoni" panose="02010803020104030203" pitchFamily="2" charset="-79"/>
              <a:cs typeface="Aharoni" panose="02010803020104030203" pitchFamily="2" charset="-79"/>
            </a:endParaRPr>
          </a:p>
        </p:txBody>
      </p:sp>
      <p:pic>
        <p:nvPicPr>
          <p:cNvPr id="12290" name="Picture 2" descr="Image result for picture of woman having menstrual pain&quot;">
            <a:extLst>
              <a:ext uri="{FF2B5EF4-FFF2-40B4-BE49-F238E27FC236}">
                <a16:creationId xmlns:a16="http://schemas.microsoft.com/office/drawing/2014/main" id="{BCCC1FCA-B0F1-4A0C-9D44-10A58ADE1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752600"/>
            <a:ext cx="76581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696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C485-492A-4C9E-88D4-982B12F3CCBC}"/>
              </a:ext>
            </a:extLst>
          </p:cNvPr>
          <p:cNvSpPr>
            <a:spLocks noGrp="1"/>
          </p:cNvSpPr>
          <p:nvPr>
            <p:ph type="title"/>
          </p:nvPr>
        </p:nvSpPr>
        <p:spPr>
          <a:xfrm>
            <a:off x="2032000" y="0"/>
            <a:ext cx="8636000" cy="2000250"/>
          </a:xfrm>
        </p:spPr>
        <p:txBody>
          <a:bodyPr>
            <a:normAutofit/>
          </a:bodyPr>
          <a:lstStyle/>
          <a:p>
            <a:pPr algn="ctr"/>
            <a:br>
              <a:rPr lang="en-US" sz="1600" dirty="0">
                <a:solidFill>
                  <a:srgbClr val="990000"/>
                </a:solidFill>
                <a:latin typeface="Aharoni" panose="02010803020104030203" pitchFamily="2" charset="-79"/>
                <a:cs typeface="Aharoni" panose="02010803020104030203" pitchFamily="2" charset="-79"/>
              </a:rPr>
            </a:br>
            <a:r>
              <a:rPr lang="en-US" dirty="0">
                <a:solidFill>
                  <a:srgbClr val="990000"/>
                </a:solidFill>
                <a:latin typeface="Aharoni" panose="02010803020104030203" pitchFamily="2" charset="-79"/>
                <a:cs typeface="Aharoni" panose="02010803020104030203" pitchFamily="2" charset="-79"/>
              </a:rPr>
              <a:t>CBD Oil for Dementia Patients w/Behavioral Symptoms</a:t>
            </a:r>
          </a:p>
        </p:txBody>
      </p:sp>
      <p:sp>
        <p:nvSpPr>
          <p:cNvPr id="3" name="Content Placeholder 2">
            <a:extLst>
              <a:ext uri="{FF2B5EF4-FFF2-40B4-BE49-F238E27FC236}">
                <a16:creationId xmlns:a16="http://schemas.microsoft.com/office/drawing/2014/main" id="{5597DBBC-E3C6-43B6-B9EB-C6D2A9C498B1}"/>
              </a:ext>
            </a:extLst>
          </p:cNvPr>
          <p:cNvSpPr>
            <a:spLocks noGrp="1"/>
          </p:cNvSpPr>
          <p:nvPr>
            <p:ph idx="1"/>
          </p:nvPr>
        </p:nvSpPr>
        <p:spPr/>
        <p:txBody>
          <a:bodyPr/>
          <a:lstStyle/>
          <a:p>
            <a:endParaRPr lang="en-US" dirty="0"/>
          </a:p>
        </p:txBody>
      </p:sp>
      <p:pic>
        <p:nvPicPr>
          <p:cNvPr id="17410" name="Picture 2" descr="A nurse administers CBD oil to David Scholey">
            <a:extLst>
              <a:ext uri="{FF2B5EF4-FFF2-40B4-BE49-F238E27FC236}">
                <a16:creationId xmlns:a16="http://schemas.microsoft.com/office/drawing/2014/main" id="{0C6168F6-E595-4AFD-99E0-06BCCC58F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000250"/>
            <a:ext cx="8636000"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138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52700" y="262196"/>
            <a:ext cx="7810500" cy="880805"/>
          </a:xfrm>
        </p:spPr>
        <p:txBody>
          <a:bodyPr>
            <a:normAutofit/>
          </a:bodyPr>
          <a:lstStyle/>
          <a:p>
            <a:r>
              <a:rPr lang="en-US" dirty="0">
                <a:solidFill>
                  <a:srgbClr val="990000"/>
                </a:solidFill>
              </a:rPr>
              <a:t>Autism spectrum disorder (ASD)</a:t>
            </a:r>
          </a:p>
        </p:txBody>
      </p:sp>
      <p:sp>
        <p:nvSpPr>
          <p:cNvPr id="2" name="Content Placeholder 1"/>
          <p:cNvSpPr>
            <a:spLocks noGrp="1"/>
          </p:cNvSpPr>
          <p:nvPr>
            <p:ph idx="1"/>
          </p:nvPr>
        </p:nvSpPr>
        <p:spPr>
          <a:xfrm>
            <a:off x="2552700" y="4292162"/>
            <a:ext cx="8115300" cy="2565838"/>
          </a:xfrm>
        </p:spPr>
        <p:txBody>
          <a:bodyPr>
            <a:normAutofit/>
          </a:bodyPr>
          <a:lstStyle/>
          <a:p>
            <a:endParaRPr lang="en-US" dirty="0"/>
          </a:p>
          <a:p>
            <a:pPr marL="0" indent="0">
              <a:buNone/>
            </a:pPr>
            <a:r>
              <a:rPr lang="en-US" sz="2800" b="1" dirty="0" err="1"/>
              <a:t>Lihi</a:t>
            </a:r>
            <a:r>
              <a:rPr lang="en-US" sz="2800" b="1" dirty="0"/>
              <a:t> Bar-Lev </a:t>
            </a:r>
            <a:r>
              <a:rPr lang="en-US" sz="2800" b="1" dirty="0" err="1"/>
              <a:t>Schleider</a:t>
            </a:r>
            <a:r>
              <a:rPr lang="en-US" sz="2800" b="1" dirty="0"/>
              <a:t>, </a:t>
            </a:r>
            <a:r>
              <a:rPr lang="en-US" sz="2800" dirty="0"/>
              <a:t>Ben-Gurion University of the Negev, </a:t>
            </a:r>
            <a:r>
              <a:rPr lang="en-US" sz="2800" dirty="0" err="1"/>
              <a:t>Be’er</a:t>
            </a:r>
            <a:r>
              <a:rPr lang="en-US" sz="2800" dirty="0"/>
              <a:t>-Sheva, Israel</a:t>
            </a:r>
          </a:p>
          <a:p>
            <a:pPr marL="0" indent="0">
              <a:buNone/>
            </a:pPr>
            <a:r>
              <a:rPr lang="en-US" sz="2800" dirty="0"/>
              <a:t>https://www.nature.com/articles/s41598-018-37570-y</a:t>
            </a:r>
          </a:p>
        </p:txBody>
      </p:sp>
      <p:pic>
        <p:nvPicPr>
          <p:cNvPr id="9218" name="Picture 2">
            <a:extLst>
              <a:ext uri="{FF2B5EF4-FFF2-40B4-BE49-F238E27FC236}">
                <a16:creationId xmlns:a16="http://schemas.microsoft.com/office/drawing/2014/main" id="{5F3136E4-881B-4E2F-9983-DE0C93F37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95400"/>
            <a:ext cx="4914900" cy="276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90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7</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603831" y="1784343"/>
            <a:ext cx="10984337" cy="4339650"/>
          </a:xfrm>
          <a:prstGeom prst="rect">
            <a:avLst/>
          </a:prstGeom>
          <a:solidFill>
            <a:schemeClr val="bg1">
              <a:lumMod val="75000"/>
            </a:schemeClr>
          </a:solidFill>
        </p:spPr>
        <p:txBody>
          <a:bodyPr wrap="square">
            <a:spAutoFit/>
          </a:bodyPr>
          <a:lstStyle/>
          <a:p>
            <a:pPr algn="l"/>
            <a:r>
              <a:rPr lang="en-US" sz="3600" b="1" i="0" dirty="0">
                <a:solidFill>
                  <a:schemeClr val="accent1">
                    <a:lumMod val="50000"/>
                  </a:schemeClr>
                </a:solidFill>
                <a:effectLst/>
                <a:latin typeface="Arial Black" panose="020B0A04020102020204" pitchFamily="34" charset="0"/>
              </a:rPr>
              <a:t>Fly agaric</a:t>
            </a:r>
            <a:r>
              <a:rPr lang="en-US" sz="3600" b="0" i="0" dirty="0">
                <a:solidFill>
                  <a:srgbClr val="444444"/>
                </a:solidFill>
                <a:effectLst/>
                <a:latin typeface="roboto condensed" panose="02000000000000000000" pitchFamily="2" charset="0"/>
              </a:rPr>
              <a:t> </a:t>
            </a:r>
            <a:r>
              <a:rPr lang="en-US" sz="2400" b="0" i="0" dirty="0">
                <a:effectLst/>
                <a:latin typeface="roboto condensed" panose="02000000000000000000" pitchFamily="2" charset="0"/>
              </a:rPr>
              <a:t>(</a:t>
            </a:r>
            <a:r>
              <a:rPr lang="en-US" sz="2400" b="0" i="0" u="sng" dirty="0">
                <a:effectLst/>
                <a:latin typeface="roboto condensed" panose="02000000000000000000" pitchFamily="2" charset="0"/>
                <a:hlinkClick r:id="rId2" tooltip="What Is Amanita Muscaria?">
                  <a:extLst>
                    <a:ext uri="{A12FA001-AC4F-418D-AE19-62706E023703}">
                      <ahyp:hlinkClr xmlns:ahyp="http://schemas.microsoft.com/office/drawing/2018/hyperlinkcolor" val="tx"/>
                    </a:ext>
                  </a:extLst>
                </a:hlinkClick>
              </a:rPr>
              <a:t>Amanita muscaria</a:t>
            </a:r>
            <a:r>
              <a:rPr lang="en-US" sz="2400" b="0" i="0" dirty="0">
                <a:effectLst/>
                <a:latin typeface="roboto condensed" panose="02000000000000000000" pitchFamily="2" charset="0"/>
              </a:rPr>
              <a:t>)</a:t>
            </a:r>
          </a:p>
          <a:p>
            <a:pPr algn="l"/>
            <a:endParaRPr lang="en-US" sz="2400" dirty="0">
              <a:latin typeface="roboto condensed" panose="02000000000000000000" pitchFamily="2" charset="0"/>
            </a:endParaRPr>
          </a:p>
          <a:p>
            <a:pPr marL="342900" indent="-342900" algn="l">
              <a:buFont typeface="Wingdings" panose="05000000000000000000" pitchFamily="2" charset="2"/>
              <a:buChar char="Ø"/>
            </a:pPr>
            <a:r>
              <a:rPr lang="en-US" sz="2400" b="0" i="0" dirty="0">
                <a:effectLst/>
                <a:latin typeface="roboto condensed" panose="02000000000000000000" pitchFamily="2" charset="0"/>
              </a:rPr>
              <a:t>Entheogenic mushroom</a:t>
            </a:r>
          </a:p>
          <a:p>
            <a:pPr marL="342900" indent="-342900" algn="l">
              <a:buFont typeface="Wingdings" panose="05000000000000000000" pitchFamily="2" charset="2"/>
              <a:buChar char="Ø"/>
            </a:pPr>
            <a:r>
              <a:rPr lang="en-US" sz="2400" dirty="0">
                <a:latin typeface="roboto condensed" panose="02000000000000000000" pitchFamily="2" charset="0"/>
              </a:rPr>
              <a:t>E</a:t>
            </a:r>
            <a:r>
              <a:rPr lang="en-US" sz="2400" b="0" i="0" dirty="0">
                <a:effectLst/>
                <a:latin typeface="roboto condensed" panose="02000000000000000000" pitchFamily="2" charset="0"/>
              </a:rPr>
              <a:t>asily confused with lethally poisonous mushrooms. </a:t>
            </a:r>
          </a:p>
          <a:p>
            <a:pPr marL="342900" indent="-342900" algn="l">
              <a:buFont typeface="Wingdings" panose="05000000000000000000" pitchFamily="2" charset="2"/>
              <a:buChar char="Ø"/>
            </a:pPr>
            <a:r>
              <a:rPr lang="en-US" sz="2400" b="0" i="0" dirty="0">
                <a:effectLst/>
                <a:latin typeface="roboto condensed" panose="02000000000000000000" pitchFamily="2" charset="0"/>
              </a:rPr>
              <a:t>Fly agaric contains</a:t>
            </a:r>
            <a:r>
              <a:rPr lang="en-US" sz="2400" b="0" i="0" dirty="0">
                <a:solidFill>
                  <a:srgbClr val="444444"/>
                </a:solidFill>
                <a:effectLst/>
                <a:latin typeface="roboto condensed" panose="02000000000000000000" pitchFamily="2" charset="0"/>
              </a:rPr>
              <a:t> </a:t>
            </a:r>
            <a:r>
              <a:rPr lang="en-US" sz="2400" b="1" i="0" dirty="0" err="1">
                <a:solidFill>
                  <a:schemeClr val="accent1">
                    <a:lumMod val="50000"/>
                  </a:schemeClr>
                </a:solidFill>
                <a:effectLst/>
                <a:latin typeface="roboto condensed" panose="02000000000000000000" pitchFamily="2" charset="0"/>
              </a:rPr>
              <a:t>ibotenic</a:t>
            </a:r>
            <a:r>
              <a:rPr lang="en-US" sz="2400" b="1" i="0" dirty="0">
                <a:solidFill>
                  <a:schemeClr val="accent1">
                    <a:lumMod val="50000"/>
                  </a:schemeClr>
                </a:solidFill>
                <a:effectLst/>
                <a:latin typeface="roboto condensed" panose="02000000000000000000" pitchFamily="2" charset="0"/>
              </a:rPr>
              <a:t> acid</a:t>
            </a:r>
            <a:r>
              <a:rPr lang="en-US" sz="2400" b="0" i="0" dirty="0">
                <a:effectLst/>
                <a:latin typeface="roboto condensed" panose="02000000000000000000" pitchFamily="2" charset="0"/>
              </a:rPr>
              <a:t>, which is then converted to </a:t>
            </a:r>
            <a:r>
              <a:rPr lang="en-US" sz="2400" b="1" i="0" dirty="0" err="1">
                <a:effectLst/>
                <a:latin typeface="roboto condensed" panose="02000000000000000000" pitchFamily="2" charset="0"/>
              </a:rPr>
              <a:t>muscimol</a:t>
            </a:r>
            <a:r>
              <a:rPr lang="en-US" sz="2400" b="0" i="0" dirty="0">
                <a:effectLst/>
                <a:latin typeface="roboto condensed" panose="02000000000000000000" pitchFamily="2" charset="0"/>
              </a:rPr>
              <a:t> to produce psychoactive effects.  It does not taste good.</a:t>
            </a:r>
          </a:p>
          <a:p>
            <a:pPr marL="342900" indent="-342900">
              <a:buFont typeface="Wingdings" panose="05000000000000000000" pitchFamily="2" charset="2"/>
              <a:buChar char="Ø"/>
            </a:pPr>
            <a:r>
              <a:rPr lang="en-US" sz="2400" b="0" i="0" dirty="0">
                <a:effectLst/>
                <a:latin typeface="roboto condensed" panose="02000000000000000000" pitchFamily="2" charset="0"/>
              </a:rPr>
              <a:t>Generates sedative, dreamy, and </a:t>
            </a:r>
            <a:r>
              <a:rPr lang="en-US" sz="2400" dirty="0">
                <a:latin typeface="roboto condensed" panose="02000000000000000000" pitchFamily="2" charset="0"/>
              </a:rPr>
              <a:t>trippy effects, either "heavenly" or extremely frightening effects. </a:t>
            </a:r>
          </a:p>
          <a:p>
            <a:pPr marL="342900" indent="-342900">
              <a:buFont typeface="Wingdings" panose="05000000000000000000" pitchFamily="2" charset="2"/>
              <a:buChar char="Ø"/>
            </a:pPr>
            <a:r>
              <a:rPr lang="en-US" sz="2400" b="0" i="0" dirty="0">
                <a:effectLst/>
                <a:latin typeface="roboto condensed" panose="02000000000000000000" pitchFamily="2" charset="0"/>
              </a:rPr>
              <a:t>When mistaken with a poisonous mushroom, the consequences can be grave. </a:t>
            </a:r>
            <a:r>
              <a:rPr lang="en-US" sz="3600" dirty="0">
                <a:latin typeface="Tahoma" panose="020B0604030504040204" pitchFamily="34" charset="0"/>
                <a:ea typeface="Tahoma" panose="020B0604030504040204" pitchFamily="34" charset="0"/>
                <a:cs typeface="Tahoma" panose="020B0604030504040204" pitchFamily="34" charset="0"/>
              </a:rPr>
              <a:t> </a:t>
            </a:r>
          </a:p>
          <a:p>
            <a:pPr marL="342900" indent="-342900">
              <a:buFont typeface="Wingdings" panose="05000000000000000000" pitchFamily="2" charset="2"/>
              <a:buChar char="Ø"/>
            </a:pPr>
            <a:endParaRPr lang="en-US" sz="3600" dirty="0">
              <a:solidFill>
                <a:srgbClr val="333333"/>
              </a:solidFill>
              <a:latin typeface="Tahoma" panose="020B0604030504040204" pitchFamily="34" charset="0"/>
              <a:ea typeface="Tahoma" panose="020B0604030504040204" pitchFamily="34" charset="0"/>
              <a:cs typeface="Tahoma" panose="020B0604030504040204" pitchFamily="34" charset="0"/>
            </a:endParaRPr>
          </a:p>
        </p:txBody>
      </p:sp>
      <p:pic>
        <p:nvPicPr>
          <p:cNvPr id="18434" name="Picture 2" descr="Fly Agaric">
            <a:extLst>
              <a:ext uri="{FF2B5EF4-FFF2-40B4-BE49-F238E27FC236}">
                <a16:creationId xmlns:a16="http://schemas.microsoft.com/office/drawing/2014/main" id="{3E4689ED-AC71-7009-D7E9-85F13215E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55710"/>
            <a:ext cx="5148098" cy="2574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0261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4807-C30A-465E-8FA1-F5848BE7786A}"/>
              </a:ext>
            </a:extLst>
          </p:cNvPr>
          <p:cNvSpPr>
            <a:spLocks noGrp="1"/>
          </p:cNvSpPr>
          <p:nvPr>
            <p:ph type="title"/>
          </p:nvPr>
        </p:nvSpPr>
        <p:spPr>
          <a:xfrm>
            <a:off x="2052320" y="15240"/>
            <a:ext cx="8610600" cy="1485900"/>
          </a:xfr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a:normAutofit fontScale="90000"/>
          </a:bodyPr>
          <a:lstStyle/>
          <a:p>
            <a:pPr algn="ctr"/>
            <a:br>
              <a:rPr lang="en-US" sz="2000" dirty="0"/>
            </a:br>
            <a:r>
              <a:rPr lang="en-US" dirty="0">
                <a:latin typeface="Aharoni" panose="02010803020104030203" pitchFamily="2" charset="-79"/>
                <a:cs typeface="Aharoni" panose="02010803020104030203" pitchFamily="2" charset="-79"/>
              </a:rPr>
              <a:t>Acute effects of marijuana</a:t>
            </a:r>
            <a:br>
              <a:rPr lang="en-US" dirty="0">
                <a:latin typeface="Aharoni" panose="02010803020104030203" pitchFamily="2" charset="-79"/>
                <a:cs typeface="Aharoni" panose="02010803020104030203" pitchFamily="2" charset="-79"/>
              </a:rPr>
            </a:br>
            <a:r>
              <a:rPr lang="en-US" sz="2700" dirty="0">
                <a:solidFill>
                  <a:srgbClr val="000099"/>
                </a:solidFill>
              </a:rPr>
              <a:t>https://www.ncbi.nlm.nih.gov/pc/articles/PMC6650211/</a:t>
            </a:r>
            <a:endParaRPr lang="en-US" sz="2700" dirty="0">
              <a:latin typeface="Aharoni" panose="02010803020104030203" pitchFamily="2" charset="-79"/>
              <a:cs typeface="Aharoni" panose="02010803020104030203" pitchFamily="2" charset="-79"/>
            </a:endParaRPr>
          </a:p>
        </p:txBody>
      </p:sp>
      <p:graphicFrame>
        <p:nvGraphicFramePr>
          <p:cNvPr id="4" name="Content Placeholder 3">
            <a:extLst>
              <a:ext uri="{FF2B5EF4-FFF2-40B4-BE49-F238E27FC236}">
                <a16:creationId xmlns:a16="http://schemas.microsoft.com/office/drawing/2014/main" id="{33796E01-07C1-4B72-9469-45CFB671B3AF}"/>
              </a:ext>
            </a:extLst>
          </p:cNvPr>
          <p:cNvGraphicFramePr>
            <a:graphicFrameLocks noGrp="1"/>
          </p:cNvGraphicFramePr>
          <p:nvPr>
            <p:ph idx="1"/>
          </p:nvPr>
        </p:nvGraphicFramePr>
        <p:xfrm>
          <a:off x="2052320" y="1348366"/>
          <a:ext cx="8610600" cy="5232186"/>
        </p:xfrm>
        <a:graphic>
          <a:graphicData uri="http://schemas.openxmlformats.org/drawingml/2006/table">
            <a:tbl>
              <a:tblPr/>
              <a:tblGrid>
                <a:gridCol w="2974283">
                  <a:extLst>
                    <a:ext uri="{9D8B030D-6E8A-4147-A177-3AD203B41FA5}">
                      <a16:colId xmlns:a16="http://schemas.microsoft.com/office/drawing/2014/main" val="1265306341"/>
                    </a:ext>
                  </a:extLst>
                </a:gridCol>
                <a:gridCol w="5636317">
                  <a:extLst>
                    <a:ext uri="{9D8B030D-6E8A-4147-A177-3AD203B41FA5}">
                      <a16:colId xmlns:a16="http://schemas.microsoft.com/office/drawing/2014/main" val="2951841372"/>
                    </a:ext>
                  </a:extLst>
                </a:gridCol>
              </a:tblGrid>
              <a:tr h="647620">
                <a:tc>
                  <a:txBody>
                    <a:bodyPr/>
                    <a:lstStyle/>
                    <a:p>
                      <a:pPr algn="l" fontAlgn="t"/>
                      <a:r>
                        <a:rPr lang="en-US" sz="2800" b="1" baseline="0" dirty="0">
                          <a:solidFill>
                            <a:srgbClr val="000099"/>
                          </a:solidFill>
                          <a:effectLst/>
                        </a:rPr>
                        <a:t>Cardiovascular</a:t>
                      </a:r>
                    </a:p>
                  </a:txBody>
                  <a:tcPr marL="71628" marR="71628" marT="35814" marB="35814">
                    <a:lnL>
                      <a:noFill/>
                    </a:lnL>
                    <a:lnR>
                      <a:noFill/>
                    </a:lnR>
                    <a:lnT>
                      <a:noFill/>
                    </a:lnT>
                    <a:lnB>
                      <a:noFill/>
                    </a:lnB>
                    <a:solidFill>
                      <a:srgbClr val="FFFCF0"/>
                    </a:solidFill>
                  </a:tcPr>
                </a:tc>
                <a:tc>
                  <a:txBody>
                    <a:bodyPr/>
                    <a:lstStyle/>
                    <a:p>
                      <a:pPr fontAlgn="t"/>
                      <a:r>
                        <a:rPr lang="en-US" sz="2800" dirty="0">
                          <a:effectLst/>
                        </a:rPr>
                        <a:t>Tachycardia, Vasodilation’ Orthostasis</a:t>
                      </a: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655160920"/>
                  </a:ext>
                </a:extLst>
              </a:tr>
              <a:tr h="1079219">
                <a:tc>
                  <a:txBody>
                    <a:bodyPr/>
                    <a:lstStyle/>
                    <a:p>
                      <a:pPr algn="l" fontAlgn="t"/>
                      <a:r>
                        <a:rPr lang="en-US" sz="2800" b="1" baseline="0" dirty="0">
                          <a:solidFill>
                            <a:srgbClr val="000099"/>
                          </a:solidFill>
                          <a:effectLst/>
                        </a:rPr>
                        <a:t>Pulmonary</a:t>
                      </a:r>
                    </a:p>
                  </a:txBody>
                  <a:tcPr marL="71628" marR="71628" marT="35814" marB="35814">
                    <a:lnL>
                      <a:noFill/>
                    </a:lnL>
                    <a:lnR>
                      <a:noFill/>
                    </a:lnR>
                    <a:lnT>
                      <a:noFill/>
                    </a:lnT>
                    <a:lnB>
                      <a:noFill/>
                    </a:lnB>
                    <a:solidFill>
                      <a:srgbClr val="FFFCF0"/>
                    </a:solidFill>
                  </a:tcPr>
                </a:tc>
                <a:tc>
                  <a:txBody>
                    <a:bodyPr/>
                    <a:lstStyle/>
                    <a:p>
                      <a:pPr fontAlgn="t"/>
                      <a:r>
                        <a:rPr lang="en-US" sz="2800" dirty="0">
                          <a:effectLst/>
                        </a:rPr>
                        <a:t>Bronchodilation, Hyperreactivity, Airway edema</a:t>
                      </a: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3688342884"/>
                  </a:ext>
                </a:extLst>
              </a:tr>
              <a:tr h="1587714">
                <a:tc>
                  <a:txBody>
                    <a:bodyPr/>
                    <a:lstStyle/>
                    <a:p>
                      <a:pPr algn="l" fontAlgn="t"/>
                      <a:r>
                        <a:rPr lang="en-US" sz="2800" b="1" baseline="0" dirty="0">
                          <a:solidFill>
                            <a:srgbClr val="000099"/>
                          </a:solidFill>
                          <a:effectLst/>
                        </a:rPr>
                        <a:t>Central nervous system</a:t>
                      </a:r>
                    </a:p>
                  </a:txBody>
                  <a:tcPr marL="71628" marR="71628" marT="35814" marB="35814">
                    <a:lnL>
                      <a:noFill/>
                    </a:lnL>
                    <a:lnR>
                      <a:noFill/>
                    </a:lnR>
                    <a:lnT>
                      <a:noFill/>
                    </a:lnT>
                    <a:lnB>
                      <a:noFill/>
                    </a:lnB>
                    <a:solidFill>
                      <a:srgbClr val="FFFCF0"/>
                    </a:solidFill>
                  </a:tcPr>
                </a:tc>
                <a:tc>
                  <a:txBody>
                    <a:bodyPr/>
                    <a:lstStyle/>
                    <a:p>
                      <a:pPr fontAlgn="t"/>
                      <a:r>
                        <a:rPr lang="en-US" sz="2800" dirty="0">
                          <a:effectLst/>
                        </a:rPr>
                        <a:t>Anxiolysis, Anxiety, Paranoia/psychosis, Euphoria, Dizziness, Headache, Memory dysfunction, Analgesia</a:t>
                      </a: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240900876"/>
                  </a:ext>
                </a:extLst>
              </a:tr>
              <a:tr h="1079219">
                <a:tc>
                  <a:txBody>
                    <a:bodyPr/>
                    <a:lstStyle/>
                    <a:p>
                      <a:pPr algn="l" fontAlgn="t"/>
                      <a:r>
                        <a:rPr lang="en-US" sz="2800" b="1" baseline="0">
                          <a:solidFill>
                            <a:srgbClr val="000099"/>
                          </a:solidFill>
                          <a:effectLst/>
                        </a:rPr>
                        <a:t>Gastrointestinal</a:t>
                      </a:r>
                    </a:p>
                  </a:txBody>
                  <a:tcPr marL="71628" marR="71628" marT="35814" marB="35814">
                    <a:lnL>
                      <a:noFill/>
                    </a:lnL>
                    <a:lnR>
                      <a:noFill/>
                    </a:lnR>
                    <a:lnT>
                      <a:noFill/>
                    </a:lnT>
                    <a:lnB>
                      <a:noFill/>
                    </a:lnB>
                    <a:solidFill>
                      <a:srgbClr val="FFFCF0"/>
                    </a:solidFill>
                  </a:tcPr>
                </a:tc>
                <a:tc>
                  <a:txBody>
                    <a:bodyPr/>
                    <a:lstStyle/>
                    <a:p>
                      <a:pPr fontAlgn="t"/>
                      <a:r>
                        <a:rPr lang="en-US" sz="2800" dirty="0" err="1">
                          <a:effectLst/>
                        </a:rPr>
                        <a:t>Antinausea</a:t>
                      </a:r>
                      <a:r>
                        <a:rPr lang="en-US" sz="2800" dirty="0">
                          <a:effectLst/>
                        </a:rPr>
                        <a:t>, Increased appetite, Abdominal pain</a:t>
                      </a: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979286088"/>
                  </a:ext>
                </a:extLst>
              </a:tr>
              <a:tr h="647620">
                <a:tc>
                  <a:txBody>
                    <a:bodyPr/>
                    <a:lstStyle/>
                    <a:p>
                      <a:pPr algn="l" fontAlgn="t"/>
                      <a:r>
                        <a:rPr lang="en-US" sz="2800" b="1" baseline="0" dirty="0">
                          <a:solidFill>
                            <a:srgbClr val="000099"/>
                          </a:solidFill>
                          <a:effectLst/>
                        </a:rPr>
                        <a:t>Endocrine</a:t>
                      </a:r>
                    </a:p>
                  </a:txBody>
                  <a:tcPr marL="71628" marR="71628" marT="35814" marB="35814">
                    <a:lnL>
                      <a:noFill/>
                    </a:lnL>
                    <a:lnR>
                      <a:noFill/>
                    </a:lnR>
                    <a:lnT>
                      <a:noFill/>
                    </a:lnT>
                    <a:lnB>
                      <a:noFill/>
                    </a:lnB>
                    <a:solidFill>
                      <a:srgbClr val="FFFCF0"/>
                    </a:solidFill>
                  </a:tcPr>
                </a:tc>
                <a:tc>
                  <a:txBody>
                    <a:bodyPr/>
                    <a:lstStyle/>
                    <a:p>
                      <a:pPr fontAlgn="t"/>
                      <a:r>
                        <a:rPr lang="en-US" sz="2800" dirty="0">
                          <a:effectLst/>
                        </a:rPr>
                        <a:t>None</a:t>
                      </a: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564344420"/>
                  </a:ext>
                </a:extLst>
              </a:tr>
            </a:tbl>
          </a:graphicData>
        </a:graphic>
      </p:graphicFrame>
    </p:spTree>
    <p:extLst>
      <p:ext uri="{BB962C8B-B14F-4D97-AF65-F5344CB8AC3E}">
        <p14:creationId xmlns:p14="http://schemas.microsoft.com/office/powerpoint/2010/main" val="39694254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E934D-2F13-4197-B6EE-2D024ECDEA64}"/>
              </a:ext>
            </a:extLst>
          </p:cNvPr>
          <p:cNvSpPr>
            <a:spLocks noGrp="1"/>
          </p:cNvSpPr>
          <p:nvPr>
            <p:ph type="title"/>
          </p:nvPr>
        </p:nvSpPr>
        <p:sp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a:normAutofit/>
          </a:bodyPr>
          <a:lstStyle/>
          <a:p>
            <a:pPr algn="ctr"/>
            <a:r>
              <a:rPr lang="en-US" b="1" dirty="0">
                <a:solidFill>
                  <a:srgbClr val="990000"/>
                </a:solidFill>
              </a:rPr>
              <a:t>Induction dose of propofol in patients using cannabis</a:t>
            </a:r>
            <a:endParaRPr lang="en-US" dirty="0">
              <a:solidFill>
                <a:srgbClr val="990000"/>
              </a:solidFill>
            </a:endParaRPr>
          </a:p>
        </p:txBody>
      </p:sp>
      <p:sp>
        <p:nvSpPr>
          <p:cNvPr id="3" name="Content Placeholder 2">
            <a:extLst>
              <a:ext uri="{FF2B5EF4-FFF2-40B4-BE49-F238E27FC236}">
                <a16:creationId xmlns:a16="http://schemas.microsoft.com/office/drawing/2014/main" id="{B2DA582B-2126-436A-AC67-403B02B064B0}"/>
              </a:ext>
            </a:extLst>
          </p:cNvPr>
          <p:cNvSpPr>
            <a:spLocks noGrp="1"/>
          </p:cNvSpPr>
          <p:nvPr>
            <p:ph idx="1"/>
          </p:nvPr>
        </p:nvSpPr>
        <p:spPr>
          <a:xfrm>
            <a:off x="2057400" y="1890576"/>
            <a:ext cx="8610600" cy="4572000"/>
          </a:xfrm>
        </p:spPr>
        <p:txBody>
          <a:bodyPr>
            <a:normAutofit/>
          </a:bodyPr>
          <a:lstStyle/>
          <a:p>
            <a:r>
              <a:rPr lang="en-US" sz="3500" dirty="0"/>
              <a:t>Cannabis users v. nonusers </a:t>
            </a:r>
            <a:r>
              <a:rPr lang="en-US" sz="3500" b="1" i="1" dirty="0">
                <a:solidFill>
                  <a:srgbClr val="000099"/>
                </a:solidFill>
              </a:rPr>
              <a:t>required </a:t>
            </a:r>
            <a:r>
              <a:rPr lang="en-US" sz="3500" dirty="0"/>
              <a:t>for satisfactory clinical induction </a:t>
            </a:r>
            <a:r>
              <a:rPr lang="en-US" sz="3500" b="1" i="1" dirty="0">
                <a:solidFill>
                  <a:srgbClr val="000099"/>
                </a:solidFill>
              </a:rPr>
              <a:t> a significantly higher propofol dose to achieve laryngeal mask insertion. </a:t>
            </a:r>
          </a:p>
          <a:p>
            <a:endParaRPr lang="en-US" dirty="0"/>
          </a:p>
          <a:p>
            <a:pPr marL="0" indent="0" algn="r">
              <a:buNone/>
            </a:pPr>
            <a:r>
              <a:rPr lang="en-US" sz="2400" dirty="0" err="1"/>
              <a:t>Flisberg</a:t>
            </a:r>
            <a:r>
              <a:rPr lang="en-US" sz="2400" dirty="0"/>
              <a:t> et al, </a:t>
            </a:r>
            <a:r>
              <a:rPr lang="es-ES" sz="2400" u="sng" dirty="0" err="1">
                <a:hlinkClick r:id="rId3" tooltip="European journal of anaesthesiology."/>
              </a:rPr>
              <a:t>Eur</a:t>
            </a:r>
            <a:r>
              <a:rPr lang="es-ES" sz="2400" u="sng" dirty="0">
                <a:hlinkClick r:id="rId3" tooltip="European journal of anaesthesiology."/>
              </a:rPr>
              <a:t> J </a:t>
            </a:r>
            <a:r>
              <a:rPr lang="es-ES" sz="2400" u="sng" dirty="0" err="1">
                <a:hlinkClick r:id="rId3" tooltip="European journal of anaesthesiology."/>
              </a:rPr>
              <a:t>Anaesthesiol</a:t>
            </a:r>
            <a:r>
              <a:rPr lang="es-ES" sz="2400" u="sng" dirty="0">
                <a:hlinkClick r:id="rId3" tooltip="European journal of anaesthesiology."/>
              </a:rPr>
              <a:t>.</a:t>
            </a:r>
            <a:r>
              <a:rPr lang="es-ES" sz="2400" dirty="0"/>
              <a:t> 2009 Mar;26(3):192-5. (</a:t>
            </a:r>
            <a:r>
              <a:rPr lang="es-ES" sz="2400" dirty="0" err="1"/>
              <a:t>Sweden</a:t>
            </a:r>
            <a:r>
              <a:rPr lang="es-ES" sz="2400" dirty="0"/>
              <a:t>),</a:t>
            </a:r>
            <a:r>
              <a:rPr lang="en-US" sz="2400" dirty="0"/>
              <a:t> </a:t>
            </a:r>
            <a:r>
              <a:rPr lang="en-US" sz="2400" dirty="0">
                <a:solidFill>
                  <a:srgbClr val="000099"/>
                </a:solidFill>
              </a:rPr>
              <a:t>https://www.ncbi.nlm.nih.gov/pubmed/19237981/</a:t>
            </a:r>
          </a:p>
        </p:txBody>
      </p:sp>
    </p:spTree>
    <p:extLst>
      <p:ext uri="{BB962C8B-B14F-4D97-AF65-F5344CB8AC3E}">
        <p14:creationId xmlns:p14="http://schemas.microsoft.com/office/powerpoint/2010/main" val="876999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4807-C30A-465E-8FA1-F5848BE7786A}"/>
              </a:ext>
            </a:extLst>
          </p:cNvPr>
          <p:cNvSpPr>
            <a:spLocks noGrp="1"/>
          </p:cNvSpPr>
          <p:nvPr>
            <p:ph type="title"/>
          </p:nvPr>
        </p:nvSpPr>
        <p:spPr>
          <a:xfrm>
            <a:off x="2052320" y="15240"/>
            <a:ext cx="8610600" cy="1485900"/>
          </a:xfr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p:spPr>
        <p:txBody>
          <a:bodyPr>
            <a:normAutofit fontScale="90000"/>
          </a:bodyPr>
          <a:lstStyle/>
          <a:p>
            <a:pPr algn="ctr"/>
            <a:br>
              <a:rPr lang="en-US" sz="2000" dirty="0"/>
            </a:br>
            <a:r>
              <a:rPr lang="en-US" dirty="0">
                <a:solidFill>
                  <a:srgbClr val="990000"/>
                </a:solidFill>
                <a:latin typeface="Aharoni" panose="02010803020104030203" pitchFamily="2" charset="-79"/>
                <a:cs typeface="Aharoni" panose="02010803020104030203" pitchFamily="2" charset="-79"/>
              </a:rPr>
              <a:t>Chronic effects of marijuana</a:t>
            </a:r>
            <a:br>
              <a:rPr lang="en-US" dirty="0">
                <a:latin typeface="Aharoni" panose="02010803020104030203" pitchFamily="2" charset="-79"/>
                <a:cs typeface="Aharoni" panose="02010803020104030203" pitchFamily="2" charset="-79"/>
              </a:rPr>
            </a:br>
            <a:r>
              <a:rPr lang="en-US" sz="2700" dirty="0">
                <a:solidFill>
                  <a:srgbClr val="000099"/>
                </a:solidFill>
              </a:rPr>
              <a:t>https://www.ncbi.nlm.nih.gov/pc/articles/PMC6650211/</a:t>
            </a:r>
            <a:endParaRPr lang="en-US" sz="2700" dirty="0">
              <a:latin typeface="Aharoni" panose="02010803020104030203" pitchFamily="2" charset="-79"/>
              <a:cs typeface="Aharoni" panose="02010803020104030203" pitchFamily="2" charset="-79"/>
            </a:endParaRPr>
          </a:p>
        </p:txBody>
      </p:sp>
      <p:graphicFrame>
        <p:nvGraphicFramePr>
          <p:cNvPr id="4" name="Content Placeholder 3">
            <a:extLst>
              <a:ext uri="{FF2B5EF4-FFF2-40B4-BE49-F238E27FC236}">
                <a16:creationId xmlns:a16="http://schemas.microsoft.com/office/drawing/2014/main" id="{33796E01-07C1-4B72-9469-45CFB671B3AF}"/>
              </a:ext>
            </a:extLst>
          </p:cNvPr>
          <p:cNvGraphicFramePr>
            <a:graphicFrameLocks noGrp="1"/>
          </p:cNvGraphicFramePr>
          <p:nvPr>
            <p:ph idx="1"/>
          </p:nvPr>
        </p:nvGraphicFramePr>
        <p:xfrm>
          <a:off x="2174240" y="1348366"/>
          <a:ext cx="8265160" cy="5318840"/>
        </p:xfrm>
        <a:graphic>
          <a:graphicData uri="http://schemas.openxmlformats.org/drawingml/2006/table">
            <a:tbl>
              <a:tblPr/>
              <a:tblGrid>
                <a:gridCol w="2854960">
                  <a:extLst>
                    <a:ext uri="{9D8B030D-6E8A-4147-A177-3AD203B41FA5}">
                      <a16:colId xmlns:a16="http://schemas.microsoft.com/office/drawing/2014/main" val="1265306341"/>
                    </a:ext>
                  </a:extLst>
                </a:gridCol>
                <a:gridCol w="5410200">
                  <a:extLst>
                    <a:ext uri="{9D8B030D-6E8A-4147-A177-3AD203B41FA5}">
                      <a16:colId xmlns:a16="http://schemas.microsoft.com/office/drawing/2014/main" val="2951841372"/>
                    </a:ext>
                  </a:extLst>
                </a:gridCol>
              </a:tblGrid>
              <a:tr h="647620">
                <a:tc>
                  <a:txBody>
                    <a:bodyPr/>
                    <a:lstStyle/>
                    <a:p>
                      <a:pPr algn="l" fontAlgn="t"/>
                      <a:r>
                        <a:rPr lang="en-US" sz="2800" b="1" baseline="0" dirty="0">
                          <a:solidFill>
                            <a:srgbClr val="000099"/>
                          </a:solidFill>
                          <a:effectLst/>
                        </a:rPr>
                        <a:t>Cardiovascular</a:t>
                      </a:r>
                    </a:p>
                  </a:txBody>
                  <a:tcPr marL="71628" marR="71628" marT="35814" marB="35814">
                    <a:lnL>
                      <a:noFill/>
                    </a:lnL>
                    <a:lnR>
                      <a:noFill/>
                    </a:lnR>
                    <a:lnT>
                      <a:noFill/>
                    </a:lnT>
                    <a:lnB>
                      <a:noFill/>
                    </a:lnB>
                    <a:solidFill>
                      <a:srgbClr val="FFFCF0"/>
                    </a:solidFill>
                  </a:tcPr>
                </a:tc>
                <a:tc>
                  <a:txBody>
                    <a:bodyPr/>
                    <a:lstStyle/>
                    <a:p>
                      <a:pPr fontAlgn="t"/>
                      <a:r>
                        <a:rPr lang="en-US" sz="2800" b="0" i="0" kern="1200" dirty="0">
                          <a:solidFill>
                            <a:schemeClr val="tx1"/>
                          </a:solidFill>
                          <a:effectLst/>
                          <a:latin typeface="+mn-lt"/>
                          <a:ea typeface="+mn-ea"/>
                          <a:cs typeface="+mn-cs"/>
                        </a:rPr>
                        <a:t>Atheromatous disease</a:t>
                      </a:r>
                      <a:endParaRPr lang="en-US" sz="2800" dirty="0">
                        <a:effectLst/>
                      </a:endParaRP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655160920"/>
                  </a:ext>
                </a:extLst>
              </a:tr>
              <a:tr h="1079219">
                <a:tc>
                  <a:txBody>
                    <a:bodyPr/>
                    <a:lstStyle/>
                    <a:p>
                      <a:pPr algn="l" fontAlgn="t"/>
                      <a:r>
                        <a:rPr lang="en-US" sz="2800" b="1" baseline="0" dirty="0">
                          <a:solidFill>
                            <a:srgbClr val="000099"/>
                          </a:solidFill>
                          <a:effectLst/>
                        </a:rPr>
                        <a:t>Pulmonary</a:t>
                      </a:r>
                    </a:p>
                  </a:txBody>
                  <a:tcPr marL="71628" marR="71628" marT="35814" marB="35814">
                    <a:lnL>
                      <a:noFill/>
                    </a:lnL>
                    <a:lnR>
                      <a:noFill/>
                    </a:lnR>
                    <a:lnT>
                      <a:noFill/>
                    </a:lnT>
                    <a:lnB>
                      <a:noFill/>
                    </a:lnB>
                    <a:solidFill>
                      <a:srgbClr val="FFFCF0"/>
                    </a:solidFill>
                  </a:tcPr>
                </a:tc>
                <a:tc>
                  <a:txBody>
                    <a:bodyPr/>
                    <a:lstStyle/>
                    <a:p>
                      <a:pPr fontAlgn="t"/>
                      <a:r>
                        <a:rPr lang="en-US" sz="2800" b="0" i="0" kern="1200" dirty="0">
                          <a:solidFill>
                            <a:schemeClr val="tx1"/>
                          </a:solidFill>
                          <a:effectLst/>
                          <a:latin typeface="+mn-lt"/>
                          <a:ea typeface="+mn-ea"/>
                          <a:cs typeface="+mn-cs"/>
                        </a:rPr>
                        <a:t>Chronic bronchitis, Emphysema</a:t>
                      </a:r>
                      <a:endParaRPr lang="en-US" sz="2800" dirty="0">
                        <a:effectLst/>
                      </a:endParaRP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3688342884"/>
                  </a:ext>
                </a:extLst>
              </a:tr>
              <a:tr h="1587714">
                <a:tc>
                  <a:txBody>
                    <a:bodyPr/>
                    <a:lstStyle/>
                    <a:p>
                      <a:pPr algn="l" fontAlgn="t"/>
                      <a:r>
                        <a:rPr lang="en-US" sz="2800" b="1" baseline="0" dirty="0">
                          <a:solidFill>
                            <a:srgbClr val="000099"/>
                          </a:solidFill>
                          <a:effectLst/>
                        </a:rPr>
                        <a:t>Central nervous system</a:t>
                      </a:r>
                    </a:p>
                  </a:txBody>
                  <a:tcPr marL="71628" marR="71628" marT="35814" marB="35814">
                    <a:lnL>
                      <a:noFill/>
                    </a:lnL>
                    <a:lnR>
                      <a:noFill/>
                    </a:lnR>
                    <a:lnT>
                      <a:noFill/>
                    </a:lnT>
                    <a:lnB>
                      <a:noFill/>
                    </a:lnB>
                    <a:solidFill>
                      <a:srgbClr val="FFFCF0"/>
                    </a:solidFill>
                  </a:tcPr>
                </a:tc>
                <a:tc>
                  <a:txBody>
                    <a:bodyPr/>
                    <a:lstStyle/>
                    <a:p>
                      <a:pPr fontAlgn="t"/>
                      <a:r>
                        <a:rPr lang="en-US" sz="2800" b="0" i="0" kern="1200" dirty="0">
                          <a:solidFill>
                            <a:schemeClr val="tx1"/>
                          </a:solidFill>
                          <a:effectLst/>
                          <a:latin typeface="+mn-lt"/>
                          <a:ea typeface="+mn-ea"/>
                          <a:cs typeface="+mn-cs"/>
                        </a:rPr>
                        <a:t>Similar to acute effects but tolerance develops, requiring higher doses for similar effects</a:t>
                      </a:r>
                      <a:endParaRPr lang="en-US" sz="2800" dirty="0">
                        <a:effectLst/>
                      </a:endParaRP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240900876"/>
                  </a:ext>
                </a:extLst>
              </a:tr>
              <a:tr h="1079219">
                <a:tc>
                  <a:txBody>
                    <a:bodyPr/>
                    <a:lstStyle/>
                    <a:p>
                      <a:pPr algn="l" fontAlgn="t"/>
                      <a:r>
                        <a:rPr lang="en-US" sz="2800" b="1" baseline="0" dirty="0">
                          <a:solidFill>
                            <a:srgbClr val="000099"/>
                          </a:solidFill>
                          <a:effectLst/>
                        </a:rPr>
                        <a:t>Gastrointestinal</a:t>
                      </a:r>
                    </a:p>
                  </a:txBody>
                  <a:tcPr marL="71628" marR="71628" marT="35814" marB="35814">
                    <a:lnL>
                      <a:noFill/>
                    </a:lnL>
                    <a:lnR>
                      <a:noFill/>
                    </a:lnR>
                    <a:lnT>
                      <a:noFill/>
                    </a:lnT>
                    <a:lnB>
                      <a:noFill/>
                    </a:lnB>
                    <a:solidFill>
                      <a:srgbClr val="FFFCF0"/>
                    </a:solidFill>
                  </a:tcPr>
                </a:tc>
                <a:tc>
                  <a:txBody>
                    <a:bodyPr/>
                    <a:lstStyle/>
                    <a:p>
                      <a:pPr fontAlgn="t"/>
                      <a:r>
                        <a:rPr lang="en-US" sz="2800" b="1" i="0" kern="1200" baseline="0" dirty="0">
                          <a:solidFill>
                            <a:srgbClr val="C00000"/>
                          </a:solidFill>
                          <a:effectLst/>
                          <a:latin typeface="+mn-lt"/>
                          <a:ea typeface="+mn-ea"/>
                          <a:cs typeface="+mn-cs"/>
                        </a:rPr>
                        <a:t>Cannabis Hyperemesis Syndrome</a:t>
                      </a:r>
                      <a:endParaRPr lang="en-US" sz="2800" b="1" baseline="0" dirty="0">
                        <a:solidFill>
                          <a:srgbClr val="C00000"/>
                        </a:solidFill>
                        <a:effectLst/>
                      </a:endParaRP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979286088"/>
                  </a:ext>
                </a:extLst>
              </a:tr>
              <a:tr h="647620">
                <a:tc>
                  <a:txBody>
                    <a:bodyPr/>
                    <a:lstStyle/>
                    <a:p>
                      <a:pPr algn="l" fontAlgn="t"/>
                      <a:r>
                        <a:rPr lang="en-US" sz="2800" b="1" baseline="0" dirty="0">
                          <a:solidFill>
                            <a:srgbClr val="000099"/>
                          </a:solidFill>
                          <a:effectLst/>
                        </a:rPr>
                        <a:t>Endocrine</a:t>
                      </a:r>
                    </a:p>
                  </a:txBody>
                  <a:tcPr marL="71628" marR="71628" marT="35814" marB="35814">
                    <a:lnL>
                      <a:noFill/>
                    </a:lnL>
                    <a:lnR>
                      <a:noFill/>
                    </a:lnR>
                    <a:lnT>
                      <a:noFill/>
                    </a:lnT>
                    <a:lnB>
                      <a:noFill/>
                    </a:lnB>
                    <a:solidFill>
                      <a:srgbClr val="FFFCF0"/>
                    </a:solidFill>
                  </a:tcPr>
                </a:tc>
                <a:tc>
                  <a:txBody>
                    <a:bodyPr/>
                    <a:lstStyle/>
                    <a:p>
                      <a:pPr fontAlgn="t"/>
                      <a:r>
                        <a:rPr lang="en-US" sz="2800" b="0" i="0" kern="1200" dirty="0">
                          <a:solidFill>
                            <a:schemeClr val="tx1"/>
                          </a:solidFill>
                          <a:effectLst/>
                          <a:latin typeface="+mn-lt"/>
                          <a:ea typeface="+mn-ea"/>
                          <a:cs typeface="+mn-cs"/>
                        </a:rPr>
                        <a:t>Gynecomastia, Anovulation, Galactorrhea</a:t>
                      </a:r>
                      <a:endParaRPr lang="en-US" sz="2800" dirty="0">
                        <a:effectLst/>
                      </a:endParaRPr>
                    </a:p>
                  </a:txBody>
                  <a:tcPr marL="71628" marR="71628" marT="35814" marB="35814">
                    <a:lnL>
                      <a:noFill/>
                    </a:lnL>
                    <a:lnR>
                      <a:noFill/>
                    </a:lnR>
                    <a:lnT>
                      <a:noFill/>
                    </a:lnT>
                    <a:lnB>
                      <a:noFill/>
                    </a:lnB>
                    <a:solidFill>
                      <a:srgbClr val="FFFCF0"/>
                    </a:solidFill>
                  </a:tcPr>
                </a:tc>
                <a:extLst>
                  <a:ext uri="{0D108BD9-81ED-4DB2-BD59-A6C34878D82A}">
                    <a16:rowId xmlns:a16="http://schemas.microsoft.com/office/drawing/2014/main" val="564344420"/>
                  </a:ext>
                </a:extLst>
              </a:tr>
            </a:tbl>
          </a:graphicData>
        </a:graphic>
      </p:graphicFrame>
    </p:spTree>
    <p:extLst>
      <p:ext uri="{BB962C8B-B14F-4D97-AF65-F5344CB8AC3E}">
        <p14:creationId xmlns:p14="http://schemas.microsoft.com/office/powerpoint/2010/main" val="15271891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9E06-A933-4A27-99B1-728B0B53CAA0}"/>
              </a:ext>
            </a:extLst>
          </p:cNvPr>
          <p:cNvSpPr>
            <a:spLocks noGrp="1"/>
          </p:cNvSpPr>
          <p:nvPr>
            <p:ph type="title"/>
          </p:nvPr>
        </p:nvSpPr>
        <p:spPr>
          <a:xfrm>
            <a:off x="2057400" y="-1"/>
            <a:ext cx="5334000" cy="1860233"/>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r>
              <a:rPr lang="en-US" b="1" dirty="0">
                <a:solidFill>
                  <a:srgbClr val="990000"/>
                </a:solidFill>
                <a:latin typeface="Aharoni" panose="02010803020104030203" pitchFamily="2" charset="-79"/>
                <a:cs typeface="Aharoni" panose="02010803020104030203" pitchFamily="2" charset="-79"/>
              </a:rPr>
              <a:t>Cannabis use disorders ~ doubled risk of MI post-op</a:t>
            </a:r>
            <a:endParaRPr lang="en-US" dirty="0">
              <a:solidFill>
                <a:srgbClr val="990000"/>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89632AD-B6D6-4740-AEB6-8EB8CE0FEC56}"/>
              </a:ext>
            </a:extLst>
          </p:cNvPr>
          <p:cNvSpPr>
            <a:spLocks noGrp="1"/>
          </p:cNvSpPr>
          <p:nvPr>
            <p:ph idx="1"/>
          </p:nvPr>
        </p:nvSpPr>
        <p:spPr>
          <a:xfrm>
            <a:off x="2057400" y="1905000"/>
            <a:ext cx="8564880" cy="4932680"/>
          </a:xfrm>
        </p:spPr>
        <p:txBody>
          <a:bodyPr>
            <a:normAutofit fontScale="92500"/>
          </a:bodyPr>
          <a:lstStyle/>
          <a:p>
            <a:r>
              <a:rPr lang="en-US" sz="3200" dirty="0"/>
              <a:t>Surgical candidates with </a:t>
            </a:r>
            <a:r>
              <a:rPr lang="en-US" sz="3200" b="1" dirty="0">
                <a:solidFill>
                  <a:srgbClr val="000099"/>
                </a:solidFill>
              </a:rPr>
              <a:t>active cannabis use disorders </a:t>
            </a:r>
            <a:r>
              <a:rPr lang="en-US" sz="3200" dirty="0"/>
              <a:t>were nearly twice as likely as their non-user peers to suffer a heart attack after surgery.</a:t>
            </a:r>
          </a:p>
          <a:p>
            <a:r>
              <a:rPr lang="en-US" sz="2800" dirty="0" err="1"/>
              <a:t>Ladha</a:t>
            </a:r>
            <a:r>
              <a:rPr lang="en-US" sz="2800" dirty="0"/>
              <a:t> et al, Toronto, analyzed medical records of &gt;4 million adults who underwent one of 11 major common elective procedures between 2006 and 2015. The propensity-score matched-pairs cohort consisted of 27,206 patients.</a:t>
            </a:r>
          </a:p>
          <a:p>
            <a:pPr lvl="1" algn="r"/>
            <a:r>
              <a:rPr lang="en-US" dirty="0"/>
              <a:t>Anesthesiology, November 25, 2019.</a:t>
            </a:r>
            <a:endParaRPr lang="en-US" sz="2400" dirty="0"/>
          </a:p>
        </p:txBody>
      </p:sp>
      <p:pic>
        <p:nvPicPr>
          <p:cNvPr id="29698" name="Picture 2">
            <a:extLst>
              <a:ext uri="{FF2B5EF4-FFF2-40B4-BE49-F238E27FC236}">
                <a16:creationId xmlns:a16="http://schemas.microsoft.com/office/drawing/2014/main" id="{147901F7-CE55-42D5-9674-4DD68D9E4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0321"/>
            <a:ext cx="3307080" cy="1860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51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2F78-AAD8-4224-92D4-EF181D34A9D5}"/>
              </a:ext>
            </a:extLst>
          </p:cNvPr>
          <p:cNvSpPr>
            <a:spLocks noGrp="1"/>
          </p:cNvSpPr>
          <p:nvPr>
            <p:ph type="title"/>
          </p:nvPr>
        </p:nvSpPr>
        <p:spPr>
          <a:xfrm>
            <a:off x="2057400" y="0"/>
            <a:ext cx="8610600" cy="16764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fontScale="90000"/>
          </a:bodyPr>
          <a:lstStyle/>
          <a:p>
            <a:pPr algn="ctr"/>
            <a:br>
              <a:rPr lang="en-US" sz="2000" dirty="0">
                <a:solidFill>
                  <a:srgbClr val="990000"/>
                </a:solidFill>
                <a:latin typeface="Aharoni" panose="02010803020104030203" pitchFamily="2" charset="-79"/>
                <a:cs typeface="Aharoni" panose="02010803020104030203" pitchFamily="2" charset="-79"/>
              </a:rPr>
            </a:br>
            <a:r>
              <a:rPr lang="en-US" sz="5300" dirty="0">
                <a:solidFill>
                  <a:srgbClr val="990000"/>
                </a:solidFill>
                <a:latin typeface="Aharoni" panose="02010803020104030203" pitchFamily="2" charset="-79"/>
                <a:cs typeface="Aharoni" panose="02010803020104030203" pitchFamily="2" charset="-79"/>
              </a:rPr>
              <a:t>Cannabis Withdrawal Syndrome</a:t>
            </a:r>
          </a:p>
        </p:txBody>
      </p:sp>
      <p:sp>
        <p:nvSpPr>
          <p:cNvPr id="5" name="TextBox 4">
            <a:extLst>
              <a:ext uri="{FF2B5EF4-FFF2-40B4-BE49-F238E27FC236}">
                <a16:creationId xmlns:a16="http://schemas.microsoft.com/office/drawing/2014/main" id="{DF7D5508-B60D-4E22-928E-62B4F6B700F2}"/>
              </a:ext>
            </a:extLst>
          </p:cNvPr>
          <p:cNvSpPr txBox="1"/>
          <p:nvPr/>
        </p:nvSpPr>
        <p:spPr>
          <a:xfrm>
            <a:off x="2057400" y="2387600"/>
            <a:ext cx="8610600" cy="3293209"/>
          </a:xfrm>
          <a:prstGeom prst="rect">
            <a:avLst/>
          </a:prstGeom>
          <a:noFill/>
        </p:spPr>
        <p:txBody>
          <a:bodyPr wrap="square" rtlCol="0">
            <a:spAutoFit/>
          </a:bodyPr>
          <a:lstStyle/>
          <a:p>
            <a:r>
              <a:rPr lang="en-US" sz="3200" b="1" dirty="0"/>
              <a:t>Signs and Symptoms:</a:t>
            </a:r>
          </a:p>
          <a:p>
            <a:pPr marL="914400" lvl="1"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Irritability/anger, Anxiety/depressed mood, Insomnia, Altered dreams, Anorexia, Abdominal cramping, Headaches, Tremors, Fevers/chills.</a:t>
            </a:r>
          </a:p>
          <a:p>
            <a:r>
              <a:rPr lang="en-US" sz="3200" b="1" dirty="0">
                <a:latin typeface="Tahoma" panose="020B0604030504040204" pitchFamily="34" charset="0"/>
                <a:ea typeface="Tahoma" panose="020B0604030504040204" pitchFamily="34" charset="0"/>
                <a:cs typeface="Tahoma" panose="020B0604030504040204" pitchFamily="34" charset="0"/>
              </a:rPr>
              <a:t>Onset:</a:t>
            </a:r>
            <a:r>
              <a:rPr lang="en-US" sz="2800" dirty="0">
                <a:latin typeface="Tahoma" panose="020B0604030504040204" pitchFamily="34" charset="0"/>
                <a:ea typeface="Tahoma" panose="020B0604030504040204" pitchFamily="34" charset="0"/>
                <a:cs typeface="Tahoma" panose="020B0604030504040204" pitchFamily="34" charset="0"/>
              </a:rPr>
              <a:t> &lt;1 day for high-dose, chronic users</a:t>
            </a:r>
          </a:p>
          <a:p>
            <a:r>
              <a:rPr lang="en-US" sz="3200" b="1" dirty="0">
                <a:latin typeface="Tahoma" panose="020B0604030504040204" pitchFamily="34" charset="0"/>
                <a:ea typeface="Tahoma" panose="020B0604030504040204" pitchFamily="34" charset="0"/>
                <a:cs typeface="Tahoma" panose="020B0604030504040204" pitchFamily="34" charset="0"/>
              </a:rPr>
              <a:t>Duration: </a:t>
            </a:r>
            <a:r>
              <a:rPr lang="en-US" sz="2800" dirty="0">
                <a:latin typeface="Tahoma" panose="020B0604030504040204" pitchFamily="34" charset="0"/>
                <a:ea typeface="Tahoma" panose="020B0604030504040204" pitchFamily="34" charset="0"/>
                <a:cs typeface="Tahoma" panose="020B0604030504040204" pitchFamily="34" charset="0"/>
              </a:rPr>
              <a:t>Up to several weeks</a:t>
            </a:r>
          </a:p>
          <a:p>
            <a:r>
              <a:rPr lang="en-US" sz="2800" b="1" dirty="0">
                <a:latin typeface="Tahoma" panose="020B0604030504040204" pitchFamily="34" charset="0"/>
                <a:ea typeface="Tahoma" panose="020B0604030504040204" pitchFamily="34" charset="0"/>
                <a:cs typeface="Tahoma" panose="020B0604030504040204" pitchFamily="34" charset="0"/>
              </a:rPr>
              <a:t>Treatment:</a:t>
            </a:r>
            <a:r>
              <a:rPr lang="en-US" sz="2800" dirty="0">
                <a:latin typeface="Tahoma" panose="020B0604030504040204" pitchFamily="34" charset="0"/>
                <a:ea typeface="Tahoma" panose="020B0604030504040204" pitchFamily="34" charset="0"/>
                <a:cs typeface="Tahoma" panose="020B0604030504040204" pitchFamily="34" charset="0"/>
              </a:rPr>
              <a:t> Symptomatic therapy; synthetic THC</a:t>
            </a:r>
            <a:endParaRPr lang="en-US" sz="2800" dirty="0"/>
          </a:p>
        </p:txBody>
      </p:sp>
    </p:spTree>
    <p:extLst>
      <p:ext uri="{BB962C8B-B14F-4D97-AF65-F5344CB8AC3E}">
        <p14:creationId xmlns:p14="http://schemas.microsoft.com/office/powerpoint/2010/main" val="7343394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F3597AC1-6182-4D7E-8517-349020355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2792"/>
            <a:ext cx="6477000" cy="682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152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F49D6-9C94-4B04-8D88-5FCDD6B0B397}"/>
              </a:ext>
            </a:extLst>
          </p:cNvPr>
          <p:cNvSpPr>
            <a:spLocks noGrp="1"/>
          </p:cNvSpPr>
          <p:nvPr>
            <p:ph type="title"/>
          </p:nvPr>
        </p:nvSpPr>
        <p:spPr>
          <a:xfrm>
            <a:off x="457200" y="381000"/>
            <a:ext cx="10896600" cy="1066800"/>
          </a:xfrm>
        </p:spPr>
        <p:txBody>
          <a:bodyPr>
            <a:normAutofit fontScale="90000"/>
          </a:bodyPr>
          <a:lstStyle/>
          <a:p>
            <a:pPr algn="ctr"/>
            <a:br>
              <a:rPr lang="en-US" sz="2000" b="1" dirty="0"/>
            </a:br>
            <a:r>
              <a:rPr lang="en-US" sz="5300" b="1" dirty="0">
                <a:solidFill>
                  <a:srgbClr val="990000"/>
                </a:solidFill>
                <a:latin typeface="Aharoni" panose="02010803020104030203" pitchFamily="2" charset="-79"/>
                <a:cs typeface="Aharoni" panose="02010803020104030203" pitchFamily="2" charset="-79"/>
              </a:rPr>
              <a:t>Driving Under the Influence</a:t>
            </a:r>
            <a:br>
              <a:rPr lang="en-US" dirty="0"/>
            </a:br>
            <a:endParaRPr lang="en-US" dirty="0"/>
          </a:p>
        </p:txBody>
      </p:sp>
      <p:sp>
        <p:nvSpPr>
          <p:cNvPr id="3" name="Content Placeholder 2">
            <a:extLst>
              <a:ext uri="{FF2B5EF4-FFF2-40B4-BE49-F238E27FC236}">
                <a16:creationId xmlns:a16="http://schemas.microsoft.com/office/drawing/2014/main" id="{00D03A24-3F7C-4EA3-BACB-A16206B461A2}"/>
              </a:ext>
            </a:extLst>
          </p:cNvPr>
          <p:cNvSpPr>
            <a:spLocks noGrp="1"/>
          </p:cNvSpPr>
          <p:nvPr>
            <p:ph idx="1"/>
          </p:nvPr>
        </p:nvSpPr>
        <p:spPr>
          <a:xfrm>
            <a:off x="457200" y="1752600"/>
            <a:ext cx="10896600" cy="4851400"/>
          </a:xfrm>
        </p:spPr>
        <p:txBody>
          <a:bodyPr>
            <a:normAutofit/>
          </a:bodyPr>
          <a:lstStyle/>
          <a:p>
            <a:pPr fontAlgn="base"/>
            <a:r>
              <a:rPr lang="en-US" sz="2800" dirty="0"/>
              <a:t>DUI of marijuana is illegal.  Basis for arrest: driving conduct; marijuana odor; statements; demeanor; field sobriety test performance; presence of cannabis in vehicle; </a:t>
            </a:r>
          </a:p>
          <a:p>
            <a:pPr marL="0" indent="0" fontAlgn="base">
              <a:buNone/>
            </a:pPr>
            <a:r>
              <a:rPr lang="en-US" sz="2800" dirty="0"/>
              <a:t>Penalties for 1st-time cannabis DUI conviction</a:t>
            </a:r>
          </a:p>
          <a:p>
            <a:pPr fontAlgn="base"/>
            <a:r>
              <a:rPr lang="en-US" sz="2800" dirty="0"/>
              <a:t>&lt;6 months of jail time; &lt; $1000; suspension of driver’s license suspension &lt; 6 months; 3-5 years probation; 3 months of mandatory DUI education classes; Subsequent marijuana DUI offenses will result in harsher penalties.</a:t>
            </a:r>
          </a:p>
          <a:p>
            <a:endParaRPr lang="en-US" dirty="0"/>
          </a:p>
        </p:txBody>
      </p:sp>
    </p:spTree>
    <p:extLst>
      <p:ext uri="{BB962C8B-B14F-4D97-AF65-F5344CB8AC3E}">
        <p14:creationId xmlns:p14="http://schemas.microsoft.com/office/powerpoint/2010/main" val="38110473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B7F9-014C-41FB-A7E9-61F5861632A4}"/>
              </a:ext>
            </a:extLst>
          </p:cNvPr>
          <p:cNvSpPr>
            <a:spLocks noGrp="1"/>
          </p:cNvSpPr>
          <p:nvPr>
            <p:ph type="title"/>
          </p:nvPr>
        </p:nvSpPr>
        <p:spPr>
          <a:xfrm>
            <a:off x="2057400" y="268940"/>
            <a:ext cx="8610600" cy="14859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a:normAutofit/>
          </a:bodyPr>
          <a:lstStyle/>
          <a:p>
            <a:pPr algn="ctr"/>
            <a:br>
              <a:rPr lang="en-US" sz="2000" b="1" dirty="0"/>
            </a:br>
            <a:r>
              <a:rPr lang="en-US" b="1" dirty="0">
                <a:solidFill>
                  <a:srgbClr val="990000"/>
                </a:solidFill>
                <a:latin typeface="Aharoni" panose="02010803020104030203" pitchFamily="2" charset="-79"/>
                <a:cs typeface="Aharoni" panose="02010803020104030203" pitchFamily="2" charset="-79"/>
              </a:rPr>
              <a:t>Can doctors smoke marijuana?</a:t>
            </a:r>
            <a:endParaRPr lang="en-US" dirty="0">
              <a:solidFill>
                <a:srgbClr val="990000"/>
              </a:solidFill>
              <a:latin typeface="Aharoni" panose="02010803020104030203" pitchFamily="2" charset="-79"/>
              <a:cs typeface="Aharoni" panose="02010803020104030203" pitchFamily="2" charset="-79"/>
            </a:endParaRPr>
          </a:p>
        </p:txBody>
      </p:sp>
      <p:pic>
        <p:nvPicPr>
          <p:cNvPr id="25602" name="Picture 2" descr="doctor lighting up cigarette or joint">
            <a:extLst>
              <a:ext uri="{FF2B5EF4-FFF2-40B4-BE49-F238E27FC236}">
                <a16:creationId xmlns:a16="http://schemas.microsoft.com/office/drawing/2014/main" id="{11BB850A-06DC-4144-9AAD-10058D21DF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18" y="268940"/>
            <a:ext cx="1828800" cy="10789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C8272F-4045-4559-9839-854D5BDBB5AB}"/>
              </a:ext>
            </a:extLst>
          </p:cNvPr>
          <p:cNvSpPr txBox="1"/>
          <p:nvPr/>
        </p:nvSpPr>
        <p:spPr>
          <a:xfrm>
            <a:off x="990600" y="1821796"/>
            <a:ext cx="1000760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A physician cannot be impaired when practicing medicine whether they are using cannabis for medical purposes or for recreational use. </a:t>
            </a:r>
          </a:p>
          <a:p>
            <a:pPr marL="285750" indent="-285750">
              <a:buFont typeface="Arial" panose="020B0604020202020204" pitchFamily="34" charset="0"/>
              <a:buChar char="•"/>
            </a:pPr>
            <a:r>
              <a:rPr lang="en-US" sz="2800" dirty="0"/>
              <a:t>If the physician is impaired from cannabis and/or any other controlled substance or alcohol, the doctor puts their patient at risk and the Board would look into any physician who is practicing medicine while impaired. </a:t>
            </a:r>
          </a:p>
          <a:p>
            <a:pPr marL="285750" indent="-285750">
              <a:buFont typeface="Arial" panose="020B0604020202020204" pitchFamily="34" charset="0"/>
              <a:buChar char="•"/>
            </a:pPr>
            <a:r>
              <a:rPr lang="en-US" sz="2800" dirty="0"/>
              <a:t>The discipline that the Board can impose if it can prove that a physician has violated the Medical Practice Act can be as severe as license revocation.</a:t>
            </a:r>
          </a:p>
        </p:txBody>
      </p:sp>
    </p:spTree>
    <p:extLst>
      <p:ext uri="{BB962C8B-B14F-4D97-AF65-F5344CB8AC3E}">
        <p14:creationId xmlns:p14="http://schemas.microsoft.com/office/powerpoint/2010/main" val="2276186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8CB8BB-5E18-1B71-6A78-D482196A48C6}"/>
              </a:ext>
            </a:extLst>
          </p:cNvPr>
          <p:cNvSpPr>
            <a:spLocks noGrp="1"/>
          </p:cNvSpPr>
          <p:nvPr>
            <p:ph type="sldNum" sz="quarter" idx="12"/>
          </p:nvPr>
        </p:nvSpPr>
        <p:spPr/>
        <p:txBody>
          <a:bodyPr/>
          <a:lstStyle/>
          <a:p>
            <a:fld id="{D8DA9DAA-006C-4F4B-980E-E3DF019B24E2}" type="slidenum">
              <a:rPr lang="en-US" smtClean="0"/>
              <a:t>78</a:t>
            </a:fld>
            <a:endParaRPr lang="en-US" dirty="0"/>
          </a:p>
        </p:txBody>
      </p:sp>
      <p:pic>
        <p:nvPicPr>
          <p:cNvPr id="32770" name="Picture 2" descr="10 Negative Weed Side Effects of Marijuana Use - Summit Malibu">
            <a:extLst>
              <a:ext uri="{FF2B5EF4-FFF2-40B4-BE49-F238E27FC236}">
                <a16:creationId xmlns:a16="http://schemas.microsoft.com/office/drawing/2014/main" id="{6DB13115-2BE2-3A7A-FBC8-438A05D5C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260" y="-3837389"/>
            <a:ext cx="5391645" cy="9970851"/>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10 Negative Weed Side Effects of Marijuana Use - Summit Malibu">
            <a:extLst>
              <a:ext uri="{FF2B5EF4-FFF2-40B4-BE49-F238E27FC236}">
                <a16:creationId xmlns:a16="http://schemas.microsoft.com/office/drawing/2014/main" id="{F3F9F918-A4CA-8BA9-3B6E-07C2BA8C2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8" y="-97275"/>
            <a:ext cx="6788622" cy="1255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41C6EC-F36A-4EFC-7763-1B005C2E4E6B}"/>
              </a:ext>
            </a:extLst>
          </p:cNvPr>
          <p:cNvSpPr txBox="1"/>
          <p:nvPr/>
        </p:nvSpPr>
        <p:spPr>
          <a:xfrm>
            <a:off x="0" y="6059027"/>
            <a:ext cx="12192000" cy="798973"/>
          </a:xfrm>
          <a:prstGeom prst="rect">
            <a:avLst/>
          </a:prstGeom>
          <a:solidFill>
            <a:srgbClr val="996633"/>
          </a:solidFill>
        </p:spPr>
        <p:txBody>
          <a:bodyPr wrap="square" rtlCol="0">
            <a:spAutoFit/>
          </a:bodyPr>
          <a:lstStyle/>
          <a:p>
            <a:endParaRPr lang="en-US" dirty="0"/>
          </a:p>
        </p:txBody>
      </p:sp>
    </p:spTree>
    <p:extLst>
      <p:ext uri="{BB962C8B-B14F-4D97-AF65-F5344CB8AC3E}">
        <p14:creationId xmlns:p14="http://schemas.microsoft.com/office/powerpoint/2010/main" val="1267508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4A850-862B-1558-9C53-33CC7EB0B952}"/>
              </a:ext>
            </a:extLst>
          </p:cNvPr>
          <p:cNvSpPr>
            <a:spLocks noGrp="1"/>
          </p:cNvSpPr>
          <p:nvPr>
            <p:ph type="sldNum" sz="quarter" idx="12"/>
          </p:nvPr>
        </p:nvSpPr>
        <p:spPr/>
        <p:txBody>
          <a:bodyPr/>
          <a:lstStyle/>
          <a:p>
            <a:fld id="{D8DA9DAA-006C-4F4B-980E-E3DF019B24E2}" type="slidenum">
              <a:rPr lang="en-US" smtClean="0"/>
              <a:t>79</a:t>
            </a:fld>
            <a:endParaRPr lang="en-US" dirty="0"/>
          </a:p>
        </p:txBody>
      </p:sp>
      <p:sp>
        <p:nvSpPr>
          <p:cNvPr id="6" name="TextBox 5">
            <a:extLst>
              <a:ext uri="{FF2B5EF4-FFF2-40B4-BE49-F238E27FC236}">
                <a16:creationId xmlns:a16="http://schemas.microsoft.com/office/drawing/2014/main" id="{CD7E6416-8579-06AC-7448-F30971D3883A}"/>
              </a:ext>
            </a:extLst>
          </p:cNvPr>
          <p:cNvSpPr txBox="1"/>
          <p:nvPr/>
        </p:nvSpPr>
        <p:spPr>
          <a:xfrm>
            <a:off x="1282700" y="1670420"/>
            <a:ext cx="9626600" cy="3416320"/>
          </a:xfrm>
          <a:prstGeom prst="rect">
            <a:avLst/>
          </a:prstGeom>
          <a:noFill/>
        </p:spPr>
        <p:txBody>
          <a:bodyPr wrap="square">
            <a:spAutoFit/>
          </a:bodyPr>
          <a:lstStyle/>
          <a:p>
            <a:pPr algn="ctr"/>
            <a:r>
              <a:rPr lang="en-US" sz="5400" b="1" dirty="0">
                <a:solidFill>
                  <a:srgbClr val="003399"/>
                </a:solidFill>
                <a:hlinkClick r:id="rId2">
                  <a:extLst>
                    <a:ext uri="{A12FA001-AC4F-418D-AE19-62706E023703}">
                      <ahyp:hlinkClr xmlns:ahyp="http://schemas.microsoft.com/office/drawing/2018/hyperlinkcolor" val="tx"/>
                    </a:ext>
                  </a:extLst>
                </a:hlinkClick>
              </a:rPr>
              <a:t>Link to:</a:t>
            </a:r>
          </a:p>
          <a:p>
            <a:pPr algn="ctr"/>
            <a:r>
              <a:rPr lang="en-US" sz="5400" b="1" dirty="0">
                <a:solidFill>
                  <a:srgbClr val="FA2B5C"/>
                </a:solidFill>
                <a:hlinkClick r:id="rId2">
                  <a:extLst>
                    <a:ext uri="{A12FA001-AC4F-418D-AE19-62706E023703}">
                      <ahyp:hlinkClr xmlns:ahyp="http://schemas.microsoft.com/office/drawing/2018/hyperlinkcolor" val="tx"/>
                    </a:ext>
                  </a:extLst>
                </a:hlinkClick>
              </a:rPr>
              <a:t>Marijuana Legal States:</a:t>
            </a:r>
          </a:p>
          <a:p>
            <a:pPr algn="ctr"/>
            <a:r>
              <a:rPr lang="en-US" sz="5400" b="1" dirty="0">
                <a:solidFill>
                  <a:srgbClr val="FA2B5C"/>
                </a:solidFill>
                <a:hlinkClick r:id="rId2">
                  <a:extLst>
                    <a:ext uri="{A12FA001-AC4F-418D-AE19-62706E023703}">
                      <ahyp:hlinkClr xmlns:ahyp="http://schemas.microsoft.com/office/drawing/2018/hyperlinkcolor" val="tx"/>
                    </a:ext>
                  </a:extLst>
                </a:hlinkClick>
              </a:rPr>
              <a:t>US Map 2023 </a:t>
            </a:r>
          </a:p>
          <a:p>
            <a:pPr algn="ctr"/>
            <a:r>
              <a:rPr lang="en-US" sz="5400" b="1" dirty="0">
                <a:hlinkClick r:id="rId2">
                  <a:extLst>
                    <a:ext uri="{A12FA001-AC4F-418D-AE19-62706E023703}">
                      <ahyp:hlinkClr xmlns:ahyp="http://schemas.microsoft.com/office/drawing/2018/hyperlinkcolor" val="tx"/>
                    </a:ext>
                  </a:extLst>
                </a:hlinkClick>
              </a:rPr>
              <a:t>[UPDATED] | The </a:t>
            </a:r>
            <a:r>
              <a:rPr lang="en-US" sz="5400" b="1" dirty="0" err="1">
                <a:hlinkClick r:id="rId2">
                  <a:extLst>
                    <a:ext uri="{A12FA001-AC4F-418D-AE19-62706E023703}">
                      <ahyp:hlinkClr xmlns:ahyp="http://schemas.microsoft.com/office/drawing/2018/hyperlinkcolor" val="tx"/>
                    </a:ext>
                  </a:extLst>
                </a:hlinkClick>
              </a:rPr>
              <a:t>Cannigma</a:t>
            </a:r>
            <a:endParaRPr lang="en-US" sz="5400" b="1" dirty="0"/>
          </a:p>
        </p:txBody>
      </p:sp>
    </p:spTree>
    <p:extLst>
      <p:ext uri="{BB962C8B-B14F-4D97-AF65-F5344CB8AC3E}">
        <p14:creationId xmlns:p14="http://schemas.microsoft.com/office/powerpoint/2010/main" val="307419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8</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934397" y="1406467"/>
            <a:ext cx="10495606" cy="4708981"/>
          </a:xfrm>
          <a:prstGeom prst="rect">
            <a:avLst/>
          </a:prstGeom>
          <a:solidFill>
            <a:schemeClr val="bg1">
              <a:lumMod val="75000"/>
            </a:schemeClr>
          </a:solidFill>
        </p:spPr>
        <p:txBody>
          <a:bodyPr wrap="square">
            <a:spAutoFit/>
          </a:bodyPr>
          <a:lstStyle/>
          <a:p>
            <a:r>
              <a:rPr lang="en-US" sz="3600" b="1" i="0" dirty="0">
                <a:solidFill>
                  <a:schemeClr val="accent1">
                    <a:lumMod val="50000"/>
                  </a:schemeClr>
                </a:solidFill>
                <a:effectLst/>
                <a:latin typeface="Arial Black" panose="020B0A04020102020204" pitchFamily="34" charset="0"/>
              </a:rPr>
              <a:t>Kava</a:t>
            </a:r>
            <a:r>
              <a:rPr lang="en-US" sz="3600" b="0" i="0" dirty="0">
                <a:solidFill>
                  <a:srgbClr val="444444"/>
                </a:solidFill>
                <a:effectLst/>
                <a:latin typeface="roboto condensed" panose="02000000000000000000" pitchFamily="2" charset="0"/>
              </a:rPr>
              <a:t> </a:t>
            </a:r>
          </a:p>
          <a:p>
            <a:r>
              <a:rPr lang="en-US" sz="2400" b="0" i="0" dirty="0">
                <a:effectLst/>
                <a:latin typeface="roboto condensed" panose="02000000000000000000" pitchFamily="2" charset="0"/>
              </a:rPr>
              <a:t>(Piper </a:t>
            </a:r>
            <a:r>
              <a:rPr lang="en-US" sz="2400" b="0" i="0" dirty="0" err="1">
                <a:effectLst/>
                <a:latin typeface="roboto condensed" panose="02000000000000000000" pitchFamily="2" charset="0"/>
              </a:rPr>
              <a:t>methysticum</a:t>
            </a:r>
            <a:r>
              <a:rPr lang="en-US" sz="2400" b="0" i="0" dirty="0">
                <a:effectLst/>
                <a:latin typeface="roboto condensed" panose="02000000000000000000" pitchFamily="2" charset="0"/>
              </a:rPr>
              <a:t>) </a:t>
            </a:r>
          </a:p>
          <a:p>
            <a:r>
              <a:rPr lang="en-US" sz="2400" b="0" i="0" dirty="0">
                <a:effectLst/>
                <a:latin typeface="roboto condensed" panose="02000000000000000000" pitchFamily="2" charset="0"/>
              </a:rPr>
              <a:t>or "kava-kava" or "yaqona“</a:t>
            </a:r>
          </a:p>
          <a:p>
            <a:endParaRPr lang="en-US" sz="2400" dirty="0">
              <a:latin typeface="roboto condensed" panose="02000000000000000000" pitchFamily="2" charset="0"/>
            </a:endParaRPr>
          </a:p>
          <a:p>
            <a:pPr marL="342900" indent="-342900">
              <a:buFont typeface="Wingdings" panose="05000000000000000000" pitchFamily="2" charset="2"/>
              <a:buChar char="Ø"/>
            </a:pPr>
            <a:r>
              <a:rPr lang="en-US" sz="2400" b="0" i="0" dirty="0">
                <a:effectLst/>
                <a:latin typeface="roboto condensed" panose="02000000000000000000" pitchFamily="2" charset="0"/>
              </a:rPr>
              <a:t>Member of the pepper </a:t>
            </a:r>
            <a:r>
              <a:rPr lang="en-US" sz="2400" dirty="0">
                <a:latin typeface="roboto condensed" panose="02000000000000000000" pitchFamily="2" charset="0"/>
              </a:rPr>
              <a:t>family.</a:t>
            </a:r>
            <a:endParaRPr lang="en-US" sz="2400" b="0" i="0" dirty="0">
              <a:solidFill>
                <a:srgbClr val="212121"/>
              </a:solidFill>
              <a:effectLst/>
              <a:latin typeface="Cambria" panose="02040503050406030204" pitchFamily="18" charset="0"/>
            </a:endParaRPr>
          </a:p>
          <a:p>
            <a:pPr marL="342900" indent="-342900">
              <a:buFont typeface="Wingdings" panose="05000000000000000000" pitchFamily="2" charset="2"/>
              <a:buChar char="Ø"/>
            </a:pPr>
            <a:r>
              <a:rPr lang="en-US" sz="2400" dirty="0">
                <a:solidFill>
                  <a:srgbClr val="212121"/>
                </a:solidFill>
                <a:latin typeface="Cambria" panose="02040503050406030204" pitchFamily="18" charset="0"/>
              </a:rPr>
              <a:t>S</a:t>
            </a:r>
            <a:r>
              <a:rPr lang="en-US" sz="2400" b="0" i="0" dirty="0">
                <a:solidFill>
                  <a:srgbClr val="212121"/>
                </a:solidFill>
                <a:effectLst/>
                <a:latin typeface="Cambria" panose="02040503050406030204" pitchFamily="18" charset="0"/>
              </a:rPr>
              <a:t>ocial/ceremonial drink from t</a:t>
            </a:r>
            <a:r>
              <a:rPr lang="en-US" sz="2400" dirty="0">
                <a:latin typeface="roboto condensed" panose="02000000000000000000" pitchFamily="2" charset="0"/>
              </a:rPr>
              <a:t>he roots of the kava shrub.</a:t>
            </a:r>
          </a:p>
          <a:p>
            <a:pPr marL="342900" indent="-342900">
              <a:buFont typeface="Wingdings" panose="05000000000000000000" pitchFamily="2" charset="2"/>
              <a:buChar char="Ø"/>
            </a:pPr>
            <a:r>
              <a:rPr lang="en-US" sz="2400" b="0" i="0" dirty="0">
                <a:solidFill>
                  <a:srgbClr val="212121"/>
                </a:solidFill>
                <a:effectLst/>
                <a:latin typeface="Cambria" panose="02040503050406030204" pitchFamily="18" charset="0"/>
              </a:rPr>
              <a:t>South Pacific Island </a:t>
            </a:r>
            <a:r>
              <a:rPr lang="en-US" sz="2400" dirty="0">
                <a:latin typeface="roboto condensed" panose="02000000000000000000" pitchFamily="2" charset="0"/>
              </a:rPr>
              <a:t>and Polynesian Islands for its tranquil and euphoric effects.</a:t>
            </a:r>
            <a:endParaRPr lang="en-US" sz="2400" b="0" i="0" dirty="0">
              <a:solidFill>
                <a:srgbClr val="212121"/>
              </a:solidFill>
              <a:effectLst/>
              <a:latin typeface="Cambria" panose="02040503050406030204" pitchFamily="18" charset="0"/>
            </a:endParaRPr>
          </a:p>
          <a:p>
            <a:pPr marL="342900" indent="-342900">
              <a:buFont typeface="Wingdings" panose="05000000000000000000" pitchFamily="2" charset="2"/>
              <a:buChar char="Ø"/>
            </a:pPr>
            <a:r>
              <a:rPr lang="en-US" sz="2400" b="1" dirty="0">
                <a:solidFill>
                  <a:schemeClr val="accent1">
                    <a:lumMod val="50000"/>
                  </a:schemeClr>
                </a:solidFill>
                <a:latin typeface="Cambria" panose="02040503050406030204" pitchFamily="18" charset="0"/>
              </a:rPr>
              <a:t>K</a:t>
            </a:r>
            <a:r>
              <a:rPr lang="en-US" sz="2400" b="1" i="0" dirty="0">
                <a:solidFill>
                  <a:schemeClr val="accent1">
                    <a:lumMod val="50000"/>
                  </a:schemeClr>
                </a:solidFill>
                <a:effectLst/>
                <a:latin typeface="Cambria" panose="02040503050406030204" pitchFamily="18" charset="0"/>
              </a:rPr>
              <a:t>avalactones and kavapyrones </a:t>
            </a:r>
            <a:r>
              <a:rPr lang="en-US" sz="2400" b="0" i="0" dirty="0">
                <a:solidFill>
                  <a:srgbClr val="212121"/>
                </a:solidFill>
                <a:effectLst/>
                <a:latin typeface="Cambria" panose="02040503050406030204" pitchFamily="18" charset="0"/>
              </a:rPr>
              <a:t>being its active constituents.</a:t>
            </a:r>
            <a:endParaRPr lang="en-US" sz="2400" dirty="0">
              <a:latin typeface="roboto condensed" panose="02000000000000000000" pitchFamily="2" charset="0"/>
            </a:endParaRPr>
          </a:p>
          <a:p>
            <a:pPr marL="342900" indent="-342900">
              <a:buFont typeface="Wingdings" panose="05000000000000000000" pitchFamily="2" charset="2"/>
              <a:buChar char="Ø"/>
            </a:pPr>
            <a:r>
              <a:rPr lang="en-US" sz="2400" dirty="0">
                <a:latin typeface="roboto condensed" panose="02000000000000000000" pitchFamily="2" charset="0"/>
              </a:rPr>
              <a:t>Produces anxiolytic and psychoactive effects experienced at higher doses.  </a:t>
            </a:r>
          </a:p>
          <a:p>
            <a:pPr marL="342900" indent="-342900">
              <a:buFont typeface="Wingdings" panose="05000000000000000000" pitchFamily="2" charset="2"/>
              <a:buChar char="Ø"/>
            </a:pPr>
            <a:r>
              <a:rPr lang="en-US" sz="2400" dirty="0">
                <a:latin typeface="roboto condensed" panose="02000000000000000000" pitchFamily="2" charset="0"/>
              </a:rPr>
              <a:t>Smaller doses induce relaxing sensations.</a:t>
            </a:r>
          </a:p>
          <a:p>
            <a:pPr marL="342900" indent="-342900">
              <a:buFont typeface="Wingdings" panose="05000000000000000000" pitchFamily="2" charset="2"/>
              <a:buChar char="Ø"/>
            </a:pPr>
            <a:endParaRPr lang="en-US" sz="2400" dirty="0">
              <a:latin typeface="roboto condensed" panose="02000000000000000000" pitchFamily="2" charset="0"/>
            </a:endParaRPr>
          </a:p>
          <a:p>
            <a:pPr marL="342900" indent="-342900">
              <a:buFont typeface="Wingdings" panose="05000000000000000000" pitchFamily="2" charset="2"/>
              <a:buChar char="Ø"/>
            </a:pPr>
            <a:endParaRPr lang="en-US" sz="2400" dirty="0">
              <a:latin typeface="roboto condensed" panose="02000000000000000000" pitchFamily="2" charset="0"/>
            </a:endParaRPr>
          </a:p>
        </p:txBody>
      </p:sp>
      <p:pic>
        <p:nvPicPr>
          <p:cNvPr id="19458" name="Picture 2" descr="Kava">
            <a:extLst>
              <a:ext uri="{FF2B5EF4-FFF2-40B4-BE49-F238E27FC236}">
                <a16:creationId xmlns:a16="http://schemas.microsoft.com/office/drawing/2014/main" id="{3133EDD4-0C9A-4655-FA2D-B9ACB8F42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275" y="199109"/>
            <a:ext cx="5800728" cy="2900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7589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CEC4D8-48E6-08A3-1D89-414DD33AA132}"/>
              </a:ext>
            </a:extLst>
          </p:cNvPr>
          <p:cNvSpPr>
            <a:spLocks noGrp="1"/>
          </p:cNvSpPr>
          <p:nvPr>
            <p:ph type="sldNum" sz="quarter" idx="12"/>
          </p:nvPr>
        </p:nvSpPr>
        <p:spPr/>
        <p:txBody>
          <a:bodyPr/>
          <a:lstStyle/>
          <a:p>
            <a:fld id="{D8DA9DAA-006C-4F4B-980E-E3DF019B24E2}" type="slidenum">
              <a:rPr lang="en-US" smtClean="0"/>
              <a:t>80</a:t>
            </a:fld>
            <a:endParaRPr lang="en-US" dirty="0"/>
          </a:p>
        </p:txBody>
      </p:sp>
      <p:pic>
        <p:nvPicPr>
          <p:cNvPr id="5" name="Picture 4">
            <a:hlinkClick r:id="rId2"/>
            <a:extLst>
              <a:ext uri="{FF2B5EF4-FFF2-40B4-BE49-F238E27FC236}">
                <a16:creationId xmlns:a16="http://schemas.microsoft.com/office/drawing/2014/main" id="{EFED5BF8-B702-AA57-A7AA-448A2EC2EA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087" y="261826"/>
            <a:ext cx="10168913" cy="5975001"/>
          </a:xfrm>
          <a:prstGeom prst="rect">
            <a:avLst/>
          </a:prstGeom>
          <a:noFill/>
          <a:ln>
            <a:noFill/>
          </a:ln>
        </p:spPr>
      </p:pic>
    </p:spTree>
    <p:extLst>
      <p:ext uri="{BB962C8B-B14F-4D97-AF65-F5344CB8AC3E}">
        <p14:creationId xmlns:p14="http://schemas.microsoft.com/office/powerpoint/2010/main" val="41071102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81</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885569" y="1174984"/>
            <a:ext cx="10682514" cy="4955203"/>
          </a:xfrm>
          <a:prstGeom prst="rect">
            <a:avLst/>
          </a:prstGeom>
          <a:solidFill>
            <a:schemeClr val="bg1">
              <a:lumMod val="75000"/>
            </a:schemeClr>
          </a:solidFill>
        </p:spPr>
        <p:txBody>
          <a:bodyPr wrap="square">
            <a:spAutoFit/>
          </a:bodyPr>
          <a:lstStyle/>
          <a:p>
            <a:r>
              <a:rPr lang="en-US" sz="4400" b="1" i="1" dirty="0">
                <a:solidFill>
                  <a:srgbClr val="C00000"/>
                </a:solidFill>
                <a:latin typeface="Tahoma" panose="020B0604030504040204" pitchFamily="34" charset="0"/>
                <a:ea typeface="Tahoma" panose="020B0604030504040204" pitchFamily="34" charset="0"/>
                <a:cs typeface="Tahoma" panose="020B0604030504040204" pitchFamily="34" charset="0"/>
              </a:rPr>
              <a:t>     Cannabimimetic </a:t>
            </a:r>
          </a:p>
          <a:p>
            <a:r>
              <a:rPr lang="en-US" sz="4400" b="1" i="1" dirty="0">
                <a:solidFill>
                  <a:srgbClr val="C00000"/>
                </a:solidFill>
                <a:latin typeface="Tahoma" panose="020B0604030504040204" pitchFamily="34" charset="0"/>
                <a:ea typeface="Tahoma" panose="020B0604030504040204" pitchFamily="34" charset="0"/>
                <a:cs typeface="Tahoma" panose="020B0604030504040204" pitchFamily="34" charset="0"/>
              </a:rPr>
              <a:t>                      Plants</a:t>
            </a:r>
            <a:r>
              <a:rPr lang="en-US" sz="4400" dirty="0">
                <a:solidFill>
                  <a:srgbClr val="333333"/>
                </a:solidFill>
                <a:latin typeface="Tahoma" panose="020B0604030504040204" pitchFamily="34" charset="0"/>
                <a:ea typeface="Tahoma" panose="020B0604030504040204" pitchFamily="34" charset="0"/>
                <a:cs typeface="Tahoma" panose="020B0604030504040204" pitchFamily="34" charset="0"/>
              </a:rPr>
              <a:t> </a:t>
            </a:r>
            <a:endParaRPr lang="en-US" sz="3200" dirty="0">
              <a:solidFill>
                <a:srgbClr val="333333"/>
              </a:solidFill>
              <a:latin typeface="Tahoma" panose="020B0604030504040204" pitchFamily="34" charset="0"/>
              <a:ea typeface="Tahoma" panose="020B0604030504040204" pitchFamily="34" charset="0"/>
              <a:cs typeface="Tahoma" panose="020B0604030504040204" pitchFamily="34" charset="0"/>
            </a:endParaRPr>
          </a:p>
          <a:p>
            <a:r>
              <a:rPr lang="en-US" sz="3600" b="0" i="0" dirty="0">
                <a:effectLst/>
                <a:latin typeface="Segoe UI Historic" panose="020B0502040204020203" pitchFamily="34" charset="0"/>
              </a:rPr>
              <a:t>                     </a:t>
            </a:r>
            <a:r>
              <a:rPr lang="en-US" sz="3200" b="1" i="0" dirty="0">
                <a:effectLst/>
                <a:latin typeface="Segoe UI Historic" panose="020B0502040204020203" pitchFamily="34" charset="0"/>
              </a:rPr>
              <a:t>Mimic cannabis</a:t>
            </a:r>
            <a:endParaRPr lang="en-US" sz="3200" b="1"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Ø"/>
            </a:pPr>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Ø"/>
            </a:pP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Not</a:t>
            </a:r>
            <a:r>
              <a:rPr lang="en-US" sz="2400" dirty="0">
                <a:latin typeface="Tahoma" panose="020B0604030504040204" pitchFamily="34" charset="0"/>
                <a:ea typeface="Tahoma" panose="020B0604030504040204" pitchFamily="34" charset="0"/>
                <a:cs typeface="Tahoma" panose="020B0604030504040204" pitchFamily="34" charset="0"/>
              </a:rPr>
              <a:t> derived from the </a:t>
            </a:r>
            <a:r>
              <a:rPr lang="en-US" sz="2400" b="1" i="1" dirty="0">
                <a:latin typeface="Tahoma" panose="020B0604030504040204" pitchFamily="34" charset="0"/>
                <a:ea typeface="Tahoma" panose="020B0604030504040204" pitchFamily="34" charset="0"/>
                <a:cs typeface="Tahoma" panose="020B0604030504040204" pitchFamily="34" charset="0"/>
              </a:rPr>
              <a:t>Cannabis plant.</a:t>
            </a:r>
          </a:p>
          <a:p>
            <a:pPr marL="457200" indent="-457200">
              <a:buFont typeface="Wingdings" panose="05000000000000000000" pitchFamily="2" charset="2"/>
              <a:buChar char="Ø"/>
            </a:pPr>
            <a:r>
              <a:rPr lang="en-US" sz="2400" dirty="0">
                <a:latin typeface="Tahoma" panose="020B0604030504040204" pitchFamily="34" charset="0"/>
                <a:ea typeface="Tahoma" panose="020B0604030504040204" pitchFamily="34" charset="0"/>
                <a:cs typeface="Tahoma" panose="020B0604030504040204" pitchFamily="34" charset="0"/>
              </a:rPr>
              <a:t>Phytochemicals (plant-chemicals) - </a:t>
            </a:r>
            <a:r>
              <a:rPr lang="en-US" sz="2400" i="0" dirty="0">
                <a:effectLst/>
                <a:latin typeface="Tahoma" panose="020B0604030504040204" pitchFamily="34" charset="0"/>
                <a:ea typeface="Tahoma" panose="020B0604030504040204" pitchFamily="34" charset="0"/>
                <a:cs typeface="Tahoma" panose="020B0604030504040204" pitchFamily="34" charset="0"/>
              </a:rPr>
              <a:t>plant foods, fruits and herbs.</a:t>
            </a:r>
          </a:p>
          <a:p>
            <a:pPr marL="457200" indent="-457200">
              <a:buFont typeface="Wingdings" panose="05000000000000000000" pitchFamily="2" charset="2"/>
              <a:buChar char="Ø"/>
            </a:pPr>
            <a:r>
              <a:rPr lang="en-US" sz="2400" b="0" i="0" dirty="0">
                <a:effectLst/>
                <a:latin typeface="Tahoma" panose="020B0604030504040204" pitchFamily="34" charset="0"/>
                <a:ea typeface="Tahoma" panose="020B0604030504040204" pitchFamily="34" charset="0"/>
                <a:cs typeface="Tahoma" panose="020B0604030504040204" pitchFamily="34" charset="0"/>
              </a:rPr>
              <a:t>Can act on the </a:t>
            </a:r>
            <a:r>
              <a:rPr lang="en-US" sz="2400" b="1"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human cannabinoid receptors.</a:t>
            </a:r>
            <a:endParaRPr lang="en-US" sz="2400" b="1" i="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Ø"/>
            </a:pPr>
            <a:r>
              <a:rPr lang="en-US" sz="2400" b="0" i="0" dirty="0">
                <a:effectLst/>
                <a:latin typeface="Tahoma" panose="020B0604030504040204" pitchFamily="34" charset="0"/>
                <a:ea typeface="Tahoma" panose="020B0604030504040204" pitchFamily="34" charset="0"/>
                <a:cs typeface="Tahoma" panose="020B0604030504040204" pitchFamily="34" charset="0"/>
              </a:rPr>
              <a:t>Involved in inflammation, oxidative stress, cancer, and neuroprotection.</a:t>
            </a:r>
          </a:p>
          <a:p>
            <a:pPr marL="457200" indent="-457200">
              <a:buFont typeface="Wingdings" panose="05000000000000000000" pitchFamily="2" charset="2"/>
              <a:buChar char="Ø"/>
            </a:pPr>
            <a:r>
              <a:rPr lang="en-US" sz="2400" b="0" i="0" dirty="0">
                <a:effectLst/>
                <a:latin typeface="Tahoma" panose="020B0604030504040204" pitchFamily="34" charset="0"/>
                <a:ea typeface="Tahoma" panose="020B0604030504040204" pitchFamily="34" charset="0"/>
                <a:cs typeface="Tahoma" panose="020B0604030504040204" pitchFamily="34" charset="0"/>
              </a:rPr>
              <a:t>Used by </a:t>
            </a:r>
            <a:r>
              <a:rPr lang="en-US" sz="2400" b="1" i="0" dirty="0">
                <a:solidFill>
                  <a:srgbClr val="C00000"/>
                </a:solidFill>
                <a:effectLst/>
                <a:latin typeface="Tahoma" panose="020B0604030504040204" pitchFamily="34" charset="0"/>
                <a:ea typeface="Tahoma" panose="020B0604030504040204" pitchFamily="34" charset="0"/>
                <a:cs typeface="Tahoma" panose="020B0604030504040204" pitchFamily="34" charset="0"/>
              </a:rPr>
              <a:t>tribes and religious groups </a:t>
            </a:r>
            <a:r>
              <a:rPr lang="en-US" sz="2400" b="0" i="0" dirty="0">
                <a:effectLst/>
                <a:latin typeface="Tahoma" panose="020B0604030504040204" pitchFamily="34" charset="0"/>
                <a:ea typeface="Tahoma" panose="020B0604030504040204" pitchFamily="34" charset="0"/>
                <a:cs typeface="Tahoma" panose="020B0604030504040204" pitchFamily="34" charset="0"/>
              </a:rPr>
              <a:t>for thousands of years.</a:t>
            </a:r>
          </a:p>
          <a:p>
            <a:pPr marL="457200" indent="-457200">
              <a:buFont typeface="Wingdings" panose="05000000000000000000" pitchFamily="2" charset="2"/>
              <a:buChar char="Ø"/>
            </a:pPr>
            <a:endParaRPr lang="en-US" sz="2400" b="0" i="0" dirty="0">
              <a:effectLst/>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anose="05000000000000000000" pitchFamily="2" charset="2"/>
              <a:buChar char="Ø"/>
            </a:pPr>
            <a:endParaRPr lang="en-US" sz="2400" i="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No photo description available.">
            <a:extLst>
              <a:ext uri="{FF2B5EF4-FFF2-40B4-BE49-F238E27FC236}">
                <a16:creationId xmlns:a16="http://schemas.microsoft.com/office/drawing/2014/main" id="{79C23E03-D8E9-5F62-BABC-16D561F6B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096" y="178902"/>
            <a:ext cx="4215917" cy="301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4294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00EB16-738D-7518-9FAF-F38329D3EDFA}"/>
              </a:ext>
            </a:extLst>
          </p:cNvPr>
          <p:cNvSpPr>
            <a:spLocks noGrp="1"/>
          </p:cNvSpPr>
          <p:nvPr>
            <p:ph type="sldNum" sz="quarter" idx="12"/>
          </p:nvPr>
        </p:nvSpPr>
        <p:spPr/>
        <p:txBody>
          <a:bodyPr/>
          <a:lstStyle/>
          <a:p>
            <a:fld id="{D8DA9DAA-006C-4F4B-980E-E3DF019B24E2}" type="slidenum">
              <a:rPr lang="en-US" smtClean="0"/>
              <a:t>82</a:t>
            </a:fld>
            <a:endParaRPr lang="en-US" dirty="0"/>
          </a:p>
        </p:txBody>
      </p:sp>
      <p:pic>
        <p:nvPicPr>
          <p:cNvPr id="2050" name="Picture 2" descr="Entourage Effect of Cannabidiol (CBD)">
            <a:extLst>
              <a:ext uri="{FF2B5EF4-FFF2-40B4-BE49-F238E27FC236}">
                <a16:creationId xmlns:a16="http://schemas.microsoft.com/office/drawing/2014/main" id="{FB3B2F9C-EEFB-FFE0-0D27-1EFB0596C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13"/>
            <a:ext cx="12192000" cy="68933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83F9180-2928-E24F-D1B0-C24C49AC223C}"/>
              </a:ext>
            </a:extLst>
          </p:cNvPr>
          <p:cNvSpPr/>
          <p:nvPr/>
        </p:nvSpPr>
        <p:spPr>
          <a:xfrm rot="20492384">
            <a:off x="1480788" y="2976743"/>
            <a:ext cx="2349878" cy="707886"/>
          </a:xfrm>
          <a:prstGeom prst="rect">
            <a:avLst/>
          </a:prstGeom>
          <a:solidFill>
            <a:schemeClr val="bg1">
              <a:lumMod val="75000"/>
            </a:schemeClr>
          </a:solidFill>
        </p:spPr>
        <p:txBody>
          <a:bodyPr wrap="square" lIns="91440" tIns="45720" rIns="91440" bIns="45720">
            <a:spAutoFit/>
          </a:bodyPr>
          <a:lstStyle/>
          <a:p>
            <a:pPr algn="ctr"/>
            <a:r>
              <a:rPr lang="en-US" sz="4000" b="1" cap="none" spc="0" dirty="0">
                <a:ln w="12700">
                  <a:solidFill>
                    <a:schemeClr val="accent1"/>
                  </a:solidFill>
                  <a:prstDash val="solid"/>
                </a:ln>
                <a:solidFill>
                  <a:srgbClr val="006600"/>
                </a:solidFill>
                <a:effectLst>
                  <a:outerShdw dist="38100" dir="2640000" algn="bl" rotWithShape="0">
                    <a:schemeClr val="accent1"/>
                  </a:outerShdw>
                </a:effectLst>
                <a:latin typeface="Aharoni" panose="02010803020104030203" pitchFamily="2" charset="-79"/>
                <a:cs typeface="Aharoni" panose="02010803020104030203" pitchFamily="2" charset="-79"/>
              </a:rPr>
              <a:t>Over 100</a:t>
            </a:r>
          </a:p>
        </p:txBody>
      </p:sp>
      <p:sp>
        <p:nvSpPr>
          <p:cNvPr id="6" name="Rectangle 5">
            <a:extLst>
              <a:ext uri="{FF2B5EF4-FFF2-40B4-BE49-F238E27FC236}">
                <a16:creationId xmlns:a16="http://schemas.microsoft.com/office/drawing/2014/main" id="{D3BE5ED5-0986-34B0-D2EB-BE9304D76826}"/>
              </a:ext>
            </a:extLst>
          </p:cNvPr>
          <p:cNvSpPr/>
          <p:nvPr/>
        </p:nvSpPr>
        <p:spPr>
          <a:xfrm rot="21043595">
            <a:off x="8944916" y="2333051"/>
            <a:ext cx="2350890" cy="707886"/>
          </a:xfrm>
          <a:prstGeom prst="rect">
            <a:avLst/>
          </a:prstGeom>
          <a:solidFill>
            <a:schemeClr val="bg1">
              <a:lumMod val="75000"/>
            </a:schemeClr>
          </a:solidFill>
        </p:spPr>
        <p:txBody>
          <a:bodyPr wrap="square" lIns="91440" tIns="45720" rIns="91440" bIns="45720">
            <a:spAutoFit/>
          </a:bodyPr>
          <a:lstStyle/>
          <a:p>
            <a:pPr algn="ctr"/>
            <a:r>
              <a:rPr lang="en-US" sz="4000" b="1" cap="none" spc="0" dirty="0">
                <a:ln w="12700">
                  <a:solidFill>
                    <a:schemeClr val="accent1"/>
                  </a:solidFill>
                  <a:prstDash val="solid"/>
                </a:ln>
                <a:solidFill>
                  <a:srgbClr val="006600"/>
                </a:solidFill>
                <a:effectLst>
                  <a:outerShdw dist="38100" dir="2640000" algn="bl" rotWithShape="0">
                    <a:schemeClr val="accent1"/>
                  </a:outerShdw>
                </a:effectLst>
                <a:latin typeface="Aharoni" panose="02010803020104030203" pitchFamily="2" charset="-79"/>
                <a:cs typeface="Aharoni" panose="02010803020104030203" pitchFamily="2" charset="-79"/>
              </a:rPr>
              <a:t>Over 200</a:t>
            </a:r>
          </a:p>
        </p:txBody>
      </p:sp>
      <p:sp>
        <p:nvSpPr>
          <p:cNvPr id="7" name="Rectangle 6">
            <a:extLst>
              <a:ext uri="{FF2B5EF4-FFF2-40B4-BE49-F238E27FC236}">
                <a16:creationId xmlns:a16="http://schemas.microsoft.com/office/drawing/2014/main" id="{96794F2E-F2CC-B363-6375-740C01A0C669}"/>
              </a:ext>
            </a:extLst>
          </p:cNvPr>
          <p:cNvSpPr/>
          <p:nvPr/>
        </p:nvSpPr>
        <p:spPr>
          <a:xfrm rot="20605710">
            <a:off x="2364423" y="5581926"/>
            <a:ext cx="2507191" cy="707886"/>
          </a:xfrm>
          <a:prstGeom prst="rect">
            <a:avLst/>
          </a:prstGeom>
          <a:solidFill>
            <a:schemeClr val="bg1">
              <a:lumMod val="75000"/>
            </a:schemeClr>
          </a:solidFill>
        </p:spPr>
        <p:txBody>
          <a:bodyPr wrap="square" lIns="91440" tIns="45720" rIns="91440" bIns="45720">
            <a:spAutoFit/>
          </a:bodyPr>
          <a:lstStyle/>
          <a:p>
            <a:pPr algn="ctr"/>
            <a:r>
              <a:rPr lang="en-US" sz="4000" b="1" cap="none" spc="0" dirty="0">
                <a:ln w="12700">
                  <a:solidFill>
                    <a:schemeClr val="accent1"/>
                  </a:solidFill>
                  <a:prstDash val="solid"/>
                </a:ln>
                <a:solidFill>
                  <a:srgbClr val="006600"/>
                </a:solidFill>
                <a:effectLst>
                  <a:outerShdw dist="38100" dir="2640000" algn="bl" rotWithShape="0">
                    <a:schemeClr val="accent1"/>
                  </a:outerShdw>
                </a:effectLst>
                <a:latin typeface="Aharoni" panose="02010803020104030203" pitchFamily="2" charset="-79"/>
                <a:cs typeface="Aharoni" panose="02010803020104030203" pitchFamily="2" charset="-79"/>
              </a:rPr>
              <a:t>Over 300</a:t>
            </a:r>
          </a:p>
        </p:txBody>
      </p:sp>
    </p:spTree>
    <p:extLst>
      <p:ext uri="{BB962C8B-B14F-4D97-AF65-F5344CB8AC3E}">
        <p14:creationId xmlns:p14="http://schemas.microsoft.com/office/powerpoint/2010/main" val="15741048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AA0288-568A-A044-1680-9629144D5F1A}"/>
              </a:ext>
            </a:extLst>
          </p:cNvPr>
          <p:cNvSpPr>
            <a:spLocks noGrp="1"/>
          </p:cNvSpPr>
          <p:nvPr>
            <p:ph type="sldNum" sz="quarter" idx="12"/>
          </p:nvPr>
        </p:nvSpPr>
        <p:spPr/>
        <p:txBody>
          <a:bodyPr/>
          <a:lstStyle/>
          <a:p>
            <a:fld id="{D8DA9DAA-006C-4F4B-980E-E3DF019B24E2}" type="slidenum">
              <a:rPr lang="en-US" smtClean="0"/>
              <a:t>83</a:t>
            </a:fld>
            <a:endParaRPr lang="en-US" dirty="0"/>
          </a:p>
        </p:txBody>
      </p:sp>
      <p:sp>
        <p:nvSpPr>
          <p:cNvPr id="6" name="TextBox 5">
            <a:extLst>
              <a:ext uri="{FF2B5EF4-FFF2-40B4-BE49-F238E27FC236}">
                <a16:creationId xmlns:a16="http://schemas.microsoft.com/office/drawing/2014/main" id="{A224C78B-3631-9B32-7BFE-01036F4536E8}"/>
              </a:ext>
            </a:extLst>
          </p:cNvPr>
          <p:cNvSpPr txBox="1"/>
          <p:nvPr/>
        </p:nvSpPr>
        <p:spPr>
          <a:xfrm>
            <a:off x="4420997" y="1078559"/>
            <a:ext cx="7290943" cy="4832092"/>
          </a:xfrm>
          <a:prstGeom prst="rect">
            <a:avLst/>
          </a:prstGeom>
          <a:noFill/>
        </p:spPr>
        <p:txBody>
          <a:bodyPr wrap="square">
            <a:spAutoFit/>
          </a:bodyPr>
          <a:lstStyle/>
          <a:p>
            <a:pPr marL="457200" indent="-457200">
              <a:buFont typeface="Wingdings" panose="05000000000000000000" pitchFamily="2" charset="2"/>
              <a:buChar char="Ø"/>
            </a:pPr>
            <a:r>
              <a:rPr lang="en-US" sz="2800" b="0" i="0" dirty="0">
                <a:solidFill>
                  <a:srgbClr val="222222"/>
                </a:solidFill>
                <a:effectLst/>
                <a:latin typeface="proxima_nova_rgregular"/>
              </a:rPr>
              <a:t>Consuming higher levels of omega-3 polyunsaturated fatty acids (PUFAs) is associated with larger hippocampal volumes and better abstract reasoning in healthy middle-aged adults.</a:t>
            </a:r>
          </a:p>
          <a:p>
            <a:pPr marL="457200" indent="-457200">
              <a:buFont typeface="Wingdings" panose="05000000000000000000" pitchFamily="2" charset="2"/>
              <a:buChar char="Ø"/>
            </a:pPr>
            <a:r>
              <a:rPr lang="en-US" sz="2800" b="0" i="0" dirty="0">
                <a:solidFill>
                  <a:srgbClr val="222222"/>
                </a:solidFill>
                <a:effectLst/>
                <a:latin typeface="proxima_nova_rgregular"/>
              </a:rPr>
              <a:t>Research has also linked higher levels of omega 3s with better cognitive function and decreased risk for dementia in older individuals.</a:t>
            </a:r>
          </a:p>
          <a:p>
            <a:pPr marL="457200" indent="-457200">
              <a:buFont typeface="Wingdings" panose="05000000000000000000" pitchFamily="2" charset="2"/>
              <a:buChar char="Ø"/>
            </a:pPr>
            <a:r>
              <a:rPr lang="en-US" sz="2800" b="0" i="0" dirty="0">
                <a:solidFill>
                  <a:srgbClr val="222222"/>
                </a:solidFill>
                <a:effectLst/>
                <a:latin typeface="proxima_nova_rgregular"/>
              </a:rPr>
              <a:t>The main dietary sources of omega-3 include oily fish, such as salmon and sardines.</a:t>
            </a:r>
            <a:endParaRPr lang="en-US" sz="2800" dirty="0"/>
          </a:p>
        </p:txBody>
      </p:sp>
      <p:pic>
        <p:nvPicPr>
          <p:cNvPr id="1026" name="Picture 2">
            <a:extLst>
              <a:ext uri="{FF2B5EF4-FFF2-40B4-BE49-F238E27FC236}">
                <a16:creationId xmlns:a16="http://schemas.microsoft.com/office/drawing/2014/main" id="{1E32A2E7-0ECF-DAE4-410D-2106B7DDD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4525"/>
            <a:ext cx="4514850" cy="20097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C6D120-E124-2840-1FC1-0699B6C8CEF0}"/>
              </a:ext>
            </a:extLst>
          </p:cNvPr>
          <p:cNvSpPr txBox="1"/>
          <p:nvPr/>
        </p:nvSpPr>
        <p:spPr>
          <a:xfrm>
            <a:off x="3987800" y="340914"/>
            <a:ext cx="8468360" cy="707886"/>
          </a:xfrm>
          <a:prstGeom prst="rect">
            <a:avLst/>
          </a:prstGeom>
          <a:noFill/>
        </p:spPr>
        <p:txBody>
          <a:bodyPr wrap="square">
            <a:spAutoFit/>
          </a:bodyPr>
          <a:lstStyle/>
          <a:p>
            <a:pPr algn="l"/>
            <a:r>
              <a:rPr lang="en-US" sz="4000" b="0" i="0" dirty="0">
                <a:solidFill>
                  <a:schemeClr val="accent1">
                    <a:lumMod val="50000"/>
                  </a:schemeClr>
                </a:solidFill>
                <a:effectLst/>
                <a:latin typeface="Arial Black" panose="020B0A04020102020204" pitchFamily="34" charset="0"/>
              </a:rPr>
              <a:t>Omega-3 Arachidonic Acid</a:t>
            </a:r>
          </a:p>
        </p:txBody>
      </p:sp>
      <p:pic>
        <p:nvPicPr>
          <p:cNvPr id="1030" name="Picture 6">
            <a:extLst>
              <a:ext uri="{FF2B5EF4-FFF2-40B4-BE49-F238E27FC236}">
                <a16:creationId xmlns:a16="http://schemas.microsoft.com/office/drawing/2014/main" id="{FECEB19B-B66D-50BF-1C4C-17AC99BCD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76066"/>
            <a:ext cx="451485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3776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84</a:t>
            </a:fld>
            <a:endParaRPr lang="en-US" dirty="0"/>
          </a:p>
        </p:txBody>
      </p:sp>
      <p:pic>
        <p:nvPicPr>
          <p:cNvPr id="7172" name="Picture 4" descr="Cannabimimetic plants: are they new cannabinoidergic modulators? |  SpringerLink">
            <a:extLst>
              <a:ext uri="{FF2B5EF4-FFF2-40B4-BE49-F238E27FC236}">
                <a16:creationId xmlns:a16="http://schemas.microsoft.com/office/drawing/2014/main" id="{5E2B647F-1D7E-8A36-38D5-B10CC0939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8"/>
            <a:ext cx="11596914" cy="61499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C49346-B0ED-317F-50EF-5A981E441793}"/>
              </a:ext>
            </a:extLst>
          </p:cNvPr>
          <p:cNvSpPr txBox="1"/>
          <p:nvPr/>
        </p:nvSpPr>
        <p:spPr>
          <a:xfrm>
            <a:off x="304799" y="6260158"/>
            <a:ext cx="11437257" cy="461665"/>
          </a:xfrm>
          <a:prstGeom prst="rect">
            <a:avLst/>
          </a:prstGeom>
          <a:noFill/>
        </p:spPr>
        <p:txBody>
          <a:bodyPr wrap="square">
            <a:spAutoFit/>
          </a:bodyPr>
          <a:lstStyle/>
          <a:p>
            <a:pPr algn="ctr"/>
            <a:r>
              <a:rPr lang="en-US" sz="2400" b="0" i="0" dirty="0">
                <a:solidFill>
                  <a:schemeClr val="bg2"/>
                </a:solidFill>
                <a:effectLst/>
                <a:latin typeface="Arial Black" panose="020B0A04020102020204" pitchFamily="34" charset="0"/>
              </a:rPr>
              <a:t>Cannabimimetic Plants: </a:t>
            </a:r>
            <a:r>
              <a:rPr lang="en-US" sz="2400" dirty="0" err="1">
                <a:solidFill>
                  <a:schemeClr val="bg2"/>
                </a:solidFill>
                <a:latin typeface="Arial Black" panose="020B0A04020102020204" pitchFamily="34" charset="0"/>
              </a:rPr>
              <a:t>C</a:t>
            </a:r>
            <a:r>
              <a:rPr lang="en-US" sz="2400" b="0" i="0" dirty="0" err="1">
                <a:solidFill>
                  <a:schemeClr val="bg2"/>
                </a:solidFill>
                <a:effectLst/>
                <a:latin typeface="Arial Black" panose="020B0A04020102020204" pitchFamily="34" charset="0"/>
              </a:rPr>
              <a:t>annabinoidergic</a:t>
            </a:r>
            <a:r>
              <a:rPr lang="en-US" sz="2400" b="0" i="0" dirty="0">
                <a:solidFill>
                  <a:schemeClr val="bg2"/>
                </a:solidFill>
                <a:effectLst/>
                <a:latin typeface="Arial Black" panose="020B0A04020102020204" pitchFamily="34" charset="0"/>
              </a:rPr>
              <a:t> modulators</a:t>
            </a:r>
          </a:p>
        </p:txBody>
      </p:sp>
    </p:spTree>
    <p:extLst>
      <p:ext uri="{BB962C8B-B14F-4D97-AF65-F5344CB8AC3E}">
        <p14:creationId xmlns:p14="http://schemas.microsoft.com/office/powerpoint/2010/main" val="3566222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C88EBF-D8E9-CF9D-1456-95D6CAD24AAF}"/>
              </a:ext>
            </a:extLst>
          </p:cNvPr>
          <p:cNvSpPr>
            <a:spLocks noGrp="1"/>
          </p:cNvSpPr>
          <p:nvPr>
            <p:ph type="sldNum" sz="quarter" idx="12"/>
          </p:nvPr>
        </p:nvSpPr>
        <p:spPr/>
        <p:txBody>
          <a:bodyPr/>
          <a:lstStyle/>
          <a:p>
            <a:fld id="{D8DA9DAA-006C-4F4B-980E-E3DF019B24E2}" type="slidenum">
              <a:rPr lang="en-US" smtClean="0"/>
              <a:t>85</a:t>
            </a:fld>
            <a:endParaRPr lang="en-US" dirty="0"/>
          </a:p>
        </p:txBody>
      </p:sp>
      <p:sp>
        <p:nvSpPr>
          <p:cNvPr id="6" name="TextBox 5">
            <a:extLst>
              <a:ext uri="{FF2B5EF4-FFF2-40B4-BE49-F238E27FC236}">
                <a16:creationId xmlns:a16="http://schemas.microsoft.com/office/drawing/2014/main" id="{291F2E07-9275-8A01-14D1-6436268B0F2C}"/>
              </a:ext>
            </a:extLst>
          </p:cNvPr>
          <p:cNvSpPr txBox="1"/>
          <p:nvPr/>
        </p:nvSpPr>
        <p:spPr>
          <a:xfrm>
            <a:off x="1291079" y="1050762"/>
            <a:ext cx="10252954" cy="4308872"/>
          </a:xfrm>
          <a:prstGeom prst="rect">
            <a:avLst/>
          </a:prstGeom>
          <a:noFill/>
        </p:spPr>
        <p:txBody>
          <a:bodyPr wrap="square">
            <a:spAutoFit/>
          </a:bodyPr>
          <a:lstStyle/>
          <a:p>
            <a:pPr algn="l"/>
            <a:r>
              <a:rPr lang="en-US" sz="3200" dirty="0">
                <a:solidFill>
                  <a:schemeClr val="accent1">
                    <a:lumMod val="50000"/>
                  </a:schemeClr>
                </a:solidFill>
                <a:latin typeface="Arial Black" panose="020B0A04020102020204" pitchFamily="34" charset="0"/>
              </a:rPr>
              <a:t>Fl</a:t>
            </a:r>
            <a:r>
              <a:rPr lang="en-US" sz="3200" b="0" i="0" dirty="0">
                <a:solidFill>
                  <a:schemeClr val="accent1">
                    <a:lumMod val="50000"/>
                  </a:schemeClr>
                </a:solidFill>
                <a:effectLst/>
                <a:latin typeface="Arial Black" panose="020B0A04020102020204" pitchFamily="34" charset="0"/>
              </a:rPr>
              <a:t>avonoids found in Cannabis </a:t>
            </a:r>
            <a:r>
              <a:rPr lang="en-US" b="0" i="0" dirty="0">
                <a:solidFill>
                  <a:srgbClr val="000000"/>
                </a:solidFill>
                <a:effectLst/>
                <a:latin typeface="Sohne"/>
              </a:rPr>
              <a:t>I</a:t>
            </a:r>
          </a:p>
          <a:p>
            <a:pPr algn="l"/>
            <a:endParaRPr lang="en-US" dirty="0">
              <a:solidFill>
                <a:srgbClr val="000000"/>
              </a:solidFill>
              <a:latin typeface="Sohne"/>
            </a:endParaRPr>
          </a:p>
          <a:p>
            <a:pPr algn="l"/>
            <a:endParaRPr lang="en-US" sz="2800" b="1" i="0" dirty="0">
              <a:solidFill>
                <a:srgbClr val="000000"/>
              </a:solidFill>
              <a:effectLst/>
              <a:latin typeface="Sohne"/>
            </a:endParaRPr>
          </a:p>
          <a:p>
            <a:pPr algn="l"/>
            <a:r>
              <a:rPr lang="en-US" sz="2800" b="1" i="0" dirty="0">
                <a:solidFill>
                  <a:srgbClr val="000000"/>
                </a:solidFill>
                <a:effectLst/>
                <a:latin typeface="Sohne"/>
              </a:rPr>
              <a:t>Some offer different therapeutic health benefits, e.g.,</a:t>
            </a:r>
          </a:p>
          <a:p>
            <a:pPr marL="742950" lvl="1" indent="-285750">
              <a:buFont typeface="Wingdings" panose="05000000000000000000" pitchFamily="2" charset="2"/>
              <a:buChar char="Ø"/>
            </a:pPr>
            <a:r>
              <a:rPr lang="en-US" sz="2800" b="0" i="0" dirty="0">
                <a:solidFill>
                  <a:srgbClr val="000000"/>
                </a:solidFill>
                <a:effectLst/>
                <a:latin typeface="Sohne"/>
              </a:rPr>
              <a:t>Antioxidants (protection from cell damage)</a:t>
            </a:r>
          </a:p>
          <a:p>
            <a:pPr marL="742950" lvl="1" indent="-285750">
              <a:buFont typeface="Wingdings" panose="05000000000000000000" pitchFamily="2" charset="2"/>
              <a:buChar char="Ø"/>
            </a:pPr>
            <a:r>
              <a:rPr lang="en-US" sz="2800" b="0" i="0" dirty="0">
                <a:solidFill>
                  <a:srgbClr val="000000"/>
                </a:solidFill>
                <a:effectLst/>
                <a:latin typeface="Sohne"/>
              </a:rPr>
              <a:t>Anti-inflammatory</a:t>
            </a:r>
          </a:p>
          <a:p>
            <a:pPr marL="742950" lvl="1" indent="-285750">
              <a:buFont typeface="Wingdings" panose="05000000000000000000" pitchFamily="2" charset="2"/>
              <a:buChar char="Ø"/>
            </a:pPr>
            <a:r>
              <a:rPr lang="en-US" sz="2800" b="0" i="0" dirty="0">
                <a:solidFill>
                  <a:srgbClr val="000000"/>
                </a:solidFill>
                <a:effectLst/>
                <a:latin typeface="Sohne"/>
              </a:rPr>
              <a:t>Improving cardiovascular function</a:t>
            </a:r>
          </a:p>
          <a:p>
            <a:pPr marL="742950" lvl="1" indent="-285750">
              <a:buFont typeface="Wingdings" panose="05000000000000000000" pitchFamily="2" charset="2"/>
              <a:buChar char="Ø"/>
            </a:pPr>
            <a:r>
              <a:rPr lang="en-US" sz="2800" b="0" i="0" dirty="0">
                <a:solidFill>
                  <a:srgbClr val="000000"/>
                </a:solidFill>
                <a:effectLst/>
                <a:latin typeface="Sohne"/>
              </a:rPr>
              <a:t>Neuroprotective</a:t>
            </a:r>
          </a:p>
          <a:p>
            <a:pPr marL="742950" lvl="1" indent="-285750">
              <a:buFont typeface="Wingdings" panose="05000000000000000000" pitchFamily="2" charset="2"/>
              <a:buChar char="Ø"/>
            </a:pPr>
            <a:r>
              <a:rPr lang="en-US" sz="2800" b="0" i="0" dirty="0">
                <a:solidFill>
                  <a:srgbClr val="000000"/>
                </a:solidFill>
                <a:effectLst/>
                <a:latin typeface="Sohne"/>
              </a:rPr>
              <a:t>Anti-viral/anti-bacterial</a:t>
            </a:r>
          </a:p>
          <a:p>
            <a:pPr marL="742950" lvl="1" indent="-285750">
              <a:buFont typeface="Wingdings" panose="05000000000000000000" pitchFamily="2" charset="2"/>
              <a:buChar char="Ø"/>
            </a:pPr>
            <a:r>
              <a:rPr lang="en-US" sz="2800" b="0" i="0" dirty="0">
                <a:solidFill>
                  <a:srgbClr val="000000"/>
                </a:solidFill>
                <a:effectLst/>
                <a:latin typeface="Sohne"/>
              </a:rPr>
              <a:t>Prevention against diabetes, cancer, and other diseases</a:t>
            </a:r>
          </a:p>
        </p:txBody>
      </p:sp>
      <p:sp>
        <p:nvSpPr>
          <p:cNvPr id="8" name="TextBox 7">
            <a:extLst>
              <a:ext uri="{FF2B5EF4-FFF2-40B4-BE49-F238E27FC236}">
                <a16:creationId xmlns:a16="http://schemas.microsoft.com/office/drawing/2014/main" id="{4C2CCD1D-18F7-BF08-C1C9-5EC13F207E02}"/>
              </a:ext>
            </a:extLst>
          </p:cNvPr>
          <p:cNvSpPr txBox="1"/>
          <p:nvPr/>
        </p:nvSpPr>
        <p:spPr>
          <a:xfrm>
            <a:off x="1692613" y="1712228"/>
            <a:ext cx="9591472" cy="523220"/>
          </a:xfrm>
          <a:prstGeom prst="rect">
            <a:avLst/>
          </a:prstGeom>
          <a:noFill/>
        </p:spPr>
        <p:txBody>
          <a:bodyPr wrap="square">
            <a:spAutoFit/>
          </a:bodyPr>
          <a:lstStyle/>
          <a:p>
            <a:r>
              <a:rPr lang="en-US" sz="2800" dirty="0">
                <a:solidFill>
                  <a:srgbClr val="000000"/>
                </a:solidFill>
                <a:latin typeface="Sohne"/>
              </a:rPr>
              <a:t>F</a:t>
            </a:r>
            <a:r>
              <a:rPr lang="en-US" sz="2800" b="0" i="0" dirty="0">
                <a:solidFill>
                  <a:srgbClr val="000000"/>
                </a:solidFill>
                <a:effectLst/>
                <a:latin typeface="Sohne"/>
              </a:rPr>
              <a:t>lavonoids contribute to the unique color of individual cultivars.</a:t>
            </a:r>
            <a:endParaRPr lang="en-US" sz="2800" dirty="0"/>
          </a:p>
        </p:txBody>
      </p:sp>
    </p:spTree>
    <p:extLst>
      <p:ext uri="{BB962C8B-B14F-4D97-AF65-F5344CB8AC3E}">
        <p14:creationId xmlns:p14="http://schemas.microsoft.com/office/powerpoint/2010/main" val="32670934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E6FE8-AD82-498B-8E36-EE74B75D1E08}"/>
              </a:ext>
            </a:extLst>
          </p:cNvPr>
          <p:cNvSpPr>
            <a:spLocks noGrp="1"/>
          </p:cNvSpPr>
          <p:nvPr>
            <p:ph type="sldNum" sz="quarter" idx="12"/>
          </p:nvPr>
        </p:nvSpPr>
        <p:spPr/>
        <p:txBody>
          <a:bodyPr/>
          <a:lstStyle/>
          <a:p>
            <a:fld id="{D8DA9DAA-006C-4F4B-980E-E3DF019B24E2}" type="slidenum">
              <a:rPr lang="en-US" smtClean="0"/>
              <a:t>86</a:t>
            </a:fld>
            <a:endParaRPr lang="en-US" dirty="0"/>
          </a:p>
        </p:txBody>
      </p:sp>
      <p:sp>
        <p:nvSpPr>
          <p:cNvPr id="6" name="TextBox 5">
            <a:extLst>
              <a:ext uri="{FF2B5EF4-FFF2-40B4-BE49-F238E27FC236}">
                <a16:creationId xmlns:a16="http://schemas.microsoft.com/office/drawing/2014/main" id="{363E2E80-B5F2-42E0-605C-902D58644B40}"/>
              </a:ext>
            </a:extLst>
          </p:cNvPr>
          <p:cNvSpPr txBox="1"/>
          <p:nvPr/>
        </p:nvSpPr>
        <p:spPr>
          <a:xfrm>
            <a:off x="1828799" y="798973"/>
            <a:ext cx="9552563" cy="4524315"/>
          </a:xfrm>
          <a:prstGeom prst="rect">
            <a:avLst/>
          </a:prstGeom>
          <a:noFill/>
        </p:spPr>
        <p:txBody>
          <a:bodyPr wrap="square">
            <a:spAutoFit/>
          </a:bodyPr>
          <a:lstStyle/>
          <a:p>
            <a:pPr algn="l"/>
            <a:r>
              <a:rPr lang="en-US" sz="3600" b="0" i="0" dirty="0">
                <a:solidFill>
                  <a:srgbClr val="000000"/>
                </a:solidFill>
                <a:effectLst/>
                <a:latin typeface="Arial Black" panose="020B0A04020102020204" pitchFamily="34" charset="0"/>
              </a:rPr>
              <a:t>Terpenes found in Cannabis</a:t>
            </a:r>
          </a:p>
          <a:p>
            <a:pPr algn="l"/>
            <a:r>
              <a:rPr lang="en-US" sz="2800" dirty="0">
                <a:solidFill>
                  <a:srgbClr val="000000"/>
                </a:solidFill>
                <a:latin typeface="Sohne"/>
              </a:rPr>
              <a:t>     C</a:t>
            </a:r>
            <a:r>
              <a:rPr lang="en-US" sz="2800" b="0" i="0" dirty="0">
                <a:solidFill>
                  <a:srgbClr val="000000"/>
                </a:solidFill>
                <a:effectLst/>
                <a:latin typeface="Sohne"/>
              </a:rPr>
              <a:t>ontribute to cannabis’ unique flavor and aroma.</a:t>
            </a:r>
            <a:endParaRPr lang="en-US" sz="2800" dirty="0">
              <a:solidFill>
                <a:srgbClr val="000000"/>
              </a:solidFill>
              <a:latin typeface="Sohne"/>
            </a:endParaRPr>
          </a:p>
          <a:p>
            <a:pPr algn="l"/>
            <a:endParaRPr lang="en-US" sz="2800" b="0" i="0" dirty="0">
              <a:solidFill>
                <a:srgbClr val="000000"/>
              </a:solidFill>
              <a:effectLst/>
              <a:latin typeface="Sohne"/>
            </a:endParaRPr>
          </a:p>
          <a:p>
            <a:pPr algn="l"/>
            <a:r>
              <a:rPr lang="en-US" sz="2800" b="1" i="0" dirty="0">
                <a:solidFill>
                  <a:srgbClr val="000000"/>
                </a:solidFill>
                <a:effectLst/>
                <a:latin typeface="Sohne"/>
              </a:rPr>
              <a:t>Useful health benefits - addressing various health conditions.</a:t>
            </a:r>
            <a:r>
              <a:rPr lang="en-US" sz="2800" b="0" i="0" dirty="0">
                <a:solidFill>
                  <a:srgbClr val="000000"/>
                </a:solidFill>
                <a:effectLst/>
                <a:latin typeface="Sohne"/>
              </a:rPr>
              <a:t> </a:t>
            </a:r>
          </a:p>
          <a:p>
            <a:pPr marL="742950" lvl="1" indent="-285750">
              <a:buFont typeface="Wingdings" panose="05000000000000000000" pitchFamily="2" charset="2"/>
              <a:buChar char="Ø"/>
            </a:pPr>
            <a:r>
              <a:rPr lang="en-US" sz="2800" b="0" i="0" dirty="0">
                <a:solidFill>
                  <a:srgbClr val="000000"/>
                </a:solidFill>
                <a:effectLst/>
                <a:latin typeface="Sohne"/>
              </a:rPr>
              <a:t>Anticonvulsive</a:t>
            </a:r>
          </a:p>
          <a:p>
            <a:pPr marL="742950" lvl="1" indent="-285750">
              <a:buFont typeface="Wingdings" panose="05000000000000000000" pitchFamily="2" charset="2"/>
              <a:buChar char="Ø"/>
            </a:pPr>
            <a:r>
              <a:rPr lang="en-US" sz="2800" b="0" i="0" dirty="0">
                <a:solidFill>
                  <a:srgbClr val="000000"/>
                </a:solidFill>
                <a:effectLst/>
                <a:latin typeface="Sohne"/>
              </a:rPr>
              <a:t>Anti-inflammatory</a:t>
            </a:r>
          </a:p>
          <a:p>
            <a:pPr marL="742950" lvl="1" indent="-285750">
              <a:buFont typeface="Wingdings" panose="05000000000000000000" pitchFamily="2" charset="2"/>
              <a:buChar char="Ø"/>
            </a:pPr>
            <a:r>
              <a:rPr lang="en-US" sz="2800" b="0" i="0" dirty="0">
                <a:solidFill>
                  <a:srgbClr val="000000"/>
                </a:solidFill>
                <a:effectLst/>
                <a:latin typeface="Sohne"/>
              </a:rPr>
              <a:t>Anti-viral/anti-bacterial</a:t>
            </a:r>
          </a:p>
          <a:p>
            <a:pPr marL="742950" lvl="1" indent="-285750">
              <a:buFont typeface="Wingdings" panose="05000000000000000000" pitchFamily="2" charset="2"/>
              <a:buChar char="Ø"/>
            </a:pPr>
            <a:r>
              <a:rPr lang="en-US" sz="2800" b="0" i="0" dirty="0">
                <a:solidFill>
                  <a:srgbClr val="000000"/>
                </a:solidFill>
                <a:effectLst/>
                <a:latin typeface="Sohne"/>
              </a:rPr>
              <a:t>Mood-boosting</a:t>
            </a:r>
          </a:p>
          <a:p>
            <a:pPr marL="742950" lvl="1" indent="-285750">
              <a:buFont typeface="Wingdings" panose="05000000000000000000" pitchFamily="2" charset="2"/>
              <a:buChar char="Ø"/>
            </a:pPr>
            <a:r>
              <a:rPr lang="en-US" sz="2800" b="0" i="0" dirty="0">
                <a:solidFill>
                  <a:srgbClr val="000000"/>
                </a:solidFill>
                <a:effectLst/>
                <a:latin typeface="Sohne"/>
              </a:rPr>
              <a:t>Cancer/tumor-fighting</a:t>
            </a:r>
          </a:p>
          <a:p>
            <a:pPr marL="742950" lvl="1" indent="-285750">
              <a:buFont typeface="Wingdings" panose="05000000000000000000" pitchFamily="2" charset="2"/>
              <a:buChar char="Ø"/>
            </a:pPr>
            <a:r>
              <a:rPr lang="en-US" sz="2800" dirty="0">
                <a:solidFill>
                  <a:srgbClr val="000000"/>
                </a:solidFill>
                <a:latin typeface="Sohne"/>
              </a:rPr>
              <a:t>M</a:t>
            </a:r>
            <a:r>
              <a:rPr lang="en-US" sz="2800" b="0" i="0" dirty="0">
                <a:solidFill>
                  <a:srgbClr val="000000"/>
                </a:solidFill>
                <a:effectLst/>
                <a:latin typeface="Sohne"/>
              </a:rPr>
              <a:t>ay help reduce anxiety in those affected by stress.</a:t>
            </a:r>
          </a:p>
        </p:txBody>
      </p:sp>
    </p:spTree>
    <p:extLst>
      <p:ext uri="{BB962C8B-B14F-4D97-AF65-F5344CB8AC3E}">
        <p14:creationId xmlns:p14="http://schemas.microsoft.com/office/powerpoint/2010/main" val="11691723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CA6D89-394E-CF24-3601-8184E1F4EA1B}"/>
              </a:ext>
            </a:extLst>
          </p:cNvPr>
          <p:cNvSpPr>
            <a:spLocks noGrp="1"/>
          </p:cNvSpPr>
          <p:nvPr>
            <p:ph type="title"/>
          </p:nvPr>
        </p:nvSpPr>
        <p:spPr>
          <a:xfrm>
            <a:off x="1516566" y="798973"/>
            <a:ext cx="9545444" cy="1003763"/>
          </a:xfrm>
          <a:solidFill>
            <a:schemeClr val="bg2">
              <a:lumMod val="90000"/>
            </a:schemeClr>
          </a:solidFill>
        </p:spPr>
        <p:txBody>
          <a:bodyPr>
            <a:normAutofit/>
          </a:bodyPr>
          <a:lstStyle/>
          <a:p>
            <a:pPr algn="ctr"/>
            <a:r>
              <a:rPr lang="en-US" sz="6000" b="1" i="0" cap="all" dirty="0">
                <a:solidFill>
                  <a:schemeClr val="accent1">
                    <a:lumMod val="50000"/>
                  </a:schemeClr>
                </a:solidFill>
                <a:effectLst/>
                <a:latin typeface="Aharoni" panose="02010803020104030203" pitchFamily="2" charset="-79"/>
                <a:cs typeface="Aharoni" panose="02010803020104030203" pitchFamily="2" charset="-79"/>
              </a:rPr>
              <a:t>TERPENES in cannabis</a:t>
            </a:r>
            <a:endParaRPr lang="en-US" sz="6000" dirty="0">
              <a:solidFill>
                <a:schemeClr val="accent1">
                  <a:lumMod val="50000"/>
                </a:schemeClr>
              </a:solidFill>
              <a:latin typeface="Aharoni" panose="02010803020104030203" pitchFamily="2" charset="-79"/>
              <a:cs typeface="Aharoni" panose="02010803020104030203" pitchFamily="2" charset="-79"/>
            </a:endParaRPr>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a:lstStyle/>
          <a:p>
            <a:fld id="{D8DA9DAA-006C-4F4B-980E-E3DF019B24E2}" type="slidenum">
              <a:rPr lang="en-US" smtClean="0"/>
              <a:pPr/>
              <a:t>87</a:t>
            </a:fld>
            <a:endParaRPr lang="en-US" dirty="0"/>
          </a:p>
        </p:txBody>
      </p:sp>
      <p:pic>
        <p:nvPicPr>
          <p:cNvPr id="9220" name="Picture 4">
            <a:extLst>
              <a:ext uri="{FF2B5EF4-FFF2-40B4-BE49-F238E27FC236}">
                <a16:creationId xmlns:a16="http://schemas.microsoft.com/office/drawing/2014/main" id="{C3702EF9-A3D5-0357-EB85-E87DB46D2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57" y="218586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8207E2-E762-DF2F-EFB8-26833F6BFF73}"/>
              </a:ext>
            </a:extLst>
          </p:cNvPr>
          <p:cNvSpPr txBox="1"/>
          <p:nvPr/>
        </p:nvSpPr>
        <p:spPr>
          <a:xfrm>
            <a:off x="3033457" y="1985150"/>
            <a:ext cx="8448359" cy="3539430"/>
          </a:xfrm>
          <a:prstGeom prst="rect">
            <a:avLst/>
          </a:prstGeom>
          <a:noFill/>
        </p:spPr>
        <p:txBody>
          <a:bodyPr wrap="square" rtlCol="0">
            <a:spAutoFit/>
          </a:bodyPr>
          <a:lstStyle/>
          <a:p>
            <a:pPr marL="285750" indent="-285750" algn="l">
              <a:buFont typeface="Arial" panose="020B0604020202020204" pitchFamily="34" charset="0"/>
              <a:buChar char="•"/>
            </a:pPr>
            <a:r>
              <a:rPr lang="en-US" sz="3200" b="1" dirty="0" err="1">
                <a:solidFill>
                  <a:schemeClr val="accent1"/>
                </a:solidFill>
                <a:latin typeface="Tahoma" panose="020B0604030504040204" pitchFamily="34" charset="0"/>
                <a:ea typeface="Tahoma" panose="020B0604030504040204" pitchFamily="34" charset="0"/>
                <a:cs typeface="Tahoma" panose="020B0604030504040204" pitchFamily="34" charset="0"/>
              </a:rPr>
              <a:t>Mercene</a:t>
            </a:r>
            <a:r>
              <a:rPr lang="en-US" sz="3200" b="1"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en-US" sz="2400" dirty="0">
                <a:solidFill>
                  <a:srgbClr val="222222"/>
                </a:solidFill>
                <a:latin typeface="Tahoma" panose="020B0604030504040204" pitchFamily="34" charset="0"/>
                <a:ea typeface="Tahoma" panose="020B0604030504040204" pitchFamily="34" charset="0"/>
                <a:cs typeface="Tahoma" panose="020B0604030504040204" pitchFamily="34" charset="0"/>
              </a:rPr>
              <a:t> </a:t>
            </a:r>
            <a:r>
              <a:rPr lang="en-US" sz="2400" b="1"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most abundant terpene in cannabis</a:t>
            </a:r>
            <a:r>
              <a:rPr lang="en-US" sz="2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br>
              <a:rPr lang="en-US" sz="2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br>
            <a:r>
              <a:rPr lang="en-US" sz="2400" dirty="0">
                <a:solidFill>
                  <a:srgbClr val="222222"/>
                </a:solidFill>
                <a:latin typeface="Tahoma" panose="020B0604030504040204" pitchFamily="34" charset="0"/>
                <a:ea typeface="Tahoma" panose="020B0604030504040204" pitchFamily="34" charset="0"/>
                <a:cs typeface="Tahoma" panose="020B0604030504040204" pitchFamily="34" charset="0"/>
              </a:rPr>
              <a:t>(A</a:t>
            </a:r>
            <a:r>
              <a:rPr lang="en-US" sz="2400" b="0" i="0" dirty="0">
                <a:solidFill>
                  <a:srgbClr val="222222"/>
                </a:solidFill>
                <a:effectLst/>
                <a:latin typeface="Tahoma" panose="020B0604030504040204" pitchFamily="34" charset="0"/>
                <a:ea typeface="Tahoma" panose="020B0604030504040204" pitchFamily="34" charset="0"/>
                <a:cs typeface="Tahoma" panose="020B0604030504040204" pitchFamily="34" charset="0"/>
              </a:rPr>
              <a:t>lso found in mangoes, thyme</a:t>
            </a:r>
            <a:r>
              <a:rPr lang="en-US" sz="2400" b="0" i="0" dirty="0">
                <a:effectLst/>
                <a:latin typeface="Tahoma" panose="020B0604030504040204" pitchFamily="34" charset="0"/>
                <a:ea typeface="Tahoma" panose="020B0604030504040204" pitchFamily="34" charset="0"/>
                <a:cs typeface="Tahoma" panose="020B0604030504040204" pitchFamily="34" charset="0"/>
              </a:rPr>
              <a:t>, and hops).</a:t>
            </a:r>
          </a:p>
          <a:p>
            <a:pPr marL="285750" indent="-28575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P</a:t>
            </a:r>
            <a:r>
              <a:rPr lang="en-US" sz="2400" b="0" i="0" dirty="0">
                <a:effectLst/>
                <a:latin typeface="Tahoma" panose="020B0604030504040204" pitchFamily="34" charset="0"/>
                <a:ea typeface="Tahoma" panose="020B0604030504040204" pitchFamily="34" charset="0"/>
                <a:cs typeface="Tahoma" panose="020B0604030504040204" pitchFamily="34" charset="0"/>
              </a:rPr>
              <a:t>roduces </a:t>
            </a:r>
            <a:r>
              <a:rPr lang="en-US" sz="2400" i="1" dirty="0">
                <a:latin typeface="Tahoma" panose="020B0604030504040204" pitchFamily="34" charset="0"/>
                <a:ea typeface="Tahoma" panose="020B0604030504040204" pitchFamily="34" charset="0"/>
                <a:cs typeface="Tahoma" panose="020B0604030504040204" pitchFamily="34" charset="0"/>
              </a:rPr>
              <a:t>a</a:t>
            </a:r>
            <a:r>
              <a:rPr lang="en-US" sz="2400" b="0" i="1" dirty="0">
                <a:effectLst/>
                <a:latin typeface="Tahoma" panose="020B0604030504040204" pitchFamily="34" charset="0"/>
                <a:ea typeface="Tahoma" panose="020B0604030504040204" pitchFamily="34" charset="0"/>
                <a:cs typeface="Tahoma" panose="020B0604030504040204" pitchFamily="34" charset="0"/>
              </a:rPr>
              <a:t> relaxing sedative effects</a:t>
            </a:r>
            <a:r>
              <a:rPr lang="en-US" sz="2400" dirty="0">
                <a:latin typeface="Tahoma" panose="020B0604030504040204" pitchFamily="34" charset="0"/>
                <a:ea typeface="Tahoma" panose="020B0604030504040204" pitchFamily="34" charset="0"/>
                <a:cs typeface="Tahoma" panose="020B0604030504040204" pitchFamily="34" charset="0"/>
              </a:rPr>
              <a:t> - </a:t>
            </a:r>
            <a:r>
              <a:rPr lang="en-US" sz="2400" i="1" dirty="0">
                <a:latin typeface="Tahoma" panose="020B0604030504040204" pitchFamily="34" charset="0"/>
                <a:ea typeface="Tahoma" panose="020B0604030504040204" pitchFamily="34" charset="0"/>
                <a:cs typeface="Tahoma" panose="020B0604030504040204" pitchFamily="34" charset="0"/>
              </a:rPr>
              <a:t>useful for sleep disorders like insomnia.</a:t>
            </a:r>
            <a:endParaRPr lang="en-US" sz="2400" b="0" i="0" dirty="0">
              <a:effectLst/>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M</a:t>
            </a:r>
            <a:r>
              <a:rPr lang="en-US" sz="2400" b="1" dirty="0">
                <a:solidFill>
                  <a:srgbClr val="222222"/>
                </a:solidFill>
                <a:latin typeface="Tahoma" panose="020B0604030504040204" pitchFamily="34" charset="0"/>
                <a:ea typeface="Tahoma" panose="020B0604030504040204" pitchFamily="34" charset="0"/>
                <a:cs typeface="Tahoma" panose="020B0604030504040204" pitchFamily="34" charset="0"/>
              </a:rPr>
              <a:t>uscle relaxation, gastric protection, and anti-inflammatory action</a:t>
            </a:r>
            <a:r>
              <a:rPr lang="en-US" sz="2400" dirty="0">
                <a:solidFill>
                  <a:srgbClr val="222222"/>
                </a:solidFill>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a:p>
            <a:pPr marL="285750" indent="-285750" algn="l">
              <a:buFont typeface="Arial" panose="020B0604020202020204" pitchFamily="34" charset="0"/>
              <a:buChar char="•"/>
            </a:pPr>
            <a:r>
              <a:rPr lang="en-US" sz="2400" dirty="0">
                <a:solidFill>
                  <a:srgbClr val="003399"/>
                </a:solidFill>
                <a:latin typeface="Tahoma" panose="020B0604030504040204" pitchFamily="34" charset="0"/>
                <a:ea typeface="Tahoma" panose="020B0604030504040204" pitchFamily="34" charset="0"/>
                <a:cs typeface="Tahoma" panose="020B0604030504040204" pitchFamily="34" charset="0"/>
              </a:rPr>
              <a:t>P</a:t>
            </a:r>
            <a:r>
              <a:rPr lang="en-US" sz="2400" b="0" i="0" dirty="0">
                <a:solidFill>
                  <a:srgbClr val="003399"/>
                </a:solidFill>
                <a:effectLst/>
                <a:latin typeface="Tahoma" panose="020B0604030504040204" pitchFamily="34" charset="0"/>
                <a:ea typeface="Tahoma" panose="020B0604030504040204" pitchFamily="34" charset="0"/>
                <a:cs typeface="Tahoma" panose="020B0604030504040204" pitchFamily="34" charset="0"/>
              </a:rPr>
              <a:t>rimary compound </a:t>
            </a:r>
            <a:r>
              <a:rPr lang="en-US" sz="2400" b="1" i="0" dirty="0">
                <a:solidFill>
                  <a:srgbClr val="003399"/>
                </a:solidFill>
                <a:effectLst/>
                <a:latin typeface="Tahoma" panose="020B0604030504040204" pitchFamily="34" charset="0"/>
                <a:ea typeface="Tahoma" panose="020B0604030504040204" pitchFamily="34" charset="0"/>
                <a:cs typeface="Tahoma" panose="020B0604030504040204" pitchFamily="34" charset="0"/>
              </a:rPr>
              <a:t>responsible for the “couch-lock” effects</a:t>
            </a:r>
            <a:r>
              <a:rPr lang="en-US" sz="2400" b="0" i="0" dirty="0">
                <a:solidFill>
                  <a:srgbClr val="003399"/>
                </a:solidFill>
                <a:effectLst/>
                <a:latin typeface="Tahoma" panose="020B0604030504040204" pitchFamily="34" charset="0"/>
                <a:ea typeface="Tahoma" panose="020B0604030504040204" pitchFamily="34" charset="0"/>
                <a:cs typeface="Tahoma" panose="020B0604030504040204" pitchFamily="34" charset="0"/>
              </a:rPr>
              <a:t> associated with cannabis </a:t>
            </a:r>
            <a:r>
              <a:rPr lang="en-US" sz="2400" dirty="0">
                <a:solidFill>
                  <a:srgbClr val="003399"/>
                </a:solidFill>
                <a:latin typeface="Tahoma" panose="020B0604030504040204" pitchFamily="34" charset="0"/>
                <a:ea typeface="Tahoma" panose="020B0604030504040204" pitchFamily="34" charset="0"/>
                <a:cs typeface="Tahoma" panose="020B0604030504040204" pitchFamily="34" charset="0"/>
              </a:rPr>
              <a:t>(</a:t>
            </a:r>
            <a:r>
              <a:rPr lang="en-US" sz="2400" b="0" i="0" dirty="0">
                <a:solidFill>
                  <a:srgbClr val="003399"/>
                </a:solidFill>
                <a:effectLst/>
                <a:latin typeface="Tahoma" panose="020B0604030504040204" pitchFamily="34" charset="0"/>
                <a:ea typeface="Tahoma" panose="020B0604030504040204" pitchFamily="34" charset="0"/>
                <a:cs typeface="Tahoma" panose="020B0604030504040204" pitchFamily="34" charset="0"/>
              </a:rPr>
              <a:t>strong feeling of physical sedation, as if “locked” to the couch). </a:t>
            </a:r>
          </a:p>
        </p:txBody>
      </p:sp>
    </p:spTree>
    <p:extLst>
      <p:ext uri="{BB962C8B-B14F-4D97-AF65-F5344CB8AC3E}">
        <p14:creationId xmlns:p14="http://schemas.microsoft.com/office/powerpoint/2010/main" val="24629497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C6C6B4-3AAC-87DD-E9FA-621CC3574C96}"/>
              </a:ext>
            </a:extLst>
          </p:cNvPr>
          <p:cNvSpPr>
            <a:spLocks noGrp="1"/>
          </p:cNvSpPr>
          <p:nvPr>
            <p:ph type="sldNum" sz="quarter" idx="12"/>
          </p:nvPr>
        </p:nvSpPr>
        <p:spPr/>
        <p:txBody>
          <a:bodyPr/>
          <a:lstStyle/>
          <a:p>
            <a:fld id="{D8DA9DAA-006C-4F4B-980E-E3DF019B24E2}" type="slidenum">
              <a:rPr lang="en-US" smtClean="0"/>
              <a:t>88</a:t>
            </a:fld>
            <a:endParaRPr lang="en-US" dirty="0"/>
          </a:p>
        </p:txBody>
      </p:sp>
      <p:pic>
        <p:nvPicPr>
          <p:cNvPr id="15362" name="Picture 2" descr="Myrcene">
            <a:extLst>
              <a:ext uri="{FF2B5EF4-FFF2-40B4-BE49-F238E27FC236}">
                <a16:creationId xmlns:a16="http://schemas.microsoft.com/office/drawing/2014/main" id="{1AB8085A-4367-FCC1-054D-225830C5F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15" y="0"/>
            <a:ext cx="6185647" cy="61856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E3FD2E-D65D-4D67-51EB-A7BDFF2AF793}"/>
              </a:ext>
            </a:extLst>
          </p:cNvPr>
          <p:cNvSpPr txBox="1"/>
          <p:nvPr/>
        </p:nvSpPr>
        <p:spPr>
          <a:xfrm>
            <a:off x="6234962" y="23277"/>
            <a:ext cx="5907723" cy="3170099"/>
          </a:xfrm>
          <a:prstGeom prst="rect">
            <a:avLst/>
          </a:prstGeom>
          <a:solidFill>
            <a:schemeClr val="bg1">
              <a:lumMod val="75000"/>
            </a:schemeClr>
          </a:solidFill>
        </p:spPr>
        <p:txBody>
          <a:bodyPr wrap="square" rtlCol="0">
            <a:spAutoFit/>
          </a:bodyPr>
          <a:lstStyle/>
          <a:p>
            <a:r>
              <a:rPr lang="en-US" sz="3200" b="1" i="0" u="none" strike="noStrike" dirty="0">
                <a:solidFill>
                  <a:srgbClr val="3366CC"/>
                </a:solidFill>
                <a:effectLst/>
                <a:latin typeface="Arial" panose="020B0604020202020204" pitchFamily="34" charset="0"/>
              </a:rPr>
              <a:t>Also found in other plants:</a:t>
            </a:r>
            <a:endParaRPr lang="en-US" sz="3200" b="1" i="0" u="none" strike="noStrike" dirty="0">
              <a:solidFill>
                <a:srgbClr val="3366CC"/>
              </a:solidFill>
              <a:effectLst/>
              <a:latin typeface="Arial" panose="020B0604020202020204" pitchFamily="34" charset="0"/>
              <a:hlinkClick r:id="rId3" tooltip="Pin (plante)"/>
            </a:endParaRPr>
          </a:p>
          <a:p>
            <a:r>
              <a:rPr lang="en-US" sz="2800" b="0" i="0" u="none" strike="noStrike" dirty="0">
                <a:solidFill>
                  <a:srgbClr val="3366CC"/>
                </a:solidFill>
                <a:effectLst/>
                <a:latin typeface="Arial" panose="020B0604020202020204" pitchFamily="34" charset="0"/>
                <a:hlinkClick r:id="rId3" tooltip="Pin (plante)"/>
              </a:rPr>
              <a:t>pine</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4" tooltip="Genévrier"/>
              </a:rPr>
              <a:t>juniper</a:t>
            </a:r>
            <a:r>
              <a:rPr lang="en-US" sz="2800" b="0" i="0" dirty="0">
                <a:solidFill>
                  <a:srgbClr val="202122"/>
                </a:solidFill>
                <a:effectLst/>
                <a:latin typeface="Arial" panose="020B0604020202020204" pitchFamily="34" charset="0"/>
              </a:rPr>
              <a:t>, </a:t>
            </a:r>
            <a:r>
              <a:rPr lang="en-US" sz="2800" b="0" i="0" u="none" strike="noStrike" dirty="0" err="1">
                <a:solidFill>
                  <a:srgbClr val="3366CC"/>
                </a:solidFill>
                <a:effectLst/>
                <a:latin typeface="Arial" panose="020B0604020202020204" pitchFamily="34" charset="0"/>
                <a:hlinkClick r:id="rId5" tooltip="Zingiberaceae"/>
              </a:rPr>
              <a:t>zingiberaceae</a:t>
            </a:r>
            <a:r>
              <a:rPr lang="en-US" sz="2800" b="0" i="0" dirty="0">
                <a:solidFill>
                  <a:srgbClr val="202122"/>
                </a:solidFill>
                <a:effectLst/>
                <a:latin typeface="Arial" panose="020B0604020202020204" pitchFamily="34" charset="0"/>
              </a:rPr>
              <a:t> (such as </a:t>
            </a:r>
            <a:r>
              <a:rPr lang="en-US" sz="2800" b="0" i="0" u="none" strike="noStrike" dirty="0">
                <a:solidFill>
                  <a:srgbClr val="3366CC"/>
                </a:solidFill>
                <a:effectLst/>
                <a:latin typeface="Arial" panose="020B0604020202020204" pitchFamily="34" charset="0"/>
                <a:hlinkClick r:id="rId6" tooltip="Gingembre"/>
              </a:rPr>
              <a:t>ginger</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7" tooltip="Curcuma"/>
              </a:rPr>
              <a:t>turmeric</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8" tooltip="Cardamome"/>
              </a:rPr>
              <a:t>cardamom</a:t>
            </a:r>
            <a:r>
              <a:rPr lang="en-US" sz="2800" b="0" i="0" dirty="0">
                <a:solidFill>
                  <a:srgbClr val="202122"/>
                </a:solidFill>
                <a:effectLst/>
                <a:latin typeface="Arial" panose="020B0604020202020204" pitchFamily="34" charset="0"/>
              </a:rPr>
              <a:t>), </a:t>
            </a:r>
          </a:p>
          <a:p>
            <a:r>
              <a:rPr lang="en-US" sz="2800" b="0" i="0" u="none" strike="noStrike" dirty="0">
                <a:solidFill>
                  <a:srgbClr val="3366CC"/>
                </a:solidFill>
                <a:effectLst/>
                <a:latin typeface="Arial" panose="020B0604020202020204" pitchFamily="34" charset="0"/>
                <a:hlinkClick r:id="rId9" tooltip="Menthe"/>
              </a:rPr>
              <a:t>mint</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10" tooltip="Sauge"/>
              </a:rPr>
              <a:t>sage</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11" tooltip="Thym"/>
              </a:rPr>
              <a:t>thyme</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12" tooltip="Carvi"/>
              </a:rPr>
              <a:t>caraway</a:t>
            </a:r>
            <a:r>
              <a:rPr lang="en-US" sz="2800" b="0" i="0" dirty="0">
                <a:solidFill>
                  <a:srgbClr val="202122"/>
                </a:solidFill>
                <a:effectLst/>
                <a:latin typeface="Arial" panose="020B0604020202020204" pitchFamily="34" charset="0"/>
              </a:rPr>
              <a:t>, </a:t>
            </a:r>
          </a:p>
          <a:p>
            <a:r>
              <a:rPr lang="en-US" sz="2800" b="0" i="0" u="none" strike="noStrike" dirty="0">
                <a:solidFill>
                  <a:srgbClr val="3366CC"/>
                </a:solidFill>
                <a:effectLst/>
                <a:latin typeface="Arial" panose="020B0604020202020204" pitchFamily="34" charset="0"/>
                <a:hlinkClick r:id="rId13" tooltip="Fenouil commun"/>
              </a:rPr>
              <a:t>fennel</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14" tooltip="Basilic (plante)"/>
              </a:rPr>
              <a:t>basil</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15" tooltip="Estragon"/>
              </a:rPr>
              <a:t>tarragon</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16" tooltip="Aneth"/>
              </a:rPr>
              <a:t>dill</a:t>
            </a:r>
            <a:r>
              <a:rPr lang="en-US" sz="2800" b="0" i="0" dirty="0">
                <a:solidFill>
                  <a:srgbClr val="202122"/>
                </a:solidFill>
                <a:effectLst/>
                <a:latin typeface="Arial" panose="020B0604020202020204" pitchFamily="34" charset="0"/>
              </a:rPr>
              <a:t>,</a:t>
            </a:r>
            <a:r>
              <a:rPr lang="en-US" sz="2800" b="0" i="0" u="none" strike="noStrike" dirty="0">
                <a:solidFill>
                  <a:srgbClr val="3366CC"/>
                </a:solidFill>
                <a:effectLst/>
                <a:latin typeface="Arial" panose="020B0604020202020204" pitchFamily="34" charset="0"/>
                <a:hlinkClick r:id="rId17" tooltip="Persil"/>
              </a:rPr>
              <a:t> </a:t>
            </a:r>
            <a:r>
              <a:rPr lang="en-US" sz="2800" b="0" i="0" u="none" strike="noStrike" dirty="0" err="1">
                <a:solidFill>
                  <a:srgbClr val="3366CC"/>
                </a:solidFill>
                <a:effectLst/>
                <a:latin typeface="Arial" panose="020B0604020202020204" pitchFamily="34" charset="0"/>
                <a:hlinkClick r:id="rId17" tooltip="Persil"/>
              </a:rPr>
              <a:t>parsley</a:t>
            </a:r>
            <a:r>
              <a:rPr lang="en-US" sz="2800" b="0" i="0" dirty="0" err="1">
                <a:solidFill>
                  <a:srgbClr val="202122"/>
                </a:solidFill>
                <a:effectLst/>
                <a:latin typeface="Arial" panose="020B0604020202020204" pitchFamily="34" charset="0"/>
              </a:rPr>
              <a:t>,</a:t>
            </a:r>
            <a:r>
              <a:rPr lang="en-US" sz="2800" b="0" i="0" u="none" strike="noStrike" dirty="0" err="1">
                <a:solidFill>
                  <a:srgbClr val="3366CC"/>
                </a:solidFill>
                <a:effectLst/>
                <a:latin typeface="Arial" panose="020B0604020202020204" pitchFamily="34" charset="0"/>
                <a:hlinkClick r:id="rId18" tooltip="Artemisia vulgaris"/>
              </a:rPr>
              <a:t>mugwort</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19" tooltip="Angélique officinale"/>
              </a:rPr>
              <a:t>angelica</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20" tooltip="Cannabis"/>
              </a:rPr>
              <a:t>hemp</a:t>
            </a:r>
            <a:r>
              <a:rPr lang="en-US" sz="2800" b="0" i="0" dirty="0">
                <a:solidFill>
                  <a:srgbClr val="202122"/>
                </a:solidFill>
                <a:effectLst/>
                <a:latin typeface="Arial" panose="020B0604020202020204" pitchFamily="34" charset="0"/>
              </a:rPr>
              <a:t>, </a:t>
            </a:r>
            <a:r>
              <a:rPr lang="en-US" sz="2800" b="0" i="0" u="none" strike="noStrike" dirty="0">
                <a:solidFill>
                  <a:srgbClr val="3366CC"/>
                </a:solidFill>
                <a:effectLst/>
                <a:latin typeface="Arial" panose="020B0604020202020204" pitchFamily="34" charset="0"/>
                <a:hlinkClick r:id="rId21" tooltip="Houblon"/>
              </a:rPr>
              <a:t>hops</a:t>
            </a:r>
            <a:r>
              <a:rPr lang="en-US" sz="2800" b="0" i="0" dirty="0">
                <a:solidFill>
                  <a:srgbClr val="202122"/>
                </a:solidFill>
                <a:effectLst/>
                <a:latin typeface="Arial" panose="020B0604020202020204" pitchFamily="34" charset="0"/>
              </a:rPr>
              <a:t>, </a:t>
            </a:r>
          </a:p>
          <a:p>
            <a:r>
              <a:rPr lang="en-US" sz="2800" b="0" i="0" u="none" strike="noStrike" dirty="0">
                <a:solidFill>
                  <a:srgbClr val="3366CC"/>
                </a:solidFill>
                <a:effectLst/>
                <a:latin typeface="Arial" panose="020B0604020202020204" pitchFamily="34" charset="0"/>
                <a:hlinkClick r:id="rId22" tooltip="Ylang-ylang"/>
              </a:rPr>
              <a:t>ylang-ylang</a:t>
            </a:r>
            <a:r>
              <a:rPr lang="en-US" sz="2800" b="0" i="0" dirty="0">
                <a:solidFill>
                  <a:srgbClr val="202122"/>
                </a:solidFill>
                <a:effectLst/>
                <a:latin typeface="Arial" panose="020B0604020202020204" pitchFamily="34" charset="0"/>
              </a:rPr>
              <a:t>, or </a:t>
            </a:r>
            <a:r>
              <a:rPr lang="en-US" sz="2800" b="0" i="0" u="sng" dirty="0" err="1">
                <a:solidFill>
                  <a:srgbClr val="3366CC"/>
                </a:solidFill>
                <a:effectLst/>
                <a:latin typeface="Arial" panose="020B0604020202020204" pitchFamily="34" charset="0"/>
                <a:hlinkClick r:id="rId23"/>
              </a:rPr>
              <a:t>serpolet</a:t>
            </a:r>
            <a:r>
              <a:rPr lang="en-US" sz="2800" b="0" i="0" dirty="0">
                <a:solidFill>
                  <a:srgbClr val="202122"/>
                </a:solidFill>
                <a:effectLst/>
                <a:latin typeface="Arial" panose="020B0604020202020204" pitchFamily="34" charset="0"/>
              </a:rPr>
              <a:t>.</a:t>
            </a:r>
            <a:endParaRPr lang="en-US" sz="2800" dirty="0"/>
          </a:p>
        </p:txBody>
      </p:sp>
      <p:pic>
        <p:nvPicPr>
          <p:cNvPr id="15364" name="Picture 4" descr="Myrcene">
            <a:extLst>
              <a:ext uri="{FF2B5EF4-FFF2-40B4-BE49-F238E27FC236}">
                <a16:creationId xmlns:a16="http://schemas.microsoft.com/office/drawing/2014/main" id="{D513527B-9339-E995-BDAA-AA2578B24C3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57553" y="3216653"/>
            <a:ext cx="5191867" cy="292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555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EEDDB0-2459-B84C-C026-FC4B63C424D1}"/>
              </a:ext>
            </a:extLst>
          </p:cNvPr>
          <p:cNvSpPr>
            <a:spLocks noGrp="1"/>
          </p:cNvSpPr>
          <p:nvPr>
            <p:ph type="sldNum" sz="quarter" idx="12"/>
          </p:nvPr>
        </p:nvSpPr>
        <p:spPr/>
        <p:txBody>
          <a:bodyPr/>
          <a:lstStyle/>
          <a:p>
            <a:fld id="{D8DA9DAA-006C-4F4B-980E-E3DF019B24E2}" type="slidenum">
              <a:rPr lang="en-US" smtClean="0"/>
              <a:t>89</a:t>
            </a:fld>
            <a:endParaRPr lang="en-US" dirty="0"/>
          </a:p>
        </p:txBody>
      </p:sp>
      <p:pic>
        <p:nvPicPr>
          <p:cNvPr id="16386" name="Picture 2">
            <a:extLst>
              <a:ext uri="{FF2B5EF4-FFF2-40B4-BE49-F238E27FC236}">
                <a16:creationId xmlns:a16="http://schemas.microsoft.com/office/drawing/2014/main" id="{F1E60C45-AA75-C597-CE61-99DB95A09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329" y="1566429"/>
            <a:ext cx="2968206" cy="190954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2D3C0232-246D-1638-2B60-7ADEADEE5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535" y="1566426"/>
            <a:ext cx="2255368" cy="190954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ango - Wikipedia">
            <a:extLst>
              <a:ext uri="{FF2B5EF4-FFF2-40B4-BE49-F238E27FC236}">
                <a16:creationId xmlns:a16="http://schemas.microsoft.com/office/drawing/2014/main" id="{E7D8B17B-633A-65F2-5131-8A0B3F724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 y="1602284"/>
            <a:ext cx="1549662" cy="183832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What Does Mango Taste Like? (Aug. 2020) The Super Fruit's Taste">
            <a:extLst>
              <a:ext uri="{FF2B5EF4-FFF2-40B4-BE49-F238E27FC236}">
                <a16:creationId xmlns:a16="http://schemas.microsoft.com/office/drawing/2014/main" id="{833B7781-0340-013F-6887-2E2A94ED8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4411" y="1620220"/>
            <a:ext cx="2765082" cy="183832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Thyme: Benefits, history, and forms">
            <a:extLst>
              <a:ext uri="{FF2B5EF4-FFF2-40B4-BE49-F238E27FC236}">
                <a16:creationId xmlns:a16="http://schemas.microsoft.com/office/drawing/2014/main" id="{FBD24347-4478-E614-0D2F-896D005AF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266" y="4107504"/>
            <a:ext cx="2498645" cy="1665763"/>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Thyme, fresh, Local &amp; Sustainably Grown - bunch - Harvest to Home ...">
            <a:extLst>
              <a:ext uri="{FF2B5EF4-FFF2-40B4-BE49-F238E27FC236}">
                <a16:creationId xmlns:a16="http://schemas.microsoft.com/office/drawing/2014/main" id="{0A4C84A6-AE17-9177-DA34-443657D04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3911" y="4107499"/>
            <a:ext cx="1665763" cy="1665763"/>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Troubleshooting A Hops With No Cones - Why Are Hops Not Producing Cones">
            <a:extLst>
              <a:ext uri="{FF2B5EF4-FFF2-40B4-BE49-F238E27FC236}">
                <a16:creationId xmlns:a16="http://schemas.microsoft.com/office/drawing/2014/main" id="{E3CBD33D-843D-3DCF-5757-01A722DB88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2126" y="4053709"/>
            <a:ext cx="2541139" cy="1683699"/>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12 Single-Hop Beers to Test Your Palate">
            <a:extLst>
              <a:ext uri="{FF2B5EF4-FFF2-40B4-BE49-F238E27FC236}">
                <a16:creationId xmlns:a16="http://schemas.microsoft.com/office/drawing/2014/main" id="{042A1D0B-FCF0-3793-A66B-D5402B629E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4126" y="4053709"/>
            <a:ext cx="1665762" cy="166576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9">
            <a:extLst>
              <a:ext uri="{FF2B5EF4-FFF2-40B4-BE49-F238E27FC236}">
                <a16:creationId xmlns:a16="http://schemas.microsoft.com/office/drawing/2014/main" id="{DD5BB9E2-DBD9-0873-5DB6-AAE66C5A7F0E}"/>
              </a:ext>
            </a:extLst>
          </p:cNvPr>
          <p:cNvSpPr txBox="1">
            <a:spLocks/>
          </p:cNvSpPr>
          <p:nvPr/>
        </p:nvSpPr>
        <p:spPr>
          <a:xfrm>
            <a:off x="1323278" y="775820"/>
            <a:ext cx="9545444" cy="571942"/>
          </a:xfrm>
          <a:prstGeom prst="rect">
            <a:avLst/>
          </a:prstGeom>
          <a:solidFill>
            <a:schemeClr val="bg2">
              <a:lumMod val="90000"/>
            </a:schemeClr>
          </a:solidFill>
        </p:spPr>
        <p:txBody>
          <a:bodyP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b="1" dirty="0">
                <a:solidFill>
                  <a:schemeClr val="accent1">
                    <a:lumMod val="50000"/>
                  </a:schemeClr>
                </a:solidFill>
                <a:latin typeface="Aharoni" panose="02010803020104030203" pitchFamily="2" charset="-79"/>
                <a:cs typeface="Aharoni" panose="02010803020104030203" pitchFamily="2" charset="-79"/>
              </a:rPr>
              <a:t>    Mango                            lemongrass</a:t>
            </a:r>
          </a:p>
        </p:txBody>
      </p:sp>
      <p:sp>
        <p:nvSpPr>
          <p:cNvPr id="6" name="Title 9">
            <a:extLst>
              <a:ext uri="{FF2B5EF4-FFF2-40B4-BE49-F238E27FC236}">
                <a16:creationId xmlns:a16="http://schemas.microsoft.com/office/drawing/2014/main" id="{B3763A4A-0C76-74D0-7367-FFF980BBB47B}"/>
              </a:ext>
            </a:extLst>
          </p:cNvPr>
          <p:cNvSpPr txBox="1">
            <a:spLocks/>
          </p:cNvSpPr>
          <p:nvPr/>
        </p:nvSpPr>
        <p:spPr>
          <a:xfrm>
            <a:off x="505265" y="3546100"/>
            <a:ext cx="10701637" cy="437478"/>
          </a:xfrm>
          <a:prstGeom prst="rect">
            <a:avLst/>
          </a:prstGeom>
          <a:solidFill>
            <a:schemeClr val="bg2">
              <a:lumMod val="90000"/>
            </a:schemeClr>
          </a:solidFill>
        </p:spPr>
        <p:txBody>
          <a:bodyPr>
            <a:normAutofit fontScale="85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b="1" dirty="0">
                <a:solidFill>
                  <a:schemeClr val="accent1">
                    <a:lumMod val="50000"/>
                  </a:schemeClr>
                </a:solidFill>
                <a:latin typeface="Aharoni" panose="02010803020104030203" pitchFamily="2" charset="-79"/>
                <a:cs typeface="Aharoni" panose="02010803020104030203" pitchFamily="2" charset="-79"/>
              </a:rPr>
              <a:t>         Thyme                                                        hops</a:t>
            </a:r>
            <a:endParaRPr lang="en-US" dirty="0">
              <a:solidFill>
                <a:schemeClr val="accent1">
                  <a:lumMod val="50000"/>
                </a:schemeClr>
              </a:solidFill>
              <a:latin typeface="Aharoni" panose="02010803020104030203" pitchFamily="2" charset="-79"/>
              <a:cs typeface="Aharoni" panose="02010803020104030203" pitchFamily="2" charset="-79"/>
            </a:endParaRPr>
          </a:p>
        </p:txBody>
      </p:sp>
      <p:sp>
        <p:nvSpPr>
          <p:cNvPr id="7" name="Title 1">
            <a:extLst>
              <a:ext uri="{FF2B5EF4-FFF2-40B4-BE49-F238E27FC236}">
                <a16:creationId xmlns:a16="http://schemas.microsoft.com/office/drawing/2014/main" id="{1487EBB2-C796-3054-4226-B844FE9AB10E}"/>
              </a:ext>
            </a:extLst>
          </p:cNvPr>
          <p:cNvSpPr txBox="1">
            <a:spLocks/>
          </p:cNvSpPr>
          <p:nvPr/>
        </p:nvSpPr>
        <p:spPr>
          <a:xfrm>
            <a:off x="304800" y="6305033"/>
            <a:ext cx="11474824" cy="524618"/>
          </a:xfrm>
          <a:prstGeom prst="rect">
            <a:avLst/>
          </a:prstGeom>
        </p:spPr>
        <p:txBody>
          <a:bodyPr>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b="1" dirty="0">
                <a:solidFill>
                  <a:schemeClr val="bg2"/>
                </a:solidFill>
                <a:latin typeface="Arial Black" panose="020B0A04020102020204" pitchFamily="34" charset="0"/>
              </a:rPr>
              <a:t>Terpenes Present in above plants</a:t>
            </a:r>
          </a:p>
        </p:txBody>
      </p:sp>
    </p:spTree>
    <p:extLst>
      <p:ext uri="{BB962C8B-B14F-4D97-AF65-F5344CB8AC3E}">
        <p14:creationId xmlns:p14="http://schemas.microsoft.com/office/powerpoint/2010/main" val="2209107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A66E8-20B3-EEA0-6754-17D603307763}"/>
              </a:ext>
            </a:extLst>
          </p:cNvPr>
          <p:cNvSpPr>
            <a:spLocks noGrp="1"/>
          </p:cNvSpPr>
          <p:nvPr>
            <p:ph type="sldNum" sz="quarter" idx="12"/>
          </p:nvPr>
        </p:nvSpPr>
        <p:spPr/>
        <p:txBody>
          <a:bodyPr/>
          <a:lstStyle/>
          <a:p>
            <a:fld id="{D8DA9DAA-006C-4F4B-980E-E3DF019B24E2}" type="slidenum">
              <a:rPr lang="en-US" smtClean="0"/>
              <a:t>9</a:t>
            </a:fld>
            <a:endParaRPr lang="en-US" dirty="0"/>
          </a:p>
        </p:txBody>
      </p:sp>
      <p:sp>
        <p:nvSpPr>
          <p:cNvPr id="6" name="TextBox 5">
            <a:extLst>
              <a:ext uri="{FF2B5EF4-FFF2-40B4-BE49-F238E27FC236}">
                <a16:creationId xmlns:a16="http://schemas.microsoft.com/office/drawing/2014/main" id="{2962449F-BE4F-9FC1-9144-AB3FBAE0FCB8}"/>
              </a:ext>
            </a:extLst>
          </p:cNvPr>
          <p:cNvSpPr txBox="1"/>
          <p:nvPr/>
        </p:nvSpPr>
        <p:spPr>
          <a:xfrm>
            <a:off x="885569" y="2117917"/>
            <a:ext cx="10700557" cy="3600986"/>
          </a:xfrm>
          <a:prstGeom prst="rect">
            <a:avLst/>
          </a:prstGeom>
          <a:solidFill>
            <a:schemeClr val="bg1">
              <a:lumMod val="75000"/>
            </a:schemeClr>
          </a:solidFill>
        </p:spPr>
        <p:txBody>
          <a:bodyPr wrap="square">
            <a:spAutoFit/>
          </a:bodyPr>
          <a:lstStyle/>
          <a:p>
            <a:pPr algn="l"/>
            <a:r>
              <a:rPr lang="en-US" sz="3600" b="0" i="0" dirty="0">
                <a:solidFill>
                  <a:schemeClr val="accent1">
                    <a:lumMod val="50000"/>
                  </a:schemeClr>
                </a:solidFill>
                <a:effectLst/>
                <a:latin typeface="Arial Black" panose="020B0A04020102020204" pitchFamily="34" charset="0"/>
              </a:rPr>
              <a:t>Morning glory </a:t>
            </a:r>
          </a:p>
          <a:p>
            <a:pPr algn="l"/>
            <a:r>
              <a:rPr lang="en-US" sz="2400" b="0" i="0" dirty="0">
                <a:effectLst/>
                <a:latin typeface="roboto condensed" panose="02000000000000000000" pitchFamily="2" charset="0"/>
              </a:rPr>
              <a:t>(Ipomoea tricolor)</a:t>
            </a:r>
          </a:p>
          <a:p>
            <a:pPr algn="l"/>
            <a:endParaRPr lang="en-US" sz="2400" dirty="0">
              <a:latin typeface="roboto condensed" panose="02000000000000000000" pitchFamily="2" charset="0"/>
            </a:endParaRPr>
          </a:p>
          <a:p>
            <a:pPr marL="342900" indent="-342900" algn="l">
              <a:buFont typeface="Wingdings" panose="05000000000000000000" pitchFamily="2" charset="2"/>
              <a:buChar char="Ø"/>
            </a:pPr>
            <a:r>
              <a:rPr lang="en-US" sz="2400" b="0" i="0" dirty="0">
                <a:effectLst/>
                <a:latin typeface="roboto condensed" panose="02000000000000000000" pitchFamily="2" charset="0"/>
              </a:rPr>
              <a:t>Entheogenic plant, nicknamed “Heavenly Blue”. </a:t>
            </a:r>
          </a:p>
          <a:p>
            <a:pPr marL="342900" indent="-342900" algn="l">
              <a:buFont typeface="Wingdings" panose="05000000000000000000" pitchFamily="2" charset="2"/>
              <a:buChar char="Ø"/>
            </a:pPr>
            <a:r>
              <a:rPr lang="en-US" sz="2400" dirty="0">
                <a:latin typeface="roboto condensed" panose="02000000000000000000" pitchFamily="2" charset="0"/>
              </a:rPr>
              <a:t>Its </a:t>
            </a:r>
            <a:r>
              <a:rPr lang="en-US" sz="2400" b="0" i="0" dirty="0">
                <a:effectLst/>
                <a:latin typeface="roboto condensed" panose="02000000000000000000" pitchFamily="2" charset="0"/>
              </a:rPr>
              <a:t>seeds are used for entheogenic purposes. </a:t>
            </a:r>
          </a:p>
          <a:p>
            <a:pPr marL="342900" indent="-342900" algn="l">
              <a:buFont typeface="Wingdings" panose="05000000000000000000" pitchFamily="2" charset="2"/>
              <a:buChar char="Ø"/>
            </a:pPr>
            <a:r>
              <a:rPr lang="en-US" sz="2400" dirty="0">
                <a:latin typeface="roboto condensed" panose="02000000000000000000" pitchFamily="2" charset="0"/>
              </a:rPr>
              <a:t>U</a:t>
            </a:r>
            <a:r>
              <a:rPr lang="en-US" sz="2400" b="0" i="0" dirty="0">
                <a:effectLst/>
                <a:latin typeface="roboto condensed" panose="02000000000000000000" pitchFamily="2" charset="0"/>
              </a:rPr>
              <a:t>sed by Mexican Native Americans dating back to the Aztecs to explore other planes of consciousness.</a:t>
            </a:r>
          </a:p>
          <a:p>
            <a:pPr algn="l"/>
            <a:r>
              <a:rPr lang="en-US" sz="2400" b="1" i="0" dirty="0" err="1">
                <a:solidFill>
                  <a:schemeClr val="accent1">
                    <a:lumMod val="50000"/>
                  </a:schemeClr>
                </a:solidFill>
                <a:effectLst/>
                <a:latin typeface="roboto condensed" panose="02000000000000000000" pitchFamily="2" charset="0"/>
              </a:rPr>
              <a:t>Ergine</a:t>
            </a:r>
            <a:r>
              <a:rPr lang="en-US" sz="2400" b="0" i="0" dirty="0">
                <a:effectLst/>
                <a:latin typeface="roboto condensed" panose="02000000000000000000" pitchFamily="2" charset="0"/>
              </a:rPr>
              <a:t> is the psychoactive substance, </a:t>
            </a:r>
            <a:r>
              <a:rPr lang="en-US" sz="2400" b="1" i="0" dirty="0">
                <a:solidFill>
                  <a:srgbClr val="C00000"/>
                </a:solidFill>
                <a:effectLst/>
                <a:latin typeface="roboto condensed" panose="02000000000000000000" pitchFamily="2" charset="0"/>
              </a:rPr>
              <a:t>plus</a:t>
            </a:r>
            <a:r>
              <a:rPr lang="en-US" sz="2400" b="0" i="0" dirty="0">
                <a:effectLst/>
                <a:latin typeface="roboto condensed" panose="02000000000000000000" pitchFamily="2" charset="0"/>
              </a:rPr>
              <a:t> other alkaloids like </a:t>
            </a:r>
            <a:r>
              <a:rPr lang="en-US" sz="2400" b="1" i="0" dirty="0">
                <a:solidFill>
                  <a:schemeClr val="accent1">
                    <a:lumMod val="50000"/>
                  </a:schemeClr>
                </a:solidFill>
                <a:effectLst/>
                <a:latin typeface="roboto condensed" panose="02000000000000000000" pitchFamily="2" charset="0"/>
              </a:rPr>
              <a:t>lysergic acid </a:t>
            </a:r>
            <a:r>
              <a:rPr lang="en-US" sz="2400" b="1" i="0" dirty="0" err="1">
                <a:solidFill>
                  <a:schemeClr val="accent1">
                    <a:lumMod val="50000"/>
                  </a:schemeClr>
                </a:solidFill>
                <a:effectLst/>
                <a:latin typeface="roboto condensed" panose="02000000000000000000" pitchFamily="2" charset="0"/>
              </a:rPr>
              <a:t>hydroxyethylamide</a:t>
            </a:r>
            <a:r>
              <a:rPr lang="en-US" sz="2400" b="1" i="0" dirty="0">
                <a:solidFill>
                  <a:schemeClr val="accent1">
                    <a:lumMod val="50000"/>
                  </a:schemeClr>
                </a:solidFill>
                <a:effectLst/>
                <a:latin typeface="roboto condensed" panose="02000000000000000000" pitchFamily="2" charset="0"/>
              </a:rPr>
              <a:t> and ergonovine</a:t>
            </a:r>
            <a:r>
              <a:rPr lang="en-US" sz="2400" b="0" i="0" dirty="0">
                <a:effectLst/>
                <a:latin typeface="roboto condensed" panose="02000000000000000000" pitchFamily="2" charset="0"/>
              </a:rPr>
              <a:t> are also produced by the plant. </a:t>
            </a:r>
            <a:r>
              <a:rPr lang="en-US" sz="2400" dirty="0">
                <a:latin typeface="Tahoma" panose="020B0604030504040204" pitchFamily="34" charset="0"/>
                <a:ea typeface="Tahoma" panose="020B0604030504040204" pitchFamily="34" charset="0"/>
                <a:cs typeface="Tahoma" panose="020B0604030504040204" pitchFamily="34" charset="0"/>
              </a:rPr>
              <a:t> </a:t>
            </a:r>
          </a:p>
        </p:txBody>
      </p:sp>
      <p:pic>
        <p:nvPicPr>
          <p:cNvPr id="20482" name="Picture 2" descr="Morning Glory">
            <a:extLst>
              <a:ext uri="{FF2B5EF4-FFF2-40B4-BE49-F238E27FC236}">
                <a16:creationId xmlns:a16="http://schemas.microsoft.com/office/drawing/2014/main" id="{99F18892-C5FF-8E69-7C41-EF63474D0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510" y="-1"/>
            <a:ext cx="6495394" cy="324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903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F12C-9671-FB9A-760A-A9EE73D655D7}"/>
              </a:ext>
            </a:extLst>
          </p:cNvPr>
          <p:cNvSpPr>
            <a:spLocks noGrp="1"/>
          </p:cNvSpPr>
          <p:nvPr>
            <p:ph type="title"/>
          </p:nvPr>
        </p:nvSpPr>
        <p:spPr>
          <a:xfrm>
            <a:off x="304800" y="6305033"/>
            <a:ext cx="11474824" cy="524618"/>
          </a:xfrm>
        </p:spPr>
        <p:txBody>
          <a:bodyPr>
            <a:normAutofit fontScale="90000"/>
          </a:bodyPr>
          <a:lstStyle/>
          <a:p>
            <a:pPr algn="ctr"/>
            <a:r>
              <a:rPr lang="en-US" b="1" dirty="0">
                <a:solidFill>
                  <a:schemeClr val="bg2"/>
                </a:solidFill>
                <a:latin typeface="Arial Black" panose="020B0A04020102020204" pitchFamily="34" charset="0"/>
              </a:rPr>
              <a:t>Terpenes in Cannabis</a:t>
            </a:r>
          </a:p>
        </p:txBody>
      </p:sp>
      <p:sp>
        <p:nvSpPr>
          <p:cNvPr id="4" name="Date Placeholder 3">
            <a:extLst>
              <a:ext uri="{FF2B5EF4-FFF2-40B4-BE49-F238E27FC236}">
                <a16:creationId xmlns:a16="http://schemas.microsoft.com/office/drawing/2014/main" id="{39430463-BFB0-D6B0-3EFC-566294F8755A}"/>
              </a:ext>
            </a:extLst>
          </p:cNvPr>
          <p:cNvSpPr>
            <a:spLocks noGrp="1"/>
          </p:cNvSpPr>
          <p:nvPr>
            <p:ph type="dt" sz="half" idx="10"/>
          </p:nvPr>
        </p:nvSpPr>
        <p:spPr/>
        <p:txBody>
          <a:bodyPr/>
          <a:lstStyle/>
          <a:p>
            <a:fld id="{97B78154-65F4-4691-844A-FC938F504A07}" type="datetime1">
              <a:rPr lang="en-US" smtClean="0"/>
              <a:t>4/14/2023</a:t>
            </a:fld>
            <a:endParaRPr lang="en-US" dirty="0"/>
          </a:p>
        </p:txBody>
      </p:sp>
      <p:sp>
        <p:nvSpPr>
          <p:cNvPr id="5" name="Footer Placeholder 4">
            <a:extLst>
              <a:ext uri="{FF2B5EF4-FFF2-40B4-BE49-F238E27FC236}">
                <a16:creationId xmlns:a16="http://schemas.microsoft.com/office/drawing/2014/main" id="{28BE6E0C-0FEC-0F2F-CAAA-FCF4611ACD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72CBE4-2688-D156-94DC-6005968F8F7E}"/>
              </a:ext>
            </a:extLst>
          </p:cNvPr>
          <p:cNvSpPr>
            <a:spLocks noGrp="1"/>
          </p:cNvSpPr>
          <p:nvPr>
            <p:ph type="sldNum" sz="quarter" idx="12"/>
          </p:nvPr>
        </p:nvSpPr>
        <p:spPr/>
        <p:txBody>
          <a:bodyPr/>
          <a:lstStyle/>
          <a:p>
            <a:fld id="{D8DA9DAA-006C-4F4B-980E-E3DF019B24E2}" type="slidenum">
              <a:rPr lang="en-US" smtClean="0"/>
              <a:t>90</a:t>
            </a:fld>
            <a:endParaRPr lang="en-US" dirty="0"/>
          </a:p>
        </p:txBody>
      </p:sp>
      <p:pic>
        <p:nvPicPr>
          <p:cNvPr id="14338" name="Picture 2" descr="Limonene">
            <a:extLst>
              <a:ext uri="{FF2B5EF4-FFF2-40B4-BE49-F238E27FC236}">
                <a16:creationId xmlns:a16="http://schemas.microsoft.com/office/drawing/2014/main" id="{FD75B8F3-423F-4437-99A2-3DD099915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89" y="36130"/>
            <a:ext cx="6053481" cy="605348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inene">
            <a:extLst>
              <a:ext uri="{FF2B5EF4-FFF2-40B4-BE49-F238E27FC236}">
                <a16:creationId xmlns:a16="http://schemas.microsoft.com/office/drawing/2014/main" id="{13117A58-7813-63CE-438C-8DDF02501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3652" y="28350"/>
            <a:ext cx="6025131" cy="602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7595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AC974E-7981-2428-F75C-A6AA8B64287E}"/>
              </a:ext>
            </a:extLst>
          </p:cNvPr>
          <p:cNvSpPr>
            <a:spLocks noGrp="1"/>
          </p:cNvSpPr>
          <p:nvPr>
            <p:ph type="sldNum" sz="quarter" idx="12"/>
          </p:nvPr>
        </p:nvSpPr>
        <p:spPr/>
        <p:txBody>
          <a:bodyPr/>
          <a:lstStyle/>
          <a:p>
            <a:fld id="{D8DA9DAA-006C-4F4B-980E-E3DF019B24E2}" type="slidenum">
              <a:rPr lang="en-US" smtClean="0"/>
              <a:t>91</a:t>
            </a:fld>
            <a:endParaRPr lang="en-US" dirty="0"/>
          </a:p>
        </p:txBody>
      </p:sp>
      <p:pic>
        <p:nvPicPr>
          <p:cNvPr id="4098" name="Picture 2" descr="Terpene Chart">
            <a:extLst>
              <a:ext uri="{FF2B5EF4-FFF2-40B4-BE49-F238E27FC236}">
                <a16:creationId xmlns:a16="http://schemas.microsoft.com/office/drawing/2014/main" id="{A3DF7541-38B0-016D-9C87-5E6FCCFEA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20"/>
            <a:ext cx="12192000" cy="683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7685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257821-3402-786D-2B17-9108E6310A6B}"/>
              </a:ext>
            </a:extLst>
          </p:cNvPr>
          <p:cNvSpPr>
            <a:spLocks noGrp="1"/>
          </p:cNvSpPr>
          <p:nvPr>
            <p:ph type="sldNum" sz="quarter" idx="12"/>
          </p:nvPr>
        </p:nvSpPr>
        <p:spPr/>
        <p:txBody>
          <a:bodyPr/>
          <a:lstStyle/>
          <a:p>
            <a:fld id="{D8DA9DAA-006C-4F4B-980E-E3DF019B24E2}" type="slidenum">
              <a:rPr lang="en-US" smtClean="0"/>
              <a:t>92</a:t>
            </a:fld>
            <a:endParaRPr lang="en-US" dirty="0"/>
          </a:p>
        </p:txBody>
      </p:sp>
      <p:pic>
        <p:nvPicPr>
          <p:cNvPr id="6146" name="Picture 2" descr="Terpene-Charts-For-Organizing-Terpene-Characteristics">
            <a:extLst>
              <a:ext uri="{FF2B5EF4-FFF2-40B4-BE49-F238E27FC236}">
                <a16:creationId xmlns:a16="http://schemas.microsoft.com/office/drawing/2014/main" id="{ABBB56CC-1114-3E4E-98C0-2C7F46FCD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541" y="0"/>
            <a:ext cx="6853208" cy="75486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735BED-6313-70B2-B7D8-4DD9155782FC}"/>
              </a:ext>
            </a:extLst>
          </p:cNvPr>
          <p:cNvSpPr txBox="1"/>
          <p:nvPr/>
        </p:nvSpPr>
        <p:spPr>
          <a:xfrm>
            <a:off x="480060" y="1302551"/>
            <a:ext cx="5064706" cy="4524315"/>
          </a:xfrm>
          <a:prstGeom prst="rect">
            <a:avLst/>
          </a:prstGeom>
          <a:noFill/>
        </p:spPr>
        <p:txBody>
          <a:bodyPr wrap="square">
            <a:spAutoFit/>
          </a:bodyPr>
          <a:lstStyle/>
          <a:p>
            <a:pPr algn="l"/>
            <a:r>
              <a:rPr lang="en-US" sz="3200" b="1" i="0" cap="all" dirty="0">
                <a:solidFill>
                  <a:schemeClr val="accent1">
                    <a:lumMod val="50000"/>
                  </a:schemeClr>
                </a:solidFill>
                <a:effectLst/>
                <a:latin typeface="NeueEinstellung"/>
              </a:rPr>
              <a:t>WHAT IS A TERPENE CHART? </a:t>
            </a:r>
          </a:p>
          <a:p>
            <a:pPr algn="l"/>
            <a:r>
              <a:rPr lang="en-US" sz="3200" b="1" i="0" cap="all" dirty="0">
                <a:solidFill>
                  <a:schemeClr val="accent1">
                    <a:lumMod val="50000"/>
                  </a:schemeClr>
                </a:solidFill>
                <a:effectLst/>
                <a:latin typeface="NeueEinstellung"/>
              </a:rPr>
              <a:t>HOW TO READ IT?</a:t>
            </a:r>
          </a:p>
          <a:p>
            <a:pPr algn="l"/>
            <a:endParaRPr lang="en-US" sz="3200" b="1" cap="all" dirty="0">
              <a:solidFill>
                <a:schemeClr val="accent1">
                  <a:lumMod val="50000"/>
                </a:schemeClr>
              </a:solidFill>
              <a:latin typeface="NeueEinstellung"/>
            </a:endParaRPr>
          </a:p>
          <a:p>
            <a:pPr marL="457200" indent="-457200">
              <a:buFont typeface="Wingdings" panose="05000000000000000000" pitchFamily="2" charset="2"/>
              <a:buChar char="Ø"/>
            </a:pPr>
            <a:r>
              <a:rPr lang="en-US" sz="3200" b="0" i="0" dirty="0">
                <a:effectLst/>
                <a:latin typeface="Tahoma" panose="020B0604030504040204" pitchFamily="34" charset="0"/>
                <a:ea typeface="Tahoma" panose="020B0604030504040204" pitchFamily="34" charset="0"/>
                <a:cs typeface="Tahoma" panose="020B0604030504040204" pitchFamily="34" charset="0"/>
              </a:rPr>
              <a:t>Terpenes are inside every plant on the planet. </a:t>
            </a:r>
          </a:p>
          <a:p>
            <a:pPr marL="457200" indent="-457200" algn="l">
              <a:buFont typeface="Wingdings" panose="05000000000000000000" pitchFamily="2" charset="2"/>
              <a:buChar char="Ø"/>
            </a:pPr>
            <a:r>
              <a:rPr lang="en-US" sz="3200" b="0" i="0" dirty="0">
                <a:effectLst/>
                <a:latin typeface="Tahoma" panose="020B0604030504040204" pitchFamily="34" charset="0"/>
                <a:ea typeface="Tahoma" panose="020B0604030504040204" pitchFamily="34" charset="0"/>
                <a:cs typeface="Tahoma" panose="020B0604030504040204" pitchFamily="34" charset="0"/>
              </a:rPr>
              <a:t>There are at least 20,000 currently identified.</a:t>
            </a:r>
            <a:endParaRPr lang="en-US" sz="3200" b="1" i="0" cap="all"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812548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99919F73-B6C2-4A43-95E2-833EC48925FE}">
  <ds:schemaRefs>
    <ds:schemaRef ds:uri="http://purl.org/dc/terms/"/>
    <ds:schemaRef ds:uri="http://schemas.microsoft.com/office/2006/documentManagement/types"/>
    <ds:schemaRef ds:uri="http://schemas.openxmlformats.org/package/2006/metadata/core-properties"/>
    <ds:schemaRef ds:uri="http://purl.org/dc/elements/1.1/"/>
    <ds:schemaRef ds:uri="71af3243-3dd4-4a8d-8c0d-dd76da1f02a5"/>
    <ds:schemaRef ds:uri="http://www.w3.org/XML/1998/namespace"/>
    <ds:schemaRef ds:uri="16c05727-aa75-4e4a-9b5f-8a80a1165891"/>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Gallery</Template>
  <TotalTime>33448</TotalTime>
  <Words>3845</Words>
  <Application>Microsoft Office PowerPoint</Application>
  <PresentationFormat>Widescreen</PresentationFormat>
  <Paragraphs>488</Paragraphs>
  <Slides>92</Slides>
  <Notes>56</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92</vt:i4>
      </vt:variant>
    </vt:vector>
  </HeadingPairs>
  <TitlesOfParts>
    <vt:vector size="117" baseType="lpstr">
      <vt:lpstr>adobe-caslon-pro</vt:lpstr>
      <vt:lpstr>Aharoni</vt:lpstr>
      <vt:lpstr>Alegreya Sans</vt:lpstr>
      <vt:lpstr>Arial</vt:lpstr>
      <vt:lpstr>Arial Black</vt:lpstr>
      <vt:lpstr>ArialMT</vt:lpstr>
      <vt:lpstr>Bazar_Serif_Light</vt:lpstr>
      <vt:lpstr>Brush Script MT</vt:lpstr>
      <vt:lpstr>Calibri</vt:lpstr>
      <vt:lpstr>Cambria</vt:lpstr>
      <vt:lpstr>Franklin Gothic Book</vt:lpstr>
      <vt:lpstr>Gill Sans MT</vt:lpstr>
      <vt:lpstr>Helvetica Neue</vt:lpstr>
      <vt:lpstr>inherit</vt:lpstr>
      <vt:lpstr>Lato</vt:lpstr>
      <vt:lpstr>NeueEinstellung</vt:lpstr>
      <vt:lpstr>proxima_nova_rgregular</vt:lpstr>
      <vt:lpstr>Publico Roman</vt:lpstr>
      <vt:lpstr>roboto condensed</vt:lpstr>
      <vt:lpstr>Segoe UI Historic</vt:lpstr>
      <vt:lpstr>Sohne</vt:lpstr>
      <vt:lpstr>Tahoma</vt:lpstr>
      <vt:lpstr>Times New Roman</vt:lpstr>
      <vt:lpstr>Wingdings</vt:lpstr>
      <vt:lpstr>Gallery</vt:lpstr>
      <vt:lpstr>  EntheogenS  Religious (Sacramental or Spiritual) Psychedelics,  thousands of plant species  can induce psychotropic effects.    Because of cannabis legalization,  various psychotropic substances used by indigenous tribes  making a comeback.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Distribution  of  Endo-Cannabinoid   Receptors</vt:lpstr>
      <vt:lpstr>PowerPoint Presentation</vt:lpstr>
      <vt:lpstr>PowerPoint Presentation</vt:lpstr>
      <vt:lpstr>PowerPoint Presentation</vt:lpstr>
      <vt:lpstr>PowerPoint Presentation</vt:lpstr>
      <vt:lpstr>PowerPoint Presentation</vt:lpstr>
      <vt:lpstr>PowerPoint Presentation</vt:lpstr>
      <vt:lpstr>Rimonabant is a potent and selective cannabinoid CB1 receptor antagonist  Not approved by FDA to treat Obesity.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HHC-A</vt:lpstr>
      <vt:lpstr>HHC-O</vt:lpstr>
      <vt:lpstr>HHC-P</vt:lpstr>
      <vt:lpstr>CBN-O acetate</vt:lpstr>
      <vt:lpstr>THCP</vt:lpstr>
      <vt:lpstr>THCB</vt:lpstr>
      <vt:lpstr>PowerPoint Presentation</vt:lpstr>
      <vt:lpstr>THC-H</vt:lpstr>
      <vt:lpstr>PowerPoint Presentation</vt:lpstr>
      <vt:lpstr> cannabis</vt:lpstr>
      <vt:lpstr>PowerPoint Presentation</vt:lpstr>
      <vt:lpstr>Hemp Rope</vt:lpstr>
      <vt:lpstr> sunglasses and Ski Goggles</vt:lpstr>
      <vt:lpstr>  Hemp Paper, Fiber, Clothes, Jewelry </vt:lpstr>
      <vt:lpstr>   Hemp Composites for Automobiles</vt:lpstr>
      <vt:lpstr>Hemp Food and Oil</vt:lpstr>
      <vt:lpstr>Hemp Building Materials</vt:lpstr>
      <vt:lpstr>Hemp Nanomaterials:  graphene-like nano-sheets used for supercapacitor electrodes</vt:lpstr>
      <vt:lpstr>Hemp for Soil Remediation and Reclamation</vt:lpstr>
      <vt:lpstr>  Nutritional Products Hemp 3-D Printing Filament and Bio-plastics Many Other Products ______________  Phytocannabinoids: THC and CBD out of 100 other compounds </vt:lpstr>
      <vt:lpstr>PowerPoint Presentation</vt:lpstr>
      <vt:lpstr> Cesamet (nabilone) and Marinol (dronabinol), Syndros (dronabinol)</vt:lpstr>
      <vt:lpstr> FDA-approved Epidiolex  Lennox-Gastaut syndrome and Dravet syndrome</vt:lpstr>
      <vt:lpstr>  Agriculture Improvement Act CBD legalized federally</vt:lpstr>
      <vt:lpstr> MORE Act - 11-19-2019 (Marijuana Opportunity Reinvestment and Expungement Act) Chairman Jerrold Nadler (D-NY) Representative Barbara Lee (D-NY)</vt:lpstr>
      <vt:lpstr>PowerPoint Presentation</vt:lpstr>
      <vt:lpstr>PowerPoint Presentation</vt:lpstr>
      <vt:lpstr>PowerPoint Presentation</vt:lpstr>
      <vt:lpstr>PowerPoint Presentation</vt:lpstr>
      <vt:lpstr>Cannabinoids Modulate the endocannabinoid system  activity </vt:lpstr>
      <vt:lpstr>PowerPoint Presentation</vt:lpstr>
      <vt:lpstr>PowerPoint Presentation</vt:lpstr>
      <vt:lpstr>PowerPoint Presentation</vt:lpstr>
      <vt:lpstr>Anandamide levels in CSF of chronic migraine patients versus controls, Sarchielli et al. 2007</vt:lpstr>
      <vt:lpstr>Rx of menstrual pain and cramps: Topical cannabis (creams, gels), provide local relief. </vt:lpstr>
      <vt:lpstr> CBD Oil for Dementia Patients w/Behavioral Symptoms</vt:lpstr>
      <vt:lpstr>Autism spectrum disorder (ASD)</vt:lpstr>
      <vt:lpstr> Acute effects of marijuana https://www.ncbi.nlm.nih.gov/pc/articles/PMC6650211/</vt:lpstr>
      <vt:lpstr>Induction dose of propofol in patients using cannabis</vt:lpstr>
      <vt:lpstr> Chronic effects of marijuana https://www.ncbi.nlm.nih.gov/pc/articles/PMC6650211/</vt:lpstr>
      <vt:lpstr>Cannabis use disorders ~ doubled risk of MI post-op</vt:lpstr>
      <vt:lpstr> Cannabis Withdrawal Syndrome</vt:lpstr>
      <vt:lpstr>PowerPoint Presentation</vt:lpstr>
      <vt:lpstr> Driving Under the Influence </vt:lpstr>
      <vt:lpstr> Can doctors smoke marijuana?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TERPENES in cannabis</vt:lpstr>
      <vt:lpstr>PowerPoint Presentation</vt:lpstr>
      <vt:lpstr>PowerPoint Presentation</vt:lpstr>
      <vt:lpstr>Terpenes in Cannabis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Cannabinoids are neurotransmitters</dc:title>
  <dc:creator>Sandy Sanbar</dc:creator>
  <cp:lastModifiedBy>Sandy Sanbar</cp:lastModifiedBy>
  <cp:revision>87</cp:revision>
  <dcterms:created xsi:type="dcterms:W3CDTF">2022-09-24T01:00:10Z</dcterms:created>
  <dcterms:modified xsi:type="dcterms:W3CDTF">2023-04-14T22:03:20Z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