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70" r:id="rId7"/>
    <p:sldId id="268" r:id="rId8"/>
    <p:sldId id="269" r:id="rId9"/>
    <p:sldId id="278" r:id="rId10"/>
    <p:sldId id="280" r:id="rId11"/>
    <p:sldId id="279" r:id="rId12"/>
    <p:sldId id="281" r:id="rId13"/>
    <p:sldId id="282" r:id="rId14"/>
    <p:sldId id="283" r:id="rId15"/>
    <p:sldId id="286" r:id="rId16"/>
    <p:sldId id="284" r:id="rId17"/>
    <p:sldId id="285" r:id="rId18"/>
    <p:sldId id="260" r:id="rId19"/>
    <p:sldId id="263" r:id="rId20"/>
    <p:sldId id="267" r:id="rId21"/>
    <p:sldId id="266" r:id="rId22"/>
    <p:sldId id="265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72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bmd.com/drugs/2/drug-165157/levomilnacipran-oral/details" TargetMode="External"/><Relationship Id="rId3" Type="http://schemas.openxmlformats.org/officeDocument/2006/relationships/hyperlink" Target="https://www.webmd.com/drugs/2/drug-164859/khedezla-oral/details" TargetMode="External"/><Relationship Id="rId7" Type="http://schemas.openxmlformats.org/officeDocument/2006/relationships/hyperlink" Target="https://www.webmd.com/drugs/drug-91491-cymbalta+oral.aspx" TargetMode="External"/><Relationship Id="rId2" Type="http://schemas.openxmlformats.org/officeDocument/2006/relationships/hyperlink" Target="https://www.webmd.com/drugs/drug-150160-desvenlafaxine+oral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bmd.com/drugs/drug-91490-duloxetine+oral.aspx" TargetMode="External"/><Relationship Id="rId11" Type="http://schemas.openxmlformats.org/officeDocument/2006/relationships/hyperlink" Target="https://www.webmd.com/drugs/drug-1836-effexor+oral.aspx" TargetMode="External"/><Relationship Id="rId5" Type="http://schemas.openxmlformats.org/officeDocument/2006/relationships/hyperlink" Target="https://www.webmd.com/drugs/drug-150251-pristiq+oral.aspx" TargetMode="External"/><Relationship Id="rId10" Type="http://schemas.openxmlformats.org/officeDocument/2006/relationships/hyperlink" Target="https://www.webmd.com/drugs/mono-5047-VENLAFAXINE+-+ORAL.aspx?drugid=4870&amp;drugname=venlafaxine+oral" TargetMode="External"/><Relationship Id="rId4" Type="http://schemas.openxmlformats.org/officeDocument/2006/relationships/hyperlink" Target="https://www.webmd.com/drugs/2/drug-150160/desvenlafaxine-succinate-oral/details" TargetMode="External"/><Relationship Id="rId9" Type="http://schemas.openxmlformats.org/officeDocument/2006/relationships/hyperlink" Target="https://www.webmd.com/drugs/2/drug-165446/fetzima-oral/detail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bmd.com/drugs/2/drug-95200/selegiline-transdermal/details" TargetMode="External"/><Relationship Id="rId3" Type="http://schemas.openxmlformats.org/officeDocument/2006/relationships/hyperlink" Target="https://www.webmd.com/drugs/drug-11985-marplan+oral.aspx" TargetMode="External"/><Relationship Id="rId7" Type="http://schemas.openxmlformats.org/officeDocument/2006/relationships/hyperlink" Target="https://www.webmd.com/drugs/drug-6965-parnate+oral.aspx" TargetMode="External"/><Relationship Id="rId2" Type="http://schemas.openxmlformats.org/officeDocument/2006/relationships/hyperlink" Target="https://www.webmd.com/drugs/drug-11988-isocarboxazid+oral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bmd.com/drugs/drug-6966-tranylcypromine+oral.aspx" TargetMode="External"/><Relationship Id="rId5" Type="http://schemas.openxmlformats.org/officeDocument/2006/relationships/hyperlink" Target="https://www.webmd.com/drugs/drug-9353-nardil+oral.aspx" TargetMode="External"/><Relationship Id="rId4" Type="http://schemas.openxmlformats.org/officeDocument/2006/relationships/hyperlink" Target="https://www.webmd.com/drugs/drug-8827-phenelzine+oral.aspx" TargetMode="External"/><Relationship Id="rId9" Type="http://schemas.openxmlformats.org/officeDocument/2006/relationships/hyperlink" Target="https://www.webmd.com/drugs/2/drug-95354/emsam-transdermal/detail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drugs/2/drug-155880/viibryd+oral/details" TargetMode="External"/><Relationship Id="rId2" Type="http://schemas.openxmlformats.org/officeDocument/2006/relationships/hyperlink" Target="https://www.webmd.com/drugs/2/drug-155875/vilazodone-oral/detail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ebmd.com/drugs/2/drug-167367/trintellix-oral/details" TargetMode="External"/><Relationship Id="rId4" Type="http://schemas.openxmlformats.org/officeDocument/2006/relationships/hyperlink" Target="https://www.webmd.com/drugs/2/drug-165165/vortioxetine-oral/detail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bmd.com/sleep-disorders/insomnia-symptoms-and-causes" TargetMode="External"/><Relationship Id="rId13" Type="http://schemas.openxmlformats.org/officeDocument/2006/relationships/hyperlink" Target="https://www.webmd.com/drugs/drug-6423-amerge+oral.aspx" TargetMode="External"/><Relationship Id="rId18" Type="http://schemas.openxmlformats.org/officeDocument/2006/relationships/hyperlink" Target="https://www.webmd.com/drugs/mono-5051-ZOLMITRIPTAN+-+ORAL.aspx?drugid=4396&amp;drugname=zolmitriptan+oral" TargetMode="External"/><Relationship Id="rId3" Type="http://schemas.openxmlformats.org/officeDocument/2006/relationships/hyperlink" Target="https://www.webmd.com/drugs/drug-9036-buspar+oral.aspx" TargetMode="External"/><Relationship Id="rId7" Type="http://schemas.openxmlformats.org/officeDocument/2006/relationships/hyperlink" Target="https://www.webmd.com/depression/understanding-depression-basics" TargetMode="External"/><Relationship Id="rId12" Type="http://schemas.openxmlformats.org/officeDocument/2006/relationships/hyperlink" Target="https://www.webmd.com/drugs/drug-6425-naratriptan+hcl+oral.aspx" TargetMode="External"/><Relationship Id="rId17" Type="http://schemas.openxmlformats.org/officeDocument/2006/relationships/hyperlink" Target="https://www.webmd.com/drugs/drug-11571-imitrex+oral.aspx" TargetMode="External"/><Relationship Id="rId2" Type="http://schemas.openxmlformats.org/officeDocument/2006/relationships/hyperlink" Target="https://www.webmd.com/drugs/drug-8876-buspirone+oral.aspx" TargetMode="External"/><Relationship Id="rId16" Type="http://schemas.openxmlformats.org/officeDocument/2006/relationships/hyperlink" Target="https://www.webmd.com/drugs/drug-257-sumatriptan+nasl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bmd.com/drugs/drug-6750-desyrel+oral.aspx" TargetMode="External"/><Relationship Id="rId11" Type="http://schemas.openxmlformats.org/officeDocument/2006/relationships/hyperlink" Target="https://www.webmd.com/drugs/drug-21400-axert+oral.aspx" TargetMode="External"/><Relationship Id="rId5" Type="http://schemas.openxmlformats.org/officeDocument/2006/relationships/hyperlink" Target="https://www.webmd.com/drugs/2/drug-11188/trazodone+oral/details" TargetMode="External"/><Relationship Id="rId15" Type="http://schemas.openxmlformats.org/officeDocument/2006/relationships/hyperlink" Target="https://www.webmd.com/drugs/drug-8440-maxalt+oral.aspx" TargetMode="External"/><Relationship Id="rId10" Type="http://schemas.openxmlformats.org/officeDocument/2006/relationships/hyperlink" Target="https://www.webmd.com/drugs/drug-21397-almotriptan+malate+oral.aspx" TargetMode="External"/><Relationship Id="rId19" Type="http://schemas.openxmlformats.org/officeDocument/2006/relationships/hyperlink" Target="https://www.webmd.com/drugs/2/drug-5400/zomig+oral/details" TargetMode="External"/><Relationship Id="rId4" Type="http://schemas.openxmlformats.org/officeDocument/2006/relationships/hyperlink" Target="https://www.webmd.com/anxiety-panic/default.htm" TargetMode="External"/><Relationship Id="rId9" Type="http://schemas.openxmlformats.org/officeDocument/2006/relationships/hyperlink" Target="https://www.webmd.com/migraines-headaches/migraines-headaches-migraines" TargetMode="External"/><Relationship Id="rId14" Type="http://schemas.openxmlformats.org/officeDocument/2006/relationships/hyperlink" Target="https://www.webmd.com/drugs/mono-3051-RIZATRIPTAN+TABLET+-+ORAL.aspx?drugid=8425&amp;drugname=rizatriptan+ora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bmd.com/drugs/drug-2839-pentazocine-acetaminophen+oral.aspx" TargetMode="External"/><Relationship Id="rId13" Type="http://schemas.openxmlformats.org/officeDocument/2006/relationships/hyperlink" Target="https://www.webmd.com/cold-and-flu/cold-guide/cough-syrup-cough-medicine" TargetMode="External"/><Relationship Id="rId3" Type="http://schemas.openxmlformats.org/officeDocument/2006/relationships/hyperlink" Target="https://www.webmd.com/drugs/drug-145471-fentora+bucl.aspx" TargetMode="External"/><Relationship Id="rId7" Type="http://schemas.openxmlformats.org/officeDocument/2006/relationships/hyperlink" Target="https://www.webmd.com/drugs/mono-5194-MEPERIDINE+TABLET+-+ORAL.aspx?drugid=4334&amp;drugname=demerol+oral" TargetMode="External"/><Relationship Id="rId12" Type="http://schemas.openxmlformats.org/officeDocument/2006/relationships/hyperlink" Target="https://www.webmd.com/drugs/drug-77506-dmax+oral.aspx" TargetMode="External"/><Relationship Id="rId2" Type="http://schemas.openxmlformats.org/officeDocument/2006/relationships/hyperlink" Target="https://www.webmd.com/drugs/drug-2413-fentanyl+oralet+bucl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bmd.com/drugs/drug-5598-meperidine+inj.aspx" TargetMode="External"/><Relationship Id="rId11" Type="http://schemas.openxmlformats.org/officeDocument/2006/relationships/hyperlink" Target="https://www.webmd.com/drugs/2/drug-11276/ultram+oral/details" TargetMode="External"/><Relationship Id="rId5" Type="http://schemas.openxmlformats.org/officeDocument/2006/relationships/hyperlink" Target="https://www.webmd.com/drugs/drug-16877-actiq+bucl.aspx" TargetMode="External"/><Relationship Id="rId15" Type="http://schemas.openxmlformats.org/officeDocument/2006/relationships/hyperlink" Target="https://www.webmd.com/cold-and-flu/default.htm" TargetMode="External"/><Relationship Id="rId10" Type="http://schemas.openxmlformats.org/officeDocument/2006/relationships/hyperlink" Target="https://www.webmd.com/drugs/mono-5239-TRAMADOL+-+ORAL.aspx?drugid=4398&amp;drugname=tramadol+oral" TargetMode="External"/><Relationship Id="rId4" Type="http://schemas.openxmlformats.org/officeDocument/2006/relationships/hyperlink" Target="https://www.webmd.com/drugs/2/drug-18497-6298/fentanyl-citrate-buccal/fentanyl-lozenge-buccal/details" TargetMode="External"/><Relationship Id="rId9" Type="http://schemas.openxmlformats.org/officeDocument/2006/relationships/hyperlink" Target="https://www.webmd.com/drugs/drug-164-talwin+nx+oral.aspx" TargetMode="External"/><Relationship Id="rId14" Type="http://schemas.openxmlformats.org/officeDocument/2006/relationships/hyperlink" Target="https://www.webmd.com/cold-and-flu/rm-quiz-nighttime-cough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drugs/drug-8544-kytril+iv.aspx" TargetMode="External"/><Relationship Id="rId7" Type="http://schemas.openxmlformats.org/officeDocument/2006/relationships/hyperlink" Target="https://www.webmd.com/drugs/drug-30-zofran+oral.aspx" TargetMode="External"/><Relationship Id="rId2" Type="http://schemas.openxmlformats.org/officeDocument/2006/relationships/hyperlink" Target="https://www.webmd.com/drugs/drug-8545-granisetron+iv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bmd.com/drugs/drug-16910-ondansetron+oral.aspx" TargetMode="External"/><Relationship Id="rId5" Type="http://schemas.openxmlformats.org/officeDocument/2006/relationships/hyperlink" Target="https://www.webmd.com/drugs/drug-14060-reglan+inj.aspx" TargetMode="External"/><Relationship Id="rId4" Type="http://schemas.openxmlformats.org/officeDocument/2006/relationships/hyperlink" Target="https://www.webmd.com/drugs/drug-1597-metoclopramide+inj.aspx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bmd.com/drugs/mono-7095-FLUVOXAMINE+-+ORAL.aspx?drugid=1049&amp;drugname=Fluvoxamine+Oral" TargetMode="External"/><Relationship Id="rId13" Type="http://schemas.openxmlformats.org/officeDocument/2006/relationships/hyperlink" Target="https://www.webmd.com/drugs/mono-8095-SERTRALINE+-+ORAL.aspx?drugid=35&amp;drugname=zoloft+oral" TargetMode="External"/><Relationship Id="rId3" Type="http://schemas.openxmlformats.org/officeDocument/2006/relationships/hyperlink" Target="https://www.webmd.com/drugs/drug-8603-celexa+oral.aspx" TargetMode="External"/><Relationship Id="rId7" Type="http://schemas.openxmlformats.org/officeDocument/2006/relationships/hyperlink" Target="https://www.webmd.com/drugs/drug-6997-prozac+oral.aspx" TargetMode="External"/><Relationship Id="rId12" Type="http://schemas.openxmlformats.org/officeDocument/2006/relationships/hyperlink" Target="https://www.webmd.com/drugs/mono-8095-SERTRALINE+-+ORAL.aspx?drugid=1&amp;drugname=sertraline+oral" TargetMode="External"/><Relationship Id="rId2" Type="http://schemas.openxmlformats.org/officeDocument/2006/relationships/hyperlink" Target="https://www.webmd.com/drugs/drug-1701-citalopram+oral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bmd.com/drugs/2/drug-1774/fluoxetine+oral/details" TargetMode="External"/><Relationship Id="rId11" Type="http://schemas.openxmlformats.org/officeDocument/2006/relationships/hyperlink" Target="https://www.webmd.com/drugs/2/drug-6968/paxil+oral/details" TargetMode="External"/><Relationship Id="rId5" Type="http://schemas.openxmlformats.org/officeDocument/2006/relationships/hyperlink" Target="https://www.webmd.com/drugs/drug-63990-lexapro+oral.aspx" TargetMode="External"/><Relationship Id="rId10" Type="http://schemas.openxmlformats.org/officeDocument/2006/relationships/hyperlink" Target="https://www.webmd.com/drugs/2/drug-6969-9095/paroxetine-oral/paroxetine-oral/details" TargetMode="External"/><Relationship Id="rId4" Type="http://schemas.openxmlformats.org/officeDocument/2006/relationships/hyperlink" Target="https://www.webmd.com/drugs/drug-63989-escitalopram+oral.aspx" TargetMode="External"/><Relationship Id="rId9" Type="http://schemas.openxmlformats.org/officeDocument/2006/relationships/hyperlink" Target="https://www.webmd.com/drugs/2/drug-1089/luvox+oral/detai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332,995 Prescription Stock Photos, Pictures &amp; Royalty-Free Images - iStock">
            <a:extLst>
              <a:ext uri="{FF2B5EF4-FFF2-40B4-BE49-F238E27FC236}">
                <a16:creationId xmlns:a16="http://schemas.microsoft.com/office/drawing/2014/main" id="{D18BFFA5-4126-4826-5245-72CA2BC38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39" y="1920945"/>
            <a:ext cx="3453403" cy="230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BC1B1C-142F-A8E5-0E7E-71EA8CE410D2}"/>
              </a:ext>
            </a:extLst>
          </p:cNvPr>
          <p:cNvSpPr txBox="1"/>
          <p:nvPr/>
        </p:nvSpPr>
        <p:spPr>
          <a:xfrm>
            <a:off x="26126" y="205293"/>
            <a:ext cx="12139748" cy="1569660"/>
          </a:xfrm>
          <a:prstGeom prst="rect">
            <a:avLst/>
          </a:prstGeom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Drug Prescribing</a:t>
            </a:r>
          </a:p>
        </p:txBody>
      </p:sp>
      <p:pic>
        <p:nvPicPr>
          <p:cNvPr id="1038" name="Picture 14" descr="158,048 Prescription Medicine Stock Photos, Pictures &amp; Royalty-Free Images  - iStock">
            <a:extLst>
              <a:ext uri="{FF2B5EF4-FFF2-40B4-BE49-F238E27FC236}">
                <a16:creationId xmlns:a16="http://schemas.microsoft.com/office/drawing/2014/main" id="{4DDE4779-4561-CB5C-2C3D-1E5AEFC11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93" y="1952233"/>
            <a:ext cx="3453404" cy="230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7828B1-F6E9-7E77-D082-8D53F1AAEC4C}"/>
              </a:ext>
            </a:extLst>
          </p:cNvPr>
          <p:cNvSpPr txBox="1"/>
          <p:nvPr/>
        </p:nvSpPr>
        <p:spPr>
          <a:xfrm>
            <a:off x="1227910" y="4433471"/>
            <a:ext cx="10494284" cy="13662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dirty="0">
                <a:solidFill>
                  <a:srgbClr val="2323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Optimizing drug therapy and 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dirty="0">
                <a:solidFill>
                  <a:srgbClr val="2323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Avoiding adverse drug events (ADEs).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2848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22446-3304-2830-0353-BF36BCFA1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566" y="2015732"/>
            <a:ext cx="8651288" cy="3450613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desvenlafaxine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3200" b="1" u="sng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Khedezla</a:t>
            </a: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n-US" sz="32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desvenlafaxine succinate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Pristiq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endParaRPr lang="en-US" sz="32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duloxetine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Cymbalta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endParaRPr lang="en-US" sz="32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u="sng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levomilnacipran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Fetzima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and </a:t>
            </a:r>
            <a:endParaRPr lang="en-US" sz="32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venlafaxine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</a:t>
            </a: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Effexor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70D426-F191-F16C-270D-58E6410C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17" y="339635"/>
            <a:ext cx="10428333" cy="1514566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serotonin and Norepinephrine reuptake inhibitors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664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4DC8-45E8-1EA7-CBA0-736B2767C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18011"/>
            <a:ext cx="9603275" cy="1435743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Monoamine oxidase inhibitors (MAOIs)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0A7C3-B2FD-9B6C-8736-C736841ED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326" y="2325189"/>
            <a:ext cx="7106194" cy="3141156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u="sng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isocarboxazid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3200" b="1" u="sng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Marplan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endParaRPr lang="en-US" sz="32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phenelzine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3200" b="1" u="sng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Nardil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endParaRPr lang="en-US" sz="32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tranylcypromine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3200" b="1" u="sng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Parnate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and </a:t>
            </a:r>
            <a:endParaRPr lang="en-US" sz="32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transdermal selegiline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EMSAM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3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E1CB-3DE7-253F-50FB-1493D030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9" y="548641"/>
            <a:ext cx="10375585" cy="1305114"/>
          </a:xfrm>
        </p:spPr>
        <p:txBody>
          <a:bodyPr>
            <a:noAutofit/>
          </a:bodyPr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Antidepressants that affect multiple serotonin receptors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4E84B-0026-B649-E048-A8EEC359E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446" y="2638697"/>
            <a:ext cx="7001692" cy="2827648"/>
          </a:xfrm>
        </p:spPr>
        <p:txBody>
          <a:bodyPr/>
          <a:lstStyle/>
          <a:p>
            <a:r>
              <a:rPr lang="en-US" sz="4000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vilazodone</a:t>
            </a:r>
            <a:r>
              <a:rPr lang="en-US" sz="40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4000" u="sng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Viibryd</a:t>
            </a:r>
            <a:r>
              <a:rPr lang="en-US" sz="4000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en-US" sz="40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dirty="0">
              <a:solidFill>
                <a:srgbClr val="000099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vortioxetine</a:t>
            </a:r>
            <a:r>
              <a:rPr lang="en-US" sz="40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4000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Trintellix</a:t>
            </a:r>
            <a:r>
              <a:rPr lang="en-US" sz="40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4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8F280-E856-257E-5ACB-CA7A5871A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0" y="2015732"/>
            <a:ext cx="8677414" cy="3888679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Buspirone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4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BuSpar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 to treat </a:t>
            </a:r>
            <a:r>
              <a:rPr lang="en-US" sz="24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anxiety disorders</a:t>
            </a:r>
            <a:endParaRPr lang="en-US" sz="24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Trazodone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4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Desyrel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 for </a:t>
            </a:r>
            <a:r>
              <a:rPr lang="en-US" sz="24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depression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or </a:t>
            </a:r>
            <a:r>
              <a:rPr lang="en-US" sz="24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insomnia</a:t>
            </a:r>
            <a:endParaRPr lang="en-US" sz="24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Migraine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treatments such as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400" b="1" u="sng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almotriptan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</a:t>
            </a:r>
            <a:r>
              <a:rPr lang="en-US" sz="2400" b="1" u="sng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Axert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 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4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naratriptan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</a:t>
            </a:r>
            <a:r>
              <a:rPr lang="en-US" sz="2400" b="1" u="sng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Amerge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 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4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rizatriptan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</a:t>
            </a:r>
            <a:r>
              <a:rPr lang="en-US" sz="24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Maxalt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 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4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sumatriptan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</a:t>
            </a:r>
            <a:r>
              <a:rPr lang="en-US" sz="24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Imitrex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and 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4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zolmitriptan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</a:t>
            </a:r>
            <a:r>
              <a:rPr lang="en-US" sz="2400" b="1" u="sng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Zomig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6B2354-D300-06F7-CCE9-9B7F7E18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79" y="428920"/>
            <a:ext cx="9604375" cy="1295377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Other drugs that increase serotonin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918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D6EFF-331C-E2B3-C205-3D542FC2D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28314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fentanyl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Sublimaze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4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Fentora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fentanyl citrate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4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Actiq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meperidine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Demerol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pentazocine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4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Talwin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and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tramadol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Ultram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Dextromethorphan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 </a:t>
            </a:r>
            <a:r>
              <a:rPr lang="en-US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cough suppressant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found in many over-the-counter and prescription </a:t>
            </a:r>
            <a:r>
              <a:rPr lang="en-US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cough medicines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or </a:t>
            </a:r>
            <a:r>
              <a:rPr lang="en-US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cold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medicines.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A7B199-9CF8-8C88-A55F-4AE5DD20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365761"/>
            <a:ext cx="9604375" cy="148844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medications, especially opioids 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4504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58C7-3648-6522-BAE6-3CD65461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18011"/>
            <a:ext cx="9603275" cy="143574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Certain medications for nausea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0CEAA-EE10-6331-21DB-6A5D9A832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710" y="2250866"/>
            <a:ext cx="6583680" cy="3450613"/>
          </a:xfrm>
        </p:spPr>
        <p:txBody>
          <a:bodyPr>
            <a:normAutofit/>
          </a:bodyPr>
          <a:lstStyle/>
          <a:p>
            <a:r>
              <a:rPr lang="en-US" sz="32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granisetron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</a:t>
            </a:r>
            <a:r>
              <a:rPr lang="en-US" sz="32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Kytril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 </a:t>
            </a:r>
          </a:p>
          <a:p>
            <a:r>
              <a:rPr lang="en-US" sz="32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metoclopramide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</a:t>
            </a:r>
            <a:r>
              <a:rPr lang="en-US" sz="32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Reglan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and </a:t>
            </a:r>
          </a:p>
          <a:p>
            <a:r>
              <a:rPr lang="en-US" sz="32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ondansetron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</a:t>
            </a:r>
            <a:r>
              <a:rPr lang="en-US" sz="32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Zofran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5186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CD1FB-6CEA-899E-5F74-BC194280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567" y="2481943"/>
            <a:ext cx="7994468" cy="2984402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LSD </a:t>
            </a:r>
          </a:p>
          <a:p>
            <a:r>
              <a:rPr lang="en-US" sz="32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cocaine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 </a:t>
            </a:r>
          </a:p>
          <a:p>
            <a:r>
              <a:rPr lang="en-US" sz="32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dietary supplements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including St. John's wort and ginseng</a:t>
            </a: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B6B3C4-DB4B-D00F-F755-C4E6BFB1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79" y="548640"/>
            <a:ext cx="9604375" cy="843015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Some recreational drugs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1392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3784-8DD8-27AE-6170-93872E744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2"/>
            <a:ext cx="10043736" cy="404543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Without Rx: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can cause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seizures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failure,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trouble breathing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 death.</a:t>
            </a:r>
          </a:p>
          <a:p>
            <a:r>
              <a:rPr lang="en-US" sz="2800" dirty="0">
                <a:latin typeface="Arial" panose="020B0604020202020204" pitchFamily="34" charset="0"/>
              </a:rPr>
              <a:t>No single diagnostic test.</a:t>
            </a:r>
          </a:p>
          <a:p>
            <a:r>
              <a:rPr lang="en-US" sz="2800" dirty="0">
                <a:latin typeface="Arial" panose="020B0604020202020204" pitchFamily="34" charset="0"/>
              </a:rPr>
              <a:t>Medical history of drugs, supplement and recreational drugs</a:t>
            </a:r>
          </a:p>
          <a:p>
            <a:r>
              <a:rPr lang="en-US" sz="2800" dirty="0">
                <a:latin typeface="Arial" panose="020B0604020202020204" pitchFamily="34" charset="0"/>
              </a:rPr>
              <a:t>Lab test to rule out tetanus, heatstroke, sepsis of encephalomyelitis.</a:t>
            </a:r>
          </a:p>
          <a:p>
            <a:r>
              <a:rPr lang="en-US" sz="2800" dirty="0" err="1">
                <a:latin typeface="Arial" panose="020B0604020202020204" pitchFamily="34" charset="0"/>
              </a:rPr>
              <a:t>Periactin</a:t>
            </a:r>
            <a:r>
              <a:rPr lang="en-US" sz="2800" dirty="0">
                <a:latin typeface="Arial" panose="020B0604020202020204" pitchFamily="34" charset="0"/>
              </a:rPr>
              <a:t> (cyproheptadine) in severe cases.</a:t>
            </a: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6E8C8A-C768-B9C3-E0D2-9633E476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470263"/>
            <a:ext cx="9604375" cy="1383937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Treatment of serotonin syndrome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967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1402C-D53D-3BD6-D9E6-309EF7222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451" y="23821"/>
            <a:ext cx="8157883" cy="1822908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en-US" sz="40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Polypharmacy and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problematic polypharmacy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B6A4B-4FC8-86D1-B3FC-EE75C782F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423" y="2015732"/>
            <a:ext cx="7989141" cy="400855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 20% of Medicare beneficiaries have 5+ chronic conditions and 50% receive 5+ medications. 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84% of ambulatory cancer patients receive 5+ drugs, and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 percent of cancer patients receive 10+ medications.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2323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ncreased risk for an adverse drug event (ADE), irrespective of age,  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2323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ncreased risk of hospital admission, and 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solidFill>
                  <a:srgbClr val="2323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4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ecreased physical and cognitive capability.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Polypharmacy in the Elderly | Right at Home Blog | In-Home Care for Seniors">
            <a:extLst>
              <a:ext uri="{FF2B5EF4-FFF2-40B4-BE49-F238E27FC236}">
                <a16:creationId xmlns:a16="http://schemas.microsoft.com/office/drawing/2014/main" id="{5AD416DC-21E9-584E-F5E3-46F1D537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6" y="3625564"/>
            <a:ext cx="3747247" cy="21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bstract Word Cloud For Polypharmacy With Related Tags And Terms Stock  Photo, Picture And Royalty Free Image. Image 17197614.">
            <a:extLst>
              <a:ext uri="{FF2B5EF4-FFF2-40B4-BE49-F238E27FC236}">
                <a16:creationId xmlns:a16="http://schemas.microsoft.com/office/drawing/2014/main" id="{BBA748B6-787C-1E2B-4C7B-28B5061C8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35"/>
            <a:ext cx="4059423" cy="321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97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56636-E24E-064B-DB31-7F266952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9953"/>
            <a:ext cx="9603275" cy="1333801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br>
              <a:rPr lang="en-US" sz="1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12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Inappropriate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2B57E-3FF8-4A41-BE37-90112CD14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894" y="1853754"/>
            <a:ext cx="8311648" cy="418128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Anticholinergic medications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Cognitive decline and dementia patients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mitriptyline, atropine, clozapine, dicyclomine, doxepin, </a:t>
            </a:r>
            <a:b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L-hyoscyamine, thioridazine, and tolterodine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hlorpromazine, diphenhydramine, nortriptyline, olanzapine, oxybutynin, and paroxetine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ADRs other than Anticholin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ergic –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dyskinesias and sedation with haloperidol and perphenazine</a:t>
            </a:r>
            <a:r>
              <a:rPr lang="en-US" sz="24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Anticholinergic drugs, anticholinergic effects &amp; anticholinergic side  effects">
            <a:extLst>
              <a:ext uri="{FF2B5EF4-FFF2-40B4-BE49-F238E27FC236}">
                <a16:creationId xmlns:a16="http://schemas.microsoft.com/office/drawing/2014/main" id="{436EE356-D442-6F50-4B7A-2319C90CD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3947"/>
            <a:ext cx="3836894" cy="256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9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6B3FE-9E61-4CAA-1537-C0CE55905C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Process of prescribing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598C9-2444-853B-7762-4B312DD5D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3" y="2302600"/>
            <a:ext cx="6357348" cy="3450613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2323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32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rug is indicated, </a:t>
            </a:r>
            <a:endParaRPr lang="en-US" sz="3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2323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b</a:t>
            </a:r>
            <a:r>
              <a:rPr lang="en-US" sz="32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 drug, </a:t>
            </a:r>
            <a:endParaRPr lang="en-US" sz="3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Appropriate dose and schedule,</a:t>
            </a:r>
            <a:endParaRPr lang="en-US" sz="3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2323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32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onitoring effectiveness and toxicity, </a:t>
            </a:r>
            <a:endParaRPr lang="en-US" sz="3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2323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32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xpected side effects, and </a:t>
            </a:r>
            <a:endParaRPr lang="en-US" sz="3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Consultation.</a:t>
            </a:r>
            <a:endParaRPr lang="en-US" sz="3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158,048 Prescription Medicine Stock Photos, Pictures &amp; Royalty-Free Images  - iStock">
            <a:extLst>
              <a:ext uri="{FF2B5EF4-FFF2-40B4-BE49-F238E27FC236}">
                <a16:creationId xmlns:a16="http://schemas.microsoft.com/office/drawing/2014/main" id="{1103FBA2-74F1-B83E-94A7-F841BF6E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4615"/>
            <a:ext cx="4864643" cy="324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262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C525-B75A-23D0-54A3-F37F7DEDE52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en-US" sz="67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Beers criteria</a:t>
            </a:r>
            <a:endParaRPr lang="en-US" sz="67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4A03-6819-B313-B05C-5651806A1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930" y="2015732"/>
            <a:ext cx="8785412" cy="40377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2323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Medications are grouped into 5 categories: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Drugs potentially inappropriate in most older adults,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2323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Drugs</a:t>
            </a:r>
            <a:r>
              <a:rPr lang="en-US" sz="28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should typically be avoided in older adults with certain conditions,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2323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8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rugs to use with caution,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Drug-drug interactions, and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rgbClr val="2323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8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rug dose adjustment based on kidney function.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 descr="AGS Beers Criteria for Potentially Inappropriate Medication Use in Older  Adults">
            <a:extLst>
              <a:ext uri="{FF2B5EF4-FFF2-40B4-BE49-F238E27FC236}">
                <a16:creationId xmlns:a16="http://schemas.microsoft.com/office/drawing/2014/main" id="{4D482803-0BAD-A0E2-7297-0205FB102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24" y="2922406"/>
            <a:ext cx="3165805" cy="210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114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E378-9759-3819-F965-6C01CEB8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Other criteria sets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4B69F-5206-0D72-AC44-873F84399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Screening Tool of Older Person's Prescriptions (STOPP) criteria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FORTA (Fit FOR The Aged)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Centers for Medicare and Medicaid Services drug utilization review criteria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Assessing Care of Vulnerable Elders (ACOVE) project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3565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0523-A4AD-4E96-38B5-AF3F2569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28808-05D6-CA79-9970-41DCDD4E0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Medication Use in Older Adults Kimberly Keefer, Pharm.D., BCPS. - ppt  download">
            <a:extLst>
              <a:ext uri="{FF2B5EF4-FFF2-40B4-BE49-F238E27FC236}">
                <a16:creationId xmlns:a16="http://schemas.microsoft.com/office/drawing/2014/main" id="{02004E35-A6A3-2A83-612D-D96A21558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3" y="-406400"/>
            <a:ext cx="11243734" cy="8432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48071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A1881-48B6-C16A-953F-9081C564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98834"/>
            <a:ext cx="9603275" cy="1049235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STEPWISE APPROACH TO PRESCRIBING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926E-0A8E-D785-292A-DD42CE8D2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933" y="1860090"/>
            <a:ext cx="8365067" cy="4443434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6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Review current drug therapy 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6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Discontinue unnecessary therapy 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6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Consider adverse drug events for any new symptom 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6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Consider nonpharmacologic approaches 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6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Care in the use of common drugs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6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Reduce the dose 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6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Simplify the dosing schedule 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6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Prescribe beneficial therapy </a:t>
            </a:r>
            <a:endParaRPr lang="en-US" sz="2600" dirty="0"/>
          </a:p>
        </p:txBody>
      </p:sp>
      <p:pic>
        <p:nvPicPr>
          <p:cNvPr id="1026" name="Picture 2" descr="3 Reasons You Should Transfer Your Prescriptions To A Compounding Pharmacy  - ReNue Rx">
            <a:extLst>
              <a:ext uri="{FF2B5EF4-FFF2-40B4-BE49-F238E27FC236}">
                <a16:creationId xmlns:a16="http://schemas.microsoft.com/office/drawing/2014/main" id="{27523D39-88CB-017B-6FA1-12BB3C904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7735"/>
            <a:ext cx="3826933" cy="254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44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9185-289D-E226-DF57-06D642F7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CAREGIVERS MANAGING MEDICATIONS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68DD4-1B48-3C23-7B02-6703BBFCF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836" y="2353733"/>
            <a:ext cx="5412811" cy="3560684"/>
          </a:xfrm>
        </p:spPr>
        <p:txBody>
          <a:bodyPr>
            <a:normAutofit/>
          </a:bodyPr>
          <a:lstStyle/>
          <a:p>
            <a:pPr marL="666750" marR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sharing</a:t>
            </a:r>
            <a:r>
              <a:rPr lang="en-US" sz="3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6750" marR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Scheduling logistics and simplification</a:t>
            </a:r>
            <a:endParaRPr lang="en-US" sz="3200" dirty="0">
              <a:solidFill>
                <a:srgbClr val="23232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6750" marR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 issues</a:t>
            </a:r>
            <a:r>
              <a:rPr lang="en-US" sz="3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6750" marR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Polypharmacy</a:t>
            </a:r>
            <a:r>
              <a:rPr lang="en-US" sz="320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/>
          </a:p>
        </p:txBody>
      </p:sp>
      <p:pic>
        <p:nvPicPr>
          <p:cNvPr id="2050" name="Picture 2" descr="What is caregiving technology, anyway? | Aging and Health Technology Watch">
            <a:extLst>
              <a:ext uri="{FF2B5EF4-FFF2-40B4-BE49-F238E27FC236}">
                <a16:creationId xmlns:a16="http://schemas.microsoft.com/office/drawing/2014/main" id="{6539C02C-2793-0434-7EB8-1511E746E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" y="2100396"/>
            <a:ext cx="6729583" cy="403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05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1F501-7A34-F8C5-1DDA-A5489529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150" y="342901"/>
            <a:ext cx="4520704" cy="139655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br>
              <a:rPr lang="en-US" sz="18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Pearl</a:t>
            </a:r>
            <a:endParaRPr lang="en-US" sz="80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75CBB-5502-6108-39EE-5EC1742B2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4150" y="2015732"/>
            <a:ext cx="4520704" cy="3450613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23232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fter prescribing a new drug regimen, any </a:t>
            </a:r>
            <a:r>
              <a:rPr lang="en-US" sz="3200" b="1" i="1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</a:t>
            </a:r>
            <a:r>
              <a:rPr lang="en-US" sz="3200" b="1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symptom should be considered drug-related until proven otherwise.</a:t>
            </a:r>
            <a:endParaRPr lang="en-US" sz="3200" b="1" dirty="0"/>
          </a:p>
        </p:txBody>
      </p:sp>
      <p:pic>
        <p:nvPicPr>
          <p:cNvPr id="4098" name="Picture 2" descr="New Drugs Stock Illustrations – 1,009 New Drugs Stock Illustrations,  Vectors &amp; Clipart - Dreamstime">
            <a:extLst>
              <a:ext uri="{FF2B5EF4-FFF2-40B4-BE49-F238E27FC236}">
                <a16:creationId xmlns:a16="http://schemas.microsoft.com/office/drawing/2014/main" id="{F5C95865-796C-6AA9-806E-5B7384DF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15"/>
            <a:ext cx="5962650" cy="615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2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07B4C-3618-F0DC-4182-02B84E08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233083"/>
            <a:ext cx="11331388" cy="162067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Medicare beneficiaries discharged from  acute hospitalization to skilled nursing facility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62BA4-9211-54A6-B612-D64ECF897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23" y="2622176"/>
            <a:ext cx="8175811" cy="3473824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Prescribed an average of 14 medications, and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one-third of the patients had medication side effects that could exacerbate their underlying geriatric problems.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Saraf AA, Petersen AW, Simmons SF, et al. Medications associated with geriatric syndromes and their prevalence in older hospitalized adults discharged to skilled nursing facilities. J Hosp Med 2016; 11:694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3074" name="Picture 2" descr="387 Otc Stock Photos, Pictures &amp; Royalty-Free Images - iStock">
            <a:extLst>
              <a:ext uri="{FF2B5EF4-FFF2-40B4-BE49-F238E27FC236}">
                <a16:creationId xmlns:a16="http://schemas.microsoft.com/office/drawing/2014/main" id="{8BD0F2B5-E4C4-46ED-6398-E3AF21A99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2176"/>
            <a:ext cx="3550023" cy="23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7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9F29-21EB-DDF1-52D9-F6960DE48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82879"/>
            <a:ext cx="9603275" cy="1618624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herbal or </a:t>
            </a:r>
            <a:br>
              <a:rPr lang="en-US" sz="60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en-US" sz="60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dietary supplements 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AEDF1-16D7-472A-8469-73D8D1E60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749" y="2015732"/>
            <a:ext cx="7471954" cy="4097685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2323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8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inkgo biloba, St. John's wort, echinacea, ginseng, garlic, saw palmetto, kava, and valerian root</a:t>
            </a:r>
          </a:p>
          <a:p>
            <a:r>
              <a:rPr lang="en-US" sz="2800" dirty="0">
                <a:solidFill>
                  <a:srgbClr val="2323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8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inkgo biloba extract </a:t>
            </a:r>
            <a: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taken with warfarin, </a:t>
            </a:r>
            <a:r>
              <a:rPr lang="en-US" sz="28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causes an increased risk of bleeding, and 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St. John's wort taken with serotonin-reuptake inhibitors, increase the risk of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serotonin syndrome.</a:t>
            </a:r>
          </a:p>
          <a:p>
            <a:endParaRPr lang="en-US" dirty="0"/>
          </a:p>
        </p:txBody>
      </p:sp>
      <p:pic>
        <p:nvPicPr>
          <p:cNvPr id="4098" name="Picture 2" descr="500+ Herbal Medicine Pictures | Download Free Images on Unsplash">
            <a:extLst>
              <a:ext uri="{FF2B5EF4-FFF2-40B4-BE49-F238E27FC236}">
                <a16:creationId xmlns:a16="http://schemas.microsoft.com/office/drawing/2014/main" id="{97B12FFB-2AE2-A319-B17F-B7431F776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1875"/>
            <a:ext cx="4519749" cy="301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2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E93EF-13DE-967C-7CB8-12BFD6AC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Serotonin Syndrome: Too Much of a Good Thing | Northpoint Idaho">
            <a:extLst>
              <a:ext uri="{FF2B5EF4-FFF2-40B4-BE49-F238E27FC236}">
                <a16:creationId xmlns:a16="http://schemas.microsoft.com/office/drawing/2014/main" id="{6314ADD9-8544-0CA8-3B50-C89C30521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70"/>
            <a:ext cx="12274340" cy="422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,653 Serotonin Stock Photos, Pictures &amp; Royalty-Free Images - iStock">
            <a:extLst>
              <a:ext uri="{FF2B5EF4-FFF2-40B4-BE49-F238E27FC236}">
                <a16:creationId xmlns:a16="http://schemas.microsoft.com/office/drawing/2014/main" id="{2D038EDC-8DCA-673D-1283-C136F1610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12" y="3618368"/>
            <a:ext cx="4797238" cy="319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0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rotonin Syndrome - Causes, Signs, Symptoms, Duration, Treatment">
            <a:extLst>
              <a:ext uri="{FF2B5EF4-FFF2-40B4-BE49-F238E27FC236}">
                <a16:creationId xmlns:a16="http://schemas.microsoft.com/office/drawing/2014/main" id="{EAA7B913-4BCB-1B77-88A1-809E16E85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31" y="0"/>
            <a:ext cx="9910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18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29AB-07F9-D4A5-1D6D-4FD19926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38" y="268942"/>
            <a:ext cx="5064743" cy="1418422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serotonin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F2BA5-2E0D-3A2A-A301-4E1762E91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5" y="2338462"/>
            <a:ext cx="5678486" cy="406233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Causes – Usually Medications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Complications – 2 or more drugs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Diagnosis – may be missed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Treatment – Remove drugs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Prevention – Be aware of side possible effects of drugs that increase Serotonin levels.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Serotonin Syndrome | Concise Medical Knowledge">
            <a:extLst>
              <a:ext uri="{FF2B5EF4-FFF2-40B4-BE49-F238E27FC236}">
                <a16:creationId xmlns:a16="http://schemas.microsoft.com/office/drawing/2014/main" id="{C37F7F3B-A02D-6406-4B62-A1B65C7B7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905" y="0"/>
            <a:ext cx="5678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82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61B4B-668E-7806-8DCF-34CDFF39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18011"/>
            <a:ext cx="9603275" cy="1435743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Selective serotonin reuptake inhibitors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93881-8C87-0525-BB2B-28CD31CD4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234" y="2015732"/>
            <a:ext cx="5225143" cy="3810302"/>
          </a:xfrm>
        </p:spPr>
        <p:txBody>
          <a:bodyPr>
            <a:normAutofit lnSpcReduction="10000"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Citalopram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Celexa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Escitalopram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Lexapro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Fluoxetine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Prozac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Fluvoxamine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Luvox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Paroxetine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Paxil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Sertraline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3200" b="1" u="sng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Zoloft</a:t>
            </a:r>
            <a:r>
              <a:rPr lang="en-US" sz="32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4782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3889</TotalTime>
  <Words>782</Words>
  <Application>Microsoft Office PowerPoint</Application>
  <PresentationFormat>Widescreen</PresentationFormat>
  <Paragraphs>112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Aharoni</vt:lpstr>
      <vt:lpstr>Arial</vt:lpstr>
      <vt:lpstr>Calibri</vt:lpstr>
      <vt:lpstr>Gill Sans MT</vt:lpstr>
      <vt:lpstr>Symbol</vt:lpstr>
      <vt:lpstr>Tahoma</vt:lpstr>
      <vt:lpstr>Times New Roman</vt:lpstr>
      <vt:lpstr>Wingdings</vt:lpstr>
      <vt:lpstr>Gallery</vt:lpstr>
      <vt:lpstr>PowerPoint Presentation</vt:lpstr>
      <vt:lpstr>Process of prescribing</vt:lpstr>
      <vt:lpstr> Pearl</vt:lpstr>
      <vt:lpstr>Medicare beneficiaries discharged from  acute hospitalization to skilled nursing facility</vt:lpstr>
      <vt:lpstr>herbal or  dietary supplements </vt:lpstr>
      <vt:lpstr>PowerPoint Presentation</vt:lpstr>
      <vt:lpstr>PowerPoint Presentation</vt:lpstr>
      <vt:lpstr>serotonin syndrome</vt:lpstr>
      <vt:lpstr>Selective serotonin reuptake inhibitors</vt:lpstr>
      <vt:lpstr>serotonin and Norepinephrine reuptake inhibitors</vt:lpstr>
      <vt:lpstr>Monoamine oxidase inhibitors (MAOIs)</vt:lpstr>
      <vt:lpstr>Antidepressants that affect multiple serotonin receptors</vt:lpstr>
      <vt:lpstr>Other drugs that increase serotonin</vt:lpstr>
      <vt:lpstr>pain medications, especially opioids </vt:lpstr>
      <vt:lpstr>Certain medications for nausea</vt:lpstr>
      <vt:lpstr>Some recreational drugs</vt:lpstr>
      <vt:lpstr>Treatment of serotonin syndrome</vt:lpstr>
      <vt:lpstr> Polypharmacy and problematic polypharmacy</vt:lpstr>
      <vt:lpstr>  Inappropriate medications</vt:lpstr>
      <vt:lpstr> Beers criteria</vt:lpstr>
      <vt:lpstr>Other criteria sets </vt:lpstr>
      <vt:lpstr>PowerPoint Presentation</vt:lpstr>
      <vt:lpstr> STEPWISE APPROACH TO PRESCRIBING</vt:lpstr>
      <vt:lpstr> CAREGIVERS MANAGING MEDICATIONS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Shafeek Sandy Sanbar</dc:creator>
  <cp:lastModifiedBy>Sandy Sanbar</cp:lastModifiedBy>
  <cp:revision>24</cp:revision>
  <dcterms:created xsi:type="dcterms:W3CDTF">2022-06-15T16:45:04Z</dcterms:created>
  <dcterms:modified xsi:type="dcterms:W3CDTF">2023-04-14T00:12:14Z</dcterms:modified>
</cp:coreProperties>
</file>