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56" r:id="rId2"/>
    <p:sldId id="257" r:id="rId3"/>
    <p:sldId id="258" r:id="rId4"/>
    <p:sldId id="259" r:id="rId5"/>
    <p:sldId id="261" r:id="rId6"/>
    <p:sldId id="262" r:id="rId7"/>
    <p:sldId id="271" r:id="rId8"/>
    <p:sldId id="273" r:id="rId9"/>
    <p:sldId id="272" r:id="rId10"/>
    <p:sldId id="274" r:id="rId11"/>
    <p:sldId id="263" r:id="rId12"/>
    <p:sldId id="264" r:id="rId13"/>
    <p:sldId id="265" r:id="rId14"/>
    <p:sldId id="266" r:id="rId15"/>
    <p:sldId id="275" r:id="rId16"/>
    <p:sldId id="267" r:id="rId17"/>
    <p:sldId id="268" r:id="rId18"/>
    <p:sldId id="269" r:id="rId19"/>
    <p:sldId id="270" r:id="rId20"/>
    <p:sldId id="276" r:id="rId21"/>
    <p:sldId id="277" r:id="rId22"/>
    <p:sldId id="278" r:id="rId23"/>
    <p:sldId id="279" r:id="rId24"/>
    <p:sldId id="280" r:id="rId25"/>
    <p:sldId id="283" r:id="rId26"/>
    <p:sldId id="284" r:id="rId27"/>
    <p:sldId id="285" r:id="rId28"/>
    <p:sldId id="281" r:id="rId29"/>
    <p:sldId id="28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84" y="4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7D55FF-7563-473D-9558-251D25023B94}" type="datetimeFigureOut">
              <a:rPr lang="en-US" smtClean="0"/>
              <a:t>6/10/2022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3FA942-773E-4071-86D1-67B9DD020A3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3FA942-773E-4071-86D1-67B9DD020A3C}" type="slidenum">
              <a:rPr lang="en-US" smtClean="0"/>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8F93033F-AB94-40FC-BB43-C92266CC8C8B}" type="datetimeFigureOut">
              <a:rPr lang="en-US" smtClean="0"/>
              <a:pPr/>
              <a:t>6/10/2022</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9D9945B5-EF2F-42FF-A95F-4E0B267C409F}"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F93033F-AB94-40FC-BB43-C92266CC8C8B}" type="datetimeFigureOut">
              <a:rPr lang="en-US" smtClean="0"/>
              <a:pPr/>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945B5-EF2F-42FF-A95F-4E0B267C409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F93033F-AB94-40FC-BB43-C92266CC8C8B}" type="datetimeFigureOut">
              <a:rPr lang="en-US" smtClean="0"/>
              <a:pPr/>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945B5-EF2F-42FF-A95F-4E0B267C409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F93033F-AB94-40FC-BB43-C92266CC8C8B}" type="datetimeFigureOut">
              <a:rPr lang="en-US" smtClean="0"/>
              <a:pPr/>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945B5-EF2F-42FF-A95F-4E0B267C409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F93033F-AB94-40FC-BB43-C92266CC8C8B}" type="datetimeFigureOut">
              <a:rPr lang="en-US" smtClean="0"/>
              <a:pPr/>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945B5-EF2F-42FF-A95F-4E0B267C409F}"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F93033F-AB94-40FC-BB43-C92266CC8C8B}" type="datetimeFigureOut">
              <a:rPr lang="en-US" smtClean="0"/>
              <a:pPr/>
              <a:t>6/10/2022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9945B5-EF2F-42FF-A95F-4E0B267C409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F93033F-AB94-40FC-BB43-C92266CC8C8B}" type="datetimeFigureOut">
              <a:rPr lang="en-US" smtClean="0"/>
              <a:pPr/>
              <a:t>6/10/2022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9945B5-EF2F-42FF-A95F-4E0B267C409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8F93033F-AB94-40FC-BB43-C92266CC8C8B}" type="datetimeFigureOut">
              <a:rPr lang="en-US" smtClean="0"/>
              <a:pPr/>
              <a:t>6/10/2022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9945B5-EF2F-42FF-A95F-4E0B267C409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8F93033F-AB94-40FC-BB43-C92266CC8C8B}" type="datetimeFigureOut">
              <a:rPr lang="en-US" smtClean="0"/>
              <a:pPr/>
              <a:t>6/10/2022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9945B5-EF2F-42FF-A95F-4E0B267C409F}"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F93033F-AB94-40FC-BB43-C92266CC8C8B}" type="datetimeFigureOut">
              <a:rPr lang="en-US" smtClean="0"/>
              <a:pPr/>
              <a:t>6/10/2022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9945B5-EF2F-42FF-A95F-4E0B267C409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8F93033F-AB94-40FC-BB43-C92266CC8C8B}" type="datetimeFigureOut">
              <a:rPr lang="en-US" smtClean="0"/>
              <a:pPr/>
              <a:t>6/10/2022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9945B5-EF2F-42FF-A95F-4E0B267C409F}"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F93033F-AB94-40FC-BB43-C92266CC8C8B}" type="datetimeFigureOut">
              <a:rPr lang="en-US" smtClean="0"/>
              <a:pPr/>
              <a:t>6/10/2022</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D9945B5-EF2F-42FF-A95F-4E0B267C409F}"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124030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fontScale="90000"/>
          </a:bodyPr>
          <a:lstStyle/>
          <a:p>
            <a:pPr algn="ctr"/>
            <a:r>
              <a:rPr lang="en-US" b="1" dirty="0"/>
              <a:t>The Reasonable Person</a:t>
            </a:r>
            <a:br>
              <a:rPr lang="en-US" b="1" dirty="0"/>
            </a:br>
            <a:r>
              <a:rPr lang="en-US" b="1" dirty="0"/>
              <a:t>Patient, Doctor, Judge &amp; Juror</a:t>
            </a:r>
            <a:endParaRPr lang="en-US" dirty="0"/>
          </a:p>
        </p:txBody>
      </p:sp>
      <p:sp>
        <p:nvSpPr>
          <p:cNvPr id="23554" name="AutoShape 2" descr="Abstract Word Cloud For Reasonable Person With Related Tags And Terms Stock  Photo, Picture And Royalty Free Image. Image 1698377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6" name="AutoShape 4" descr="Abstract Word Cloud For Reasonable Person With Related Tags And Terms Stock  Photo, Picture And Royalty Free Image. Image 1698377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3558" name="Picture 6" descr="Abstract Word Cloud For Reasonable Person With Related Tags And Terms Stock  Photo, Picture And Royalty Free Image. Image 16983773."/>
          <p:cNvPicPr>
            <a:picLocks noChangeAspect="1" noChangeArrowheads="1"/>
          </p:cNvPicPr>
          <p:nvPr/>
        </p:nvPicPr>
        <p:blipFill>
          <a:blip r:embed="rId2"/>
          <a:srcRect/>
          <a:stretch>
            <a:fillRect/>
          </a:stretch>
        </p:blipFill>
        <p:spPr bwMode="auto">
          <a:xfrm>
            <a:off x="2362200" y="1780853"/>
            <a:ext cx="5105400" cy="4924747"/>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22860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algn="ctr"/>
            <a:r>
              <a:rPr lang="en-US" sz="4900" b="1" dirty="0"/>
              <a:t>Unreasonable Conduct</a:t>
            </a:r>
            <a:br>
              <a:rPr lang="en-US" dirty="0"/>
            </a:br>
            <a:r>
              <a:rPr lang="en-US" i="1" dirty="0"/>
              <a:t>Ybarra v. </a:t>
            </a:r>
            <a:r>
              <a:rPr lang="en-US" i="1" dirty="0" err="1"/>
              <a:t>Spanard</a:t>
            </a:r>
            <a:r>
              <a:rPr lang="en-US" i="1" dirty="0"/>
              <a:t> – </a:t>
            </a:r>
            <a:r>
              <a:rPr lang="en-US" dirty="0"/>
              <a:t>1994</a:t>
            </a:r>
            <a:br>
              <a:rPr lang="en-US" dirty="0"/>
            </a:br>
            <a:r>
              <a:rPr lang="en-US" dirty="0"/>
              <a:t>Injury while under anesthesia.</a:t>
            </a:r>
            <a:endParaRPr lang="en-US" i="1" dirty="0"/>
          </a:p>
        </p:txBody>
      </p:sp>
      <p:sp>
        <p:nvSpPr>
          <p:cNvPr id="9220" name="AutoShape 4" descr="Defining Negligence Per Se in Personal Injury Ca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2" name="AutoShape 6" descr="Defining Negligence Per Se in Personal Injury Ca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4" name="AutoShape 8" descr="Defining Negligence Per Se in Personal Injury Ca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6" name="AutoShape 10" descr="Defining Negligence Per Se in Personal Injury Ca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2" name="AutoShape 4" descr="Negligent Stock Photos, Royalty Free Negligent Images |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4" name="AutoShape 6" descr="Negligent Stock Photos, Royalty Free Negligent Images |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6" name="AutoShape 8" descr="Negligent Stock Photos, Royalty Free Negligent Images |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8" name="AutoShape 10" descr="Negligent Stock Photos, Royalty Free Negligent Images |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60" name="AutoShape 12" descr="Negligent Stock Photos, Royalty Free Negligent Images |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22" name="Picture 2" descr="Ybarra v. Spangard Case Brief Summary | Law Case Explained - YouTube"/>
          <p:cNvPicPr>
            <a:picLocks noChangeAspect="1" noChangeArrowheads="1"/>
          </p:cNvPicPr>
          <p:nvPr/>
        </p:nvPicPr>
        <p:blipFill>
          <a:blip r:embed="rId2"/>
          <a:srcRect/>
          <a:stretch>
            <a:fillRect/>
          </a:stretch>
        </p:blipFill>
        <p:spPr bwMode="auto">
          <a:xfrm>
            <a:off x="990600" y="2271712"/>
            <a:ext cx="8153400" cy="458628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8194" name="Picture 2" descr="PPT - Medical/Legal Issues &amp; Professional Ethics PowerPoint Presentation -  ID:1466684"/>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15240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algn="ctr"/>
            <a:r>
              <a:rPr lang="en-US" sz="4400" b="1" dirty="0"/>
              <a:t>Unreasonable Conduct</a:t>
            </a:r>
            <a:br>
              <a:rPr lang="en-US" dirty="0"/>
            </a:br>
            <a:r>
              <a:rPr lang="en-US" dirty="0"/>
              <a:t>Clamp Left in Patient’s Abdomen</a:t>
            </a:r>
          </a:p>
        </p:txBody>
      </p:sp>
      <p:sp>
        <p:nvSpPr>
          <p:cNvPr id="7170" name="AutoShape 2" descr="Woman's horror as X-ray reveals six-inch surgical clamp lodged in her  abdomen for 23 YEA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72" name="Picture 4" descr="Woman's horror as X-ray reveals six-inch surgical clamp lodged in her  abdomen for 23 YEARS"/>
          <p:cNvPicPr>
            <a:picLocks noChangeAspect="1" noChangeArrowheads="1"/>
          </p:cNvPicPr>
          <p:nvPr/>
        </p:nvPicPr>
        <p:blipFill>
          <a:blip r:embed="rId2" cstate="print"/>
          <a:srcRect/>
          <a:stretch>
            <a:fillRect/>
          </a:stretch>
        </p:blipFill>
        <p:spPr bwMode="auto">
          <a:xfrm>
            <a:off x="1371600" y="1524000"/>
            <a:ext cx="7467102" cy="5334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6146" name="AutoShape 2" descr="Law - Negligence Flashcards | Memora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8" name="AutoShape 4" descr="Law - Negligence Flashcards | Memora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52" name="Picture 8" descr="Law - Negligence Flashcards | Memorang"/>
          <p:cNvPicPr>
            <a:picLocks noChangeAspect="1" noChangeArrowheads="1"/>
          </p:cNvPicPr>
          <p:nvPr/>
        </p:nvPicPr>
        <p:blipFill>
          <a:blip r:embed="rId2"/>
          <a:srcRect/>
          <a:stretch>
            <a:fillRect/>
          </a:stretch>
        </p:blipFill>
        <p:spPr bwMode="auto">
          <a:xfrm>
            <a:off x="1371600" y="1533768"/>
            <a:ext cx="7239000" cy="5382848"/>
          </a:xfrm>
          <a:prstGeom prst="rect">
            <a:avLst/>
          </a:prstGeom>
          <a:noFill/>
        </p:spPr>
      </p:pic>
      <p:pic>
        <p:nvPicPr>
          <p:cNvPr id="6154" name="Picture 10" descr="What Is Meant By The &quot;Reasonable Person Standard&quot;? | Adam S. Kutner, Injury  Attorneys"/>
          <p:cNvPicPr>
            <a:picLocks noChangeAspect="1" noChangeArrowheads="1"/>
          </p:cNvPicPr>
          <p:nvPr/>
        </p:nvPicPr>
        <p:blipFill>
          <a:blip r:embed="rId3"/>
          <a:srcRect/>
          <a:stretch>
            <a:fillRect/>
          </a:stretch>
        </p:blipFill>
        <p:spPr bwMode="auto">
          <a:xfrm>
            <a:off x="990600" y="0"/>
            <a:ext cx="2587625" cy="180325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1417638"/>
          </a:xfrm>
        </p:spPr>
        <p:txBody>
          <a:bodyPr>
            <a:normAutofit/>
          </a:bodyPr>
          <a:lstStyle/>
          <a:p>
            <a:pPr algn="ctr"/>
            <a:r>
              <a:rPr lang="en-US" b="1" i="1" dirty="0"/>
              <a:t>Blindness Exception to General Reasonable Person Standard</a:t>
            </a:r>
            <a:endParaRPr lang="en-US" dirty="0"/>
          </a:p>
        </p:txBody>
      </p:sp>
      <p:sp>
        <p:nvSpPr>
          <p:cNvPr id="3" name="Content Placeholder 2"/>
          <p:cNvSpPr>
            <a:spLocks noGrp="1"/>
          </p:cNvSpPr>
          <p:nvPr>
            <p:ph idx="1"/>
          </p:nvPr>
        </p:nvSpPr>
        <p:spPr/>
        <p:txBody>
          <a:bodyPr/>
          <a:lstStyle/>
          <a:p>
            <a:endParaRPr lang="en-US"/>
          </a:p>
        </p:txBody>
      </p:sp>
      <p:pic>
        <p:nvPicPr>
          <p:cNvPr id="5122" name="Picture 2" descr="18,922 Blind Man Photos - Free &amp; Royalty-Free Stock Photos from Dreamstime"/>
          <p:cNvPicPr>
            <a:picLocks noChangeAspect="1" noChangeArrowheads="1"/>
          </p:cNvPicPr>
          <p:nvPr/>
        </p:nvPicPr>
        <p:blipFill>
          <a:blip r:embed="rId2"/>
          <a:srcRect/>
          <a:stretch>
            <a:fillRect/>
          </a:stretch>
        </p:blipFill>
        <p:spPr bwMode="auto">
          <a:xfrm>
            <a:off x="990599" y="1400174"/>
            <a:ext cx="8191857" cy="545782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0"/>
            <a:ext cx="4114800" cy="6629400"/>
          </a:xfrm>
        </p:spPr>
        <p:txBody>
          <a:bodyPr>
            <a:normAutofit/>
          </a:bodyPr>
          <a:lstStyle/>
          <a:p>
            <a:pPr algn="ctr"/>
            <a:r>
              <a:rPr lang="en-US" sz="5400" b="1" i="1" dirty="0"/>
              <a:t>Children</a:t>
            </a:r>
            <a:r>
              <a:rPr lang="en-US" b="1" i="1" dirty="0"/>
              <a:t> Exception </a:t>
            </a:r>
            <a:br>
              <a:rPr lang="en-US" b="1" i="1" dirty="0"/>
            </a:br>
            <a:r>
              <a:rPr lang="en-US" b="1" i="1" dirty="0"/>
              <a:t>to General Reasonable Person Standard</a:t>
            </a:r>
            <a:endParaRPr lang="en-US" dirty="0"/>
          </a:p>
        </p:txBody>
      </p:sp>
      <p:pic>
        <p:nvPicPr>
          <p:cNvPr id="31746" name="Picture 2" descr="116 Child In Burning Building Stock Photos, Pictures &amp; Royalty-Free Images  - iStock"/>
          <p:cNvPicPr>
            <a:picLocks noChangeAspect="1" noChangeArrowheads="1"/>
          </p:cNvPicPr>
          <p:nvPr/>
        </p:nvPicPr>
        <p:blipFill>
          <a:blip r:embed="rId2"/>
          <a:srcRect/>
          <a:stretch>
            <a:fillRect/>
          </a:stretch>
        </p:blipFill>
        <p:spPr bwMode="auto">
          <a:xfrm>
            <a:off x="990599" y="0"/>
            <a:ext cx="4571999"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4104" name="Picture 8" descr="What Is Meant By The &quot;Reasonable Person Standard&quot;? | Adam S. Kutner, Injury  Attorneys"/>
          <p:cNvPicPr>
            <a:picLocks noChangeAspect="1" noChangeArrowheads="1"/>
          </p:cNvPicPr>
          <p:nvPr/>
        </p:nvPicPr>
        <p:blipFill>
          <a:blip r:embed="rId3"/>
          <a:srcRect/>
          <a:stretch>
            <a:fillRect/>
          </a:stretch>
        </p:blipFill>
        <p:spPr bwMode="auto">
          <a:xfrm>
            <a:off x="1905000" y="-590551"/>
            <a:ext cx="6362700" cy="4248151"/>
          </a:xfrm>
          <a:prstGeom prst="rect">
            <a:avLst/>
          </a:prstGeom>
          <a:noFill/>
        </p:spPr>
      </p:pic>
      <p:pic>
        <p:nvPicPr>
          <p:cNvPr id="4100" name="Picture 4" descr="I am so happy to have you all in class today  - ppt download"/>
          <p:cNvPicPr>
            <a:picLocks noChangeAspect="1" noChangeArrowheads="1"/>
          </p:cNvPicPr>
          <p:nvPr/>
        </p:nvPicPr>
        <p:blipFill>
          <a:blip r:embed="rId4"/>
          <a:srcRect/>
          <a:stretch>
            <a:fillRect/>
          </a:stretch>
        </p:blipFill>
        <p:spPr bwMode="auto">
          <a:xfrm>
            <a:off x="990600" y="2271712"/>
            <a:ext cx="8153400" cy="458628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22860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algn="ctr" fontAlgn="base"/>
            <a:r>
              <a:rPr lang="en-US" b="1" dirty="0"/>
              <a:t>The T.J. Hooper</a:t>
            </a:r>
            <a:br>
              <a:rPr lang="en-US" b="1" dirty="0"/>
            </a:br>
            <a:r>
              <a:rPr lang="en-US" dirty="0"/>
              <a:t>U.S. Court of Appeals for the Second Circuit, 60 F.2d 737 (1932)</a:t>
            </a:r>
          </a:p>
        </p:txBody>
      </p:sp>
      <p:pic>
        <p:nvPicPr>
          <p:cNvPr id="3074" name="Picture 2" descr="The T.J. Hooper, 60 F.2d 737 (1932): Case Brief Summary - Quimbee"/>
          <p:cNvPicPr>
            <a:picLocks noChangeAspect="1" noChangeArrowheads="1"/>
          </p:cNvPicPr>
          <p:nvPr/>
        </p:nvPicPr>
        <p:blipFill>
          <a:blip r:embed="rId2"/>
          <a:srcRect/>
          <a:stretch>
            <a:fillRect/>
          </a:stretch>
        </p:blipFill>
        <p:spPr bwMode="auto">
          <a:xfrm>
            <a:off x="990600" y="2270354"/>
            <a:ext cx="8153400" cy="458764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0"/>
            <a:ext cx="5562600" cy="1417638"/>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r>
              <a:rPr lang="en-US" b="1" dirty="0"/>
              <a:t>The T. J. Hooper </a:t>
            </a:r>
            <a:br>
              <a:rPr lang="en-US" b="1" dirty="0"/>
            </a:br>
            <a:r>
              <a:rPr lang="en-US" b="1" dirty="0"/>
              <a:t>The Judge held:</a:t>
            </a:r>
          </a:p>
        </p:txBody>
      </p:sp>
      <p:sp>
        <p:nvSpPr>
          <p:cNvPr id="3" name="Content Placeholder 2"/>
          <p:cNvSpPr>
            <a:spLocks noGrp="1"/>
          </p:cNvSpPr>
          <p:nvPr>
            <p:ph idx="1"/>
          </p:nvPr>
        </p:nvSpPr>
        <p:spPr>
          <a:xfrm>
            <a:off x="990600" y="1524000"/>
            <a:ext cx="7943088" cy="4800600"/>
          </a:xfrm>
        </p:spPr>
        <p:txBody>
          <a:bodyPr>
            <a:normAutofit fontScale="85000" lnSpcReduction="10000"/>
          </a:bodyPr>
          <a:lstStyle/>
          <a:p>
            <a:pPr lvl="0"/>
            <a:r>
              <a:rPr lang="en-US" dirty="0"/>
              <a:t>“Courts must in the end say what is required; there are precautions so imperative that even their universal disregard will not excuse their omission.”</a:t>
            </a:r>
          </a:p>
          <a:p>
            <a:pPr lvl="0"/>
            <a:r>
              <a:rPr lang="en-US" dirty="0"/>
              <a:t>In “most cases </a:t>
            </a:r>
            <a:r>
              <a:rPr lang="en-US" b="1" dirty="0"/>
              <a:t>reasonable prudence</a:t>
            </a:r>
            <a:r>
              <a:rPr lang="en-US" dirty="0"/>
              <a:t> is in fact </a:t>
            </a:r>
            <a:r>
              <a:rPr lang="en-US" b="1" dirty="0"/>
              <a:t>common prudence</a:t>
            </a:r>
            <a:r>
              <a:rPr lang="en-US" dirty="0"/>
              <a:t>; but strictly it is never its measure; a whole calling may have unduly lagged in the adoption of new and available devices.”</a:t>
            </a:r>
          </a:p>
          <a:p>
            <a:r>
              <a:rPr lang="en-US" dirty="0"/>
              <a:t>The owners of the two tugs were negligent in not anticipating the storm that sank the barges. </a:t>
            </a:r>
          </a:p>
          <a:p>
            <a:r>
              <a:rPr lang="en-US" dirty="0"/>
              <a:t>The tugs were not seaworthy in failing to have effective radio sets capable of receiving weather reports.</a:t>
            </a:r>
          </a:p>
        </p:txBody>
      </p:sp>
      <p:pic>
        <p:nvPicPr>
          <p:cNvPr id="2052" name="Picture 4" descr="Free Press 2016 endorsements for Michigan Supreme Court"/>
          <p:cNvPicPr>
            <a:picLocks noChangeAspect="1" noChangeArrowheads="1"/>
          </p:cNvPicPr>
          <p:nvPr/>
        </p:nvPicPr>
        <p:blipFill>
          <a:blip r:embed="rId2"/>
          <a:srcRect/>
          <a:stretch>
            <a:fillRect/>
          </a:stretch>
        </p:blipFill>
        <p:spPr bwMode="auto">
          <a:xfrm>
            <a:off x="990600" y="-8911"/>
            <a:ext cx="2587625" cy="146130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1417638"/>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algn="ctr"/>
            <a:r>
              <a:rPr lang="en-US" b="1" i="1" dirty="0"/>
              <a:t>The Reasonable Doctor</a:t>
            </a:r>
            <a:br>
              <a:rPr lang="en-US" b="1" i="1" dirty="0"/>
            </a:br>
            <a:r>
              <a:rPr lang="en-US" i="1" dirty="0"/>
              <a:t> Davis v. </a:t>
            </a:r>
            <a:r>
              <a:rPr lang="en-US" i="1" dirty="0" err="1"/>
              <a:t>Armacos</a:t>
            </a:r>
            <a:endParaRPr lang="en-US" i="1" dirty="0"/>
          </a:p>
        </p:txBody>
      </p:sp>
      <p:sp>
        <p:nvSpPr>
          <p:cNvPr id="3" name="Content Placeholder 2"/>
          <p:cNvSpPr>
            <a:spLocks noGrp="1"/>
          </p:cNvSpPr>
          <p:nvPr>
            <p:ph idx="1"/>
          </p:nvPr>
        </p:nvSpPr>
        <p:spPr>
          <a:xfrm>
            <a:off x="1066800" y="1447800"/>
            <a:ext cx="7848600" cy="5410200"/>
          </a:xfrm>
        </p:spPr>
        <p:txBody>
          <a:bodyPr>
            <a:normAutofit/>
          </a:bodyPr>
          <a:lstStyle/>
          <a:p>
            <a:r>
              <a:rPr lang="en-US" dirty="0"/>
              <a:t>Standard: “</a:t>
            </a:r>
            <a:r>
              <a:rPr lang="en-US" i="1" dirty="0"/>
              <a:t>reasonably competent health care provider engaged in similar practice and acting in similar circumstances</a:t>
            </a:r>
            <a:r>
              <a:rPr lang="en-US" dirty="0"/>
              <a:t>.</a:t>
            </a:r>
          </a:p>
          <a:p>
            <a:r>
              <a:rPr lang="en-US" dirty="0"/>
              <a:t>Trial County Judge:  Jury could consider what a layperson would deem reasonable standard of care.</a:t>
            </a:r>
          </a:p>
          <a:p>
            <a:r>
              <a:rPr lang="en-US" dirty="0"/>
              <a:t>Court of Special Appeals:  “Medical malpractice claims are not general negligence claims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667000"/>
            <a:ext cx="8153400" cy="41910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r>
              <a:rPr lang="en-US" b="1" dirty="0"/>
              <a:t>The</a:t>
            </a:r>
            <a:r>
              <a:rPr lang="en-US" b="1" i="1" dirty="0"/>
              <a:t> reasonable person is the fictional or hypothetical)</a:t>
            </a:r>
            <a:r>
              <a:rPr lang="en-US" b="1" dirty="0"/>
              <a:t> legal standard for lawful behavior at common law (case law).</a:t>
            </a:r>
          </a:p>
        </p:txBody>
      </p:sp>
      <p:pic>
        <p:nvPicPr>
          <p:cNvPr id="39938" name="Picture 2" descr="239 Reasonable Person Stock Photos, Pictures &amp; Royalty-Free Images - iStock"/>
          <p:cNvPicPr>
            <a:picLocks noChangeAspect="1" noChangeArrowheads="1"/>
          </p:cNvPicPr>
          <p:nvPr/>
        </p:nvPicPr>
        <p:blipFill>
          <a:blip r:embed="rId2"/>
          <a:srcRect/>
          <a:stretch>
            <a:fillRect/>
          </a:stretch>
        </p:blipFill>
        <p:spPr bwMode="auto">
          <a:xfrm>
            <a:off x="5029202" y="0"/>
            <a:ext cx="4114798" cy="2667000"/>
          </a:xfrm>
          <a:prstGeom prst="rect">
            <a:avLst/>
          </a:prstGeom>
          <a:noFill/>
        </p:spPr>
      </p:pic>
      <p:pic>
        <p:nvPicPr>
          <p:cNvPr id="39940" name="Picture 4" descr="109 Reasonable Man Stock Photos, Pictures &amp; Royalty-Free Images - iStock"/>
          <p:cNvPicPr>
            <a:picLocks noChangeAspect="1" noChangeArrowheads="1"/>
          </p:cNvPicPr>
          <p:nvPr/>
        </p:nvPicPr>
        <p:blipFill>
          <a:blip r:embed="rId3"/>
          <a:srcRect/>
          <a:stretch>
            <a:fillRect/>
          </a:stretch>
        </p:blipFill>
        <p:spPr bwMode="auto">
          <a:xfrm>
            <a:off x="1028701" y="0"/>
            <a:ext cx="4000499" cy="2667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1417638"/>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algn="ctr"/>
            <a:r>
              <a:rPr lang="en-US" b="1" i="1" dirty="0"/>
              <a:t>The Reasonable Doctor</a:t>
            </a:r>
            <a:br>
              <a:rPr lang="en-US" b="1" i="1" dirty="0"/>
            </a:br>
            <a:r>
              <a:rPr lang="en-US" i="1" dirty="0"/>
              <a:t> Davis v. </a:t>
            </a:r>
            <a:r>
              <a:rPr lang="en-US" i="1" dirty="0" err="1"/>
              <a:t>Armacos</a:t>
            </a:r>
            <a:endParaRPr lang="en-US" i="1" dirty="0"/>
          </a:p>
        </p:txBody>
      </p:sp>
      <p:sp>
        <p:nvSpPr>
          <p:cNvPr id="3" name="Content Placeholder 2"/>
          <p:cNvSpPr>
            <a:spLocks noGrp="1"/>
          </p:cNvSpPr>
          <p:nvPr>
            <p:ph idx="1"/>
          </p:nvPr>
        </p:nvSpPr>
        <p:spPr>
          <a:xfrm>
            <a:off x="1066800" y="1447800"/>
            <a:ext cx="7848600" cy="5410200"/>
          </a:xfrm>
        </p:spPr>
        <p:txBody>
          <a:bodyPr>
            <a:normAutofit/>
          </a:bodyPr>
          <a:lstStyle/>
          <a:p>
            <a:r>
              <a:rPr lang="en-US" dirty="0"/>
              <a:t>Maryland’s Court of Appeals reversed the Court of Special Appeals and affirmed the trial court's decision in favor of the plaintiff.  </a:t>
            </a:r>
          </a:p>
          <a:p>
            <a:r>
              <a:rPr lang="en-US" dirty="0"/>
              <a:t>The Court characterized “any... medical malpractice tort” as a “traditional negligence claim.”  </a:t>
            </a:r>
          </a:p>
          <a:p>
            <a:r>
              <a:rPr lang="en-US" dirty="0"/>
              <a:t>Thus, “the general principles which ordinarily govern in negligence cases also apply in medical malpractice claims.”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12954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ctr"/>
            <a:r>
              <a:rPr lang="en-US" b="1" dirty="0"/>
              <a:t>The Reasonable Juror</a:t>
            </a:r>
          </a:p>
        </p:txBody>
      </p:sp>
      <p:sp>
        <p:nvSpPr>
          <p:cNvPr id="3" name="Content Placeholder 2"/>
          <p:cNvSpPr>
            <a:spLocks noGrp="1"/>
          </p:cNvSpPr>
          <p:nvPr>
            <p:ph idx="1"/>
          </p:nvPr>
        </p:nvSpPr>
        <p:spPr>
          <a:xfrm>
            <a:off x="990600" y="1447800"/>
            <a:ext cx="7866888" cy="4800600"/>
          </a:xfrm>
        </p:spPr>
        <p:txBody>
          <a:bodyPr>
            <a:normAutofit/>
          </a:bodyPr>
          <a:lstStyle/>
          <a:p>
            <a:pPr marL="596646" lvl="0" indent="-514350">
              <a:buFont typeface="+mj-lt"/>
              <a:buAutoNum type="arabicPeriod"/>
            </a:pPr>
            <a:r>
              <a:rPr lang="en-US" b="1" dirty="0"/>
              <a:t>Prescriptive method - </a:t>
            </a:r>
            <a:r>
              <a:rPr lang="en-US" dirty="0"/>
              <a:t>means that some right or obligation has become legally established or accepted by long usage or the passage of time.  </a:t>
            </a:r>
          </a:p>
          <a:p>
            <a:pPr marL="596646" lvl="0" indent="-514350">
              <a:buFont typeface="+mj-lt"/>
              <a:buAutoNum type="arabicPeriod"/>
            </a:pPr>
            <a:r>
              <a:rPr lang="en-US" b="1" dirty="0"/>
              <a:t>Statistical method - </a:t>
            </a:r>
            <a:r>
              <a:rPr lang="en-US" dirty="0"/>
              <a:t>reasonableness may be understood as what is average or common.  It looks to the way in which actual people are in the habit of acting.</a:t>
            </a:r>
          </a:p>
          <a:p>
            <a:pPr marL="596646" indent="-514350">
              <a:buFont typeface="+mj-lt"/>
              <a:buAutoNum type="arabicPeriod"/>
            </a:pPr>
            <a:r>
              <a:rPr lang="en-US" b="1" dirty="0"/>
              <a:t>Hybrid method – </a:t>
            </a:r>
            <a:r>
              <a:rPr lang="en-US" dirty="0"/>
              <a:t>Combination of 1 &amp; 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algn="ctr"/>
            <a:r>
              <a:rPr lang="en-US" b="1" i="1" dirty="0"/>
              <a:t>Reasonable Informed Consent</a:t>
            </a:r>
            <a:endParaRPr lang="en-US" b="1" dirty="0"/>
          </a:p>
        </p:txBody>
      </p:sp>
      <p:sp>
        <p:nvSpPr>
          <p:cNvPr id="3" name="Content Placeholder 2"/>
          <p:cNvSpPr>
            <a:spLocks noGrp="1"/>
          </p:cNvSpPr>
          <p:nvPr>
            <p:ph idx="1"/>
          </p:nvPr>
        </p:nvSpPr>
        <p:spPr/>
        <p:txBody>
          <a:bodyPr/>
          <a:lstStyle/>
          <a:p>
            <a:r>
              <a:rPr lang="en-US" dirty="0"/>
              <a:t>Post-World War II Nuremberg Code -  </a:t>
            </a:r>
            <a:r>
              <a:rPr lang="en-US" i="1" dirty="0"/>
              <a:t>U.S.A. v. Karl Brandt et al</a:t>
            </a:r>
            <a:r>
              <a:rPr lang="en-US" dirty="0"/>
              <a:t>, (also known as the Doctors' Trial) – 1946-47</a:t>
            </a:r>
          </a:p>
          <a:p>
            <a:r>
              <a:rPr lang="en-US" dirty="0"/>
              <a:t>The Belmont Report - 1979</a:t>
            </a:r>
          </a:p>
          <a:p>
            <a:r>
              <a:rPr lang="en-US" dirty="0"/>
              <a:t>A person of the age of majority and sound mind has a legal right to determine what may be done to his or her body.</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ctr"/>
            <a:r>
              <a:rPr lang="en-US" b="1" i="1" dirty="0"/>
              <a:t>Canterbury v. Spence - 1972</a:t>
            </a:r>
            <a:endParaRPr lang="en-US" b="1" dirty="0"/>
          </a:p>
        </p:txBody>
      </p:sp>
      <p:sp>
        <p:nvSpPr>
          <p:cNvPr id="3" name="Content Placeholder 2"/>
          <p:cNvSpPr>
            <a:spLocks noGrp="1"/>
          </p:cNvSpPr>
          <p:nvPr>
            <p:ph idx="1"/>
          </p:nvPr>
        </p:nvSpPr>
        <p:spPr/>
        <p:txBody>
          <a:bodyPr/>
          <a:lstStyle/>
          <a:p>
            <a:r>
              <a:rPr lang="en-US" dirty="0"/>
              <a:t>“the standard measuring [physician] performance…is conduct which is </a:t>
            </a:r>
            <a:r>
              <a:rPr lang="en-US" b="1" i="1" dirty="0"/>
              <a:t>reasonable</a:t>
            </a:r>
            <a:r>
              <a:rPr lang="en-US" dirty="0"/>
              <a:t> under the circumstances”.  </a:t>
            </a:r>
          </a:p>
          <a:p>
            <a:r>
              <a:rPr lang="en-US" dirty="0"/>
              <a:t>Instead of adhering to the community disclosure standard, </a:t>
            </a:r>
            <a:r>
              <a:rPr lang="en-US" i="1" dirty="0"/>
              <a:t>physicians are now required to disclose information if it is </a:t>
            </a:r>
            <a:r>
              <a:rPr lang="en-US" b="1" i="1" dirty="0"/>
              <a:t>reasonable </a:t>
            </a:r>
            <a:r>
              <a:rPr lang="en-US" dirty="0"/>
              <a:t>to do so. </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r>
              <a:rPr lang="en-US" dirty="0"/>
              <a:t>Other disclosures to Patients</a:t>
            </a:r>
          </a:p>
        </p:txBody>
      </p:sp>
      <p:sp>
        <p:nvSpPr>
          <p:cNvPr id="3" name="Content Placeholder 2"/>
          <p:cNvSpPr>
            <a:spLocks noGrp="1"/>
          </p:cNvSpPr>
          <p:nvPr>
            <p:ph idx="1"/>
          </p:nvPr>
        </p:nvSpPr>
        <p:spPr/>
        <p:txBody>
          <a:bodyPr/>
          <a:lstStyle/>
          <a:p>
            <a:r>
              <a:rPr lang="en-US" i="1" dirty="0"/>
              <a:t>1979 - Gates v. Jenson - </a:t>
            </a:r>
            <a:r>
              <a:rPr lang="en-US" dirty="0"/>
              <a:t>personal or economic interests that may influence the doctor’s judgment.</a:t>
            </a:r>
          </a:p>
          <a:p>
            <a:r>
              <a:rPr lang="en-US" i="1" dirty="0"/>
              <a:t>2010 - </a:t>
            </a:r>
            <a:r>
              <a:rPr lang="en-US" i="1" dirty="0" err="1"/>
              <a:t>Jandre</a:t>
            </a:r>
            <a:r>
              <a:rPr lang="en-US" i="1" dirty="0"/>
              <a:t> v. Physicians Insurance Co of Wisconsin - </a:t>
            </a:r>
            <a:r>
              <a:rPr lang="en-US" dirty="0"/>
              <a:t>disclose all diagnostic tests that may rule out a possible condition. </a:t>
            </a:r>
          </a:p>
          <a:p>
            <a:r>
              <a:rPr lang="en-US" i="1" dirty="0"/>
              <a:t>1980 - Truman v. Thomas</a:t>
            </a:r>
            <a:r>
              <a:rPr lang="en-US" dirty="0"/>
              <a:t>, - informed refusal, woman had refused a pap smear. </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fontScale="90000"/>
          </a:bodyPr>
          <a:lstStyle/>
          <a:p>
            <a:r>
              <a:rPr lang="en-US" b="1" i="1" dirty="0"/>
              <a:t>Exceptions to Informed Consent</a:t>
            </a:r>
            <a:endParaRPr lang="en-US" dirty="0"/>
          </a:p>
        </p:txBody>
      </p:sp>
      <p:sp>
        <p:nvSpPr>
          <p:cNvPr id="3" name="Content Placeholder 2"/>
          <p:cNvSpPr>
            <a:spLocks noGrp="1"/>
          </p:cNvSpPr>
          <p:nvPr>
            <p:ph idx="1"/>
          </p:nvPr>
        </p:nvSpPr>
        <p:spPr/>
        <p:txBody>
          <a:bodyPr/>
          <a:lstStyle/>
          <a:p>
            <a:pPr lvl="0"/>
            <a:r>
              <a:rPr lang="en-US" dirty="0"/>
              <a:t>The incapacitated patient;</a:t>
            </a:r>
          </a:p>
          <a:p>
            <a:pPr lvl="0"/>
            <a:r>
              <a:rPr lang="en-US" dirty="0"/>
              <a:t>Life-threatening emergencies with inadequate time to obtain consent, and </a:t>
            </a:r>
          </a:p>
          <a:p>
            <a:r>
              <a:rPr lang="en-US" dirty="0"/>
              <a:t>Voluntary waived consent.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fontScale="90000"/>
          </a:bodyPr>
          <a:lstStyle/>
          <a:p>
            <a:r>
              <a:rPr lang="en-US" dirty="0"/>
              <a:t>Children (typically under 17) who can provide informed consent</a:t>
            </a:r>
          </a:p>
        </p:txBody>
      </p:sp>
      <p:sp>
        <p:nvSpPr>
          <p:cNvPr id="3" name="Content Placeholder 2"/>
          <p:cNvSpPr>
            <a:spLocks noGrp="1"/>
          </p:cNvSpPr>
          <p:nvPr>
            <p:ph idx="1"/>
          </p:nvPr>
        </p:nvSpPr>
        <p:spPr/>
        <p:txBody>
          <a:bodyPr/>
          <a:lstStyle/>
          <a:p>
            <a:pPr lvl="0"/>
            <a:r>
              <a:rPr lang="en-US" dirty="0"/>
              <a:t>Children under 18 years of age and married;</a:t>
            </a:r>
          </a:p>
          <a:p>
            <a:pPr lvl="0"/>
            <a:r>
              <a:rPr lang="en-US" dirty="0"/>
              <a:t>Mothers of children (married or not), </a:t>
            </a:r>
          </a:p>
          <a:p>
            <a:pPr lvl="0"/>
            <a:r>
              <a:rPr lang="en-US" dirty="0"/>
              <a:t>Those under 18 who are serving in the military; and</a:t>
            </a:r>
          </a:p>
          <a:p>
            <a:r>
              <a:rPr lang="en-US" dirty="0"/>
              <a:t>Those who are able to prove financial independence.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r>
              <a:rPr lang="en-US" dirty="0"/>
              <a:t>Standards for informed consent</a:t>
            </a:r>
          </a:p>
        </p:txBody>
      </p:sp>
      <p:sp>
        <p:nvSpPr>
          <p:cNvPr id="3" name="Content Placeholder 2"/>
          <p:cNvSpPr>
            <a:spLocks noGrp="1"/>
          </p:cNvSpPr>
          <p:nvPr>
            <p:ph idx="1"/>
          </p:nvPr>
        </p:nvSpPr>
        <p:spPr>
          <a:xfrm>
            <a:off x="1066800" y="1447800"/>
            <a:ext cx="7866888" cy="5257800"/>
          </a:xfrm>
        </p:spPr>
        <p:txBody>
          <a:bodyPr>
            <a:normAutofit fontScale="85000" lnSpcReduction="10000"/>
          </a:bodyPr>
          <a:lstStyle/>
          <a:p>
            <a:pPr marL="596646" lvl="0" indent="-514350">
              <a:buFont typeface="+mj-lt"/>
              <a:buAutoNum type="arabicPeriod"/>
            </a:pPr>
            <a:r>
              <a:rPr lang="en-US" b="1" i="1" dirty="0"/>
              <a:t>Subjective standard</a:t>
            </a:r>
            <a:r>
              <a:rPr lang="en-US" dirty="0"/>
              <a:t>: What the patient herself or himself would need to know and understand in order to make an informed decision.  </a:t>
            </a:r>
          </a:p>
          <a:p>
            <a:pPr marL="596646" lvl="0" indent="-514350">
              <a:buFont typeface="+mj-lt"/>
              <a:buAutoNum type="arabicPeriod"/>
            </a:pPr>
            <a:r>
              <a:rPr lang="en-US" b="1" i="1" dirty="0"/>
              <a:t>Reasonable patient (materiality) standard:</a:t>
            </a:r>
            <a:r>
              <a:rPr lang="en-US" i="1" dirty="0"/>
              <a:t> </a:t>
            </a:r>
            <a:r>
              <a:rPr lang="en-US" dirty="0"/>
              <a:t>What the average patient would need to know to be an informed participant in the decision.</a:t>
            </a:r>
            <a:r>
              <a:rPr lang="en-US" i="1" dirty="0"/>
              <a:t>  </a:t>
            </a:r>
            <a:r>
              <a:rPr lang="en-US" dirty="0"/>
              <a:t>  Lack of informed consent is established in court when a reasonable person in the position of the patient would have decided against the treatment. </a:t>
            </a:r>
          </a:p>
          <a:p>
            <a:pPr marL="596646" indent="-514350">
              <a:buFont typeface="+mj-lt"/>
              <a:buAutoNum type="arabicPeriod"/>
            </a:pPr>
            <a:r>
              <a:rPr lang="en-US" b="1" i="1" dirty="0"/>
              <a:t>Reasonable (prudent) physician standard:</a:t>
            </a:r>
            <a:r>
              <a:rPr lang="en-US" i="1" dirty="0"/>
              <a:t> </a:t>
            </a:r>
            <a:r>
              <a:rPr lang="en-US" dirty="0"/>
              <a:t>What  a typical physician would say about this procedure.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r>
              <a:rPr lang="en-US" dirty="0"/>
              <a:t>P-P Shared Decision Making</a:t>
            </a:r>
          </a:p>
        </p:txBody>
      </p:sp>
      <p:sp>
        <p:nvSpPr>
          <p:cNvPr id="3" name="Content Placeholder 2"/>
          <p:cNvSpPr>
            <a:spLocks noGrp="1"/>
          </p:cNvSpPr>
          <p:nvPr>
            <p:ph idx="1"/>
          </p:nvPr>
        </p:nvSpPr>
        <p:spPr/>
        <p:txBody>
          <a:bodyPr/>
          <a:lstStyle/>
          <a:p>
            <a:r>
              <a:rPr lang="en-US" dirty="0"/>
              <a:t>Regardless of which standard is applicable to any given case, or what state definition applies, informed consent should involve elements of both the patient and physician standards, thereby bringing together concepts of shared decision making.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algn="ctr"/>
            <a:r>
              <a:rPr lang="en-US" sz="6000" b="1" dirty="0"/>
              <a:t>Conclusion</a:t>
            </a:r>
          </a:p>
        </p:txBody>
      </p:sp>
      <p:sp>
        <p:nvSpPr>
          <p:cNvPr id="3" name="Content Placeholder 2"/>
          <p:cNvSpPr>
            <a:spLocks noGrp="1"/>
          </p:cNvSpPr>
          <p:nvPr>
            <p:ph idx="1"/>
          </p:nvPr>
        </p:nvSpPr>
        <p:spPr>
          <a:xfrm>
            <a:off x="1295400" y="1447800"/>
            <a:ext cx="7638288" cy="4800600"/>
          </a:xfrm>
        </p:spPr>
        <p:txBody>
          <a:bodyPr>
            <a:normAutofit fontScale="92500" lnSpcReduction="10000"/>
          </a:bodyPr>
          <a:lstStyle/>
          <a:p>
            <a:r>
              <a:rPr lang="en-US" dirty="0"/>
              <a:t>The</a:t>
            </a:r>
            <a:r>
              <a:rPr lang="en-US" b="1" i="1" dirty="0"/>
              <a:t> </a:t>
            </a:r>
            <a:r>
              <a:rPr lang="en-US" dirty="0"/>
              <a:t>legal standard for lawful behavior is the</a:t>
            </a:r>
            <a:r>
              <a:rPr lang="en-US" b="1" i="1" dirty="0"/>
              <a:t> objective reasonable person</a:t>
            </a:r>
            <a:r>
              <a:rPr lang="en-US" dirty="0"/>
              <a:t>, a fictional or hypothetical person who approaches any situation with the appropriate amount of caution, and then takes action sensibly.</a:t>
            </a:r>
          </a:p>
          <a:p>
            <a:r>
              <a:rPr lang="en-US" dirty="0"/>
              <a:t>Unreasonable conduct situations include:  </a:t>
            </a:r>
          </a:p>
          <a:p>
            <a:pPr lvl="0"/>
            <a:r>
              <a:rPr lang="en-US" dirty="0"/>
              <a:t>Negligence per se; </a:t>
            </a:r>
          </a:p>
          <a:p>
            <a:pPr lvl="0"/>
            <a:r>
              <a:rPr lang="en-US" dirty="0"/>
              <a:t>Negligence as a matter of law; and</a:t>
            </a:r>
          </a:p>
          <a:p>
            <a:pPr lvl="0"/>
            <a:r>
              <a:rPr lang="en-US" dirty="0"/>
              <a:t>Res </a:t>
            </a:r>
            <a:r>
              <a:rPr lang="en-US" dirty="0" err="1"/>
              <a:t>Ipsa</a:t>
            </a:r>
            <a:r>
              <a:rPr lang="en-US" dirty="0"/>
              <a:t> </a:t>
            </a:r>
            <a:r>
              <a:rPr lang="en-US" dirty="0" err="1"/>
              <a:t>Loquitur</a:t>
            </a:r>
            <a:r>
              <a:rPr lang="en-US" dirty="0"/>
              <a:t>.</a:t>
            </a:r>
          </a:p>
          <a:p>
            <a:pPr lvl="0"/>
            <a:r>
              <a:rPr lang="en-US" dirty="0"/>
              <a:t>Informed consent and refusal varies </a:t>
            </a:r>
            <a:r>
              <a:rPr lang="en-US"/>
              <a:t>in states.</a:t>
            </a:r>
            <a:endParaRPr lang="en-US"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28194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ctr"/>
            <a:r>
              <a:rPr lang="en-US" dirty="0"/>
              <a:t>In 1837, the English court of common pleas established in </a:t>
            </a:r>
            <a:r>
              <a:rPr lang="en-US" i="1" dirty="0"/>
              <a:t>Vaughn v. </a:t>
            </a:r>
            <a:r>
              <a:rPr lang="en-US" i="1" dirty="0" err="1"/>
              <a:t>Menlove</a:t>
            </a:r>
            <a:r>
              <a:rPr lang="en-US" i="1" dirty="0"/>
              <a:t> </a:t>
            </a:r>
            <a:r>
              <a:rPr lang="en-US" dirty="0"/>
              <a:t>the reasonable person standard as ‘objective’.</a:t>
            </a:r>
          </a:p>
        </p:txBody>
      </p:sp>
      <p:pic>
        <p:nvPicPr>
          <p:cNvPr id="38914" name="Picture 2" descr="Justice of the Common Pleas - Wikipedia"/>
          <p:cNvPicPr>
            <a:picLocks noChangeAspect="1" noChangeArrowheads="1"/>
          </p:cNvPicPr>
          <p:nvPr/>
        </p:nvPicPr>
        <p:blipFill>
          <a:blip r:embed="rId2"/>
          <a:srcRect/>
          <a:stretch>
            <a:fillRect/>
          </a:stretch>
        </p:blipFill>
        <p:spPr bwMode="auto">
          <a:xfrm>
            <a:off x="3926988" y="2667000"/>
            <a:ext cx="5217012" cy="4191001"/>
          </a:xfrm>
          <a:prstGeom prst="rect">
            <a:avLst/>
          </a:prstGeom>
          <a:noFill/>
        </p:spPr>
      </p:pic>
      <p:pic>
        <p:nvPicPr>
          <p:cNvPr id="38918" name="Picture 6" descr="376 Judge Portrait Illustrations &amp; Clip Art - iStock"/>
          <p:cNvPicPr>
            <a:picLocks noChangeAspect="1" noChangeArrowheads="1"/>
          </p:cNvPicPr>
          <p:nvPr/>
        </p:nvPicPr>
        <p:blipFill>
          <a:blip r:embed="rId3"/>
          <a:srcRect/>
          <a:stretch>
            <a:fillRect/>
          </a:stretch>
        </p:blipFill>
        <p:spPr bwMode="auto">
          <a:xfrm>
            <a:off x="990600" y="2743199"/>
            <a:ext cx="2819400" cy="410783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7890" name="Picture 2" descr="Types of English Civil Law - ppt download"/>
          <p:cNvPicPr>
            <a:picLocks noChangeAspect="1" noChangeArrowheads="1"/>
          </p:cNvPicPr>
          <p:nvPr/>
        </p:nvPicPr>
        <p:blipFill>
          <a:blip r:embed="rId2"/>
          <a:srcRect/>
          <a:stretch>
            <a:fillRect/>
          </a:stretch>
        </p:blipFill>
        <p:spPr bwMode="auto">
          <a:xfrm>
            <a:off x="990600" y="0"/>
            <a:ext cx="8153400" cy="6115050"/>
          </a:xfrm>
          <a:prstGeom prst="rect">
            <a:avLst/>
          </a:prstGeom>
          <a:noFill/>
        </p:spPr>
      </p:pic>
      <p:sp>
        <p:nvSpPr>
          <p:cNvPr id="37892" name="AutoShape 4" descr="Big Haystack Near an Old Wooden Shed Against Hills and the Wood Stock Photo  - Image of agriculture, blue: 7316351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7894" name="AutoShape 6" descr="Big Haystack Near an Old Wooden Shed Against Hills and the Wood Stock Photo  - Image of agriculture, blue: 7316351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7896" name="Picture 8" descr="200+ Free Haystack &amp; Hay Images"/>
          <p:cNvPicPr>
            <a:picLocks noChangeAspect="1" noChangeArrowheads="1"/>
          </p:cNvPicPr>
          <p:nvPr/>
        </p:nvPicPr>
        <p:blipFill>
          <a:blip r:embed="rId3"/>
          <a:srcRect/>
          <a:stretch>
            <a:fillRect/>
          </a:stretch>
        </p:blipFill>
        <p:spPr bwMode="auto">
          <a:xfrm>
            <a:off x="4935744" y="4495800"/>
            <a:ext cx="3522456" cy="23622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Words Reasonable and Unreasonable have opposite meaning"/>
          <p:cNvPicPr>
            <a:picLocks noChangeAspect="1" noChangeArrowheads="1"/>
          </p:cNvPicPr>
          <p:nvPr/>
        </p:nvPicPr>
        <p:blipFill>
          <a:blip r:embed="rId2"/>
          <a:srcRect/>
          <a:stretch>
            <a:fillRect/>
          </a:stretch>
        </p:blipFill>
        <p:spPr bwMode="auto">
          <a:xfrm>
            <a:off x="2133600" y="3657600"/>
            <a:ext cx="5572125" cy="3429000"/>
          </a:xfrm>
          <a:prstGeom prst="rect">
            <a:avLst/>
          </a:prstGeom>
          <a:noFill/>
        </p:spPr>
      </p:pic>
      <p:pic>
        <p:nvPicPr>
          <p:cNvPr id="35844" name="Picture 4" descr="Quotes about Unreasonable (167 quotes)"/>
          <p:cNvPicPr>
            <a:picLocks noChangeAspect="1" noChangeArrowheads="1"/>
          </p:cNvPicPr>
          <p:nvPr/>
        </p:nvPicPr>
        <p:blipFill>
          <a:blip r:embed="rId3"/>
          <a:srcRect/>
          <a:stretch>
            <a:fillRect/>
          </a:stretch>
        </p:blipFill>
        <p:spPr bwMode="auto">
          <a:xfrm>
            <a:off x="2563131" y="0"/>
            <a:ext cx="4980669" cy="3810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790688" cy="15240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algn="ctr"/>
            <a:r>
              <a:rPr lang="en-US" sz="4900" dirty="0"/>
              <a:t>Unreasonable Conduct</a:t>
            </a:r>
            <a:br>
              <a:rPr lang="en-US" dirty="0"/>
            </a:br>
            <a:r>
              <a:rPr lang="en-US" dirty="0"/>
              <a:t>(1) Negligence per se</a:t>
            </a:r>
          </a:p>
        </p:txBody>
      </p:sp>
      <p:sp>
        <p:nvSpPr>
          <p:cNvPr id="3" name="Content Placeholder 2"/>
          <p:cNvSpPr>
            <a:spLocks noGrp="1"/>
          </p:cNvSpPr>
          <p:nvPr>
            <p:ph idx="1"/>
          </p:nvPr>
        </p:nvSpPr>
        <p:spPr>
          <a:xfrm>
            <a:off x="4858512" y="1752600"/>
            <a:ext cx="4056888" cy="4724400"/>
          </a:xfrm>
        </p:spPr>
        <p:txBody>
          <a:bodyPr>
            <a:normAutofit/>
          </a:bodyPr>
          <a:lstStyle/>
          <a:p>
            <a:r>
              <a:rPr lang="en-US" dirty="0"/>
              <a:t>Means negligence by or in itself.</a:t>
            </a:r>
          </a:p>
          <a:p>
            <a:r>
              <a:rPr lang="en-US" dirty="0"/>
              <a:t>Violation of statute or regulation.</a:t>
            </a:r>
          </a:p>
          <a:p>
            <a:r>
              <a:rPr lang="en-US" dirty="0"/>
              <a:t>e.g. - DUI in a MVA</a:t>
            </a:r>
          </a:p>
          <a:p>
            <a:r>
              <a:rPr lang="en-US" dirty="0"/>
              <a:t>Reporting statutes – Failure to report certain medical disorders.</a:t>
            </a:r>
          </a:p>
        </p:txBody>
      </p:sp>
      <p:pic>
        <p:nvPicPr>
          <p:cNvPr id="9218" name="Picture 2" descr="What is Negligence Per Se? | Hernandez Law Group, P.C."/>
          <p:cNvPicPr>
            <a:picLocks noChangeAspect="1" noChangeArrowheads="1"/>
          </p:cNvPicPr>
          <p:nvPr/>
        </p:nvPicPr>
        <p:blipFill>
          <a:blip r:embed="rId2"/>
          <a:srcRect/>
          <a:stretch>
            <a:fillRect/>
          </a:stretch>
        </p:blipFill>
        <p:spPr bwMode="auto">
          <a:xfrm>
            <a:off x="990600" y="1524000"/>
            <a:ext cx="3733800" cy="2438400"/>
          </a:xfrm>
          <a:prstGeom prst="rect">
            <a:avLst/>
          </a:prstGeom>
          <a:noFill/>
        </p:spPr>
      </p:pic>
      <p:sp>
        <p:nvSpPr>
          <p:cNvPr id="9220" name="AutoShape 4" descr="Defining Negligence Per Se in Personal Injury Ca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2" name="AutoShape 6" descr="Defining Negligence Per Se in Personal Injury Ca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4" name="AutoShape 8" descr="Defining Negligence Per Se in Personal Injury Ca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6" name="AutoShape 10" descr="Defining Negligence Per Se in Personal Injury Ca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228" name="Picture 12" descr="Negligence Per Se | San Jose Personal Injury Lawyers Corsiglia McMahon &amp;  Allard"/>
          <p:cNvPicPr>
            <a:picLocks noChangeAspect="1" noChangeArrowheads="1"/>
          </p:cNvPicPr>
          <p:nvPr/>
        </p:nvPicPr>
        <p:blipFill>
          <a:blip r:embed="rId3"/>
          <a:srcRect/>
          <a:stretch>
            <a:fillRect/>
          </a:stretch>
        </p:blipFill>
        <p:spPr bwMode="auto">
          <a:xfrm>
            <a:off x="990600" y="3956302"/>
            <a:ext cx="3733800" cy="290169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790688" cy="19050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algn="ctr"/>
            <a:r>
              <a:rPr lang="en-US" sz="4900" b="1" dirty="0"/>
              <a:t>Unreasonable Conduct</a:t>
            </a:r>
            <a:br>
              <a:rPr lang="en-US" dirty="0"/>
            </a:br>
            <a:r>
              <a:rPr lang="en-US" dirty="0"/>
              <a:t>(2) Negligence as a matter of law</a:t>
            </a:r>
          </a:p>
        </p:txBody>
      </p:sp>
      <p:sp>
        <p:nvSpPr>
          <p:cNvPr id="3" name="Content Placeholder 2"/>
          <p:cNvSpPr>
            <a:spLocks noGrp="1"/>
          </p:cNvSpPr>
          <p:nvPr>
            <p:ph idx="1"/>
          </p:nvPr>
        </p:nvSpPr>
        <p:spPr>
          <a:xfrm>
            <a:off x="4495800" y="1905000"/>
            <a:ext cx="4285488" cy="4724400"/>
          </a:xfrm>
        </p:spPr>
        <p:txBody>
          <a:bodyPr>
            <a:normAutofit/>
          </a:bodyPr>
          <a:lstStyle/>
          <a:p>
            <a:r>
              <a:rPr lang="en-US" dirty="0"/>
              <a:t>Undisputed fact or facts</a:t>
            </a:r>
          </a:p>
          <a:p>
            <a:r>
              <a:rPr lang="en-US" dirty="0"/>
              <a:t>Judge (not jury) declare negligence</a:t>
            </a:r>
          </a:p>
          <a:p>
            <a:r>
              <a:rPr lang="en-US" i="1" dirty="0" err="1"/>
              <a:t>Helling</a:t>
            </a:r>
            <a:r>
              <a:rPr lang="en-US" i="1" dirty="0"/>
              <a:t> v. Carey - </a:t>
            </a:r>
            <a:r>
              <a:rPr lang="en-US" dirty="0"/>
              <a:t>failure to administer a diagnostic test for glaucoma</a:t>
            </a:r>
          </a:p>
        </p:txBody>
      </p:sp>
      <p:sp>
        <p:nvSpPr>
          <p:cNvPr id="9220" name="AutoShape 4" descr="Defining Negligence Per Se in Personal Injury Ca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2" name="AutoShape 6" descr="Defining Negligence Per Se in Personal Injury Ca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4" name="AutoShape 8" descr="Defining Negligence Per Se in Personal Injury Ca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6" name="AutoShape 10" descr="Defining Negligence Per Se in Personal Injury Ca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650" name="Picture 2" descr="Law of torts notes (part 1) - iPleaders"/>
          <p:cNvPicPr>
            <a:picLocks noChangeAspect="1" noChangeArrowheads="1"/>
          </p:cNvPicPr>
          <p:nvPr/>
        </p:nvPicPr>
        <p:blipFill>
          <a:blip r:embed="rId2"/>
          <a:srcRect/>
          <a:stretch>
            <a:fillRect/>
          </a:stretch>
        </p:blipFill>
        <p:spPr bwMode="auto">
          <a:xfrm>
            <a:off x="990601" y="1905000"/>
            <a:ext cx="3331029" cy="2286000"/>
          </a:xfrm>
          <a:prstGeom prst="rect">
            <a:avLst/>
          </a:prstGeom>
          <a:noFill/>
        </p:spPr>
      </p:pic>
      <p:sp>
        <p:nvSpPr>
          <p:cNvPr id="27652" name="AutoShape 4" descr="Negligent Stock Photos, Royalty Free Negligent Images |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4" name="AutoShape 6" descr="Negligent Stock Photos, Royalty Free Negligent Images |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6" name="AutoShape 8" descr="Negligent Stock Photos, Royalty Free Negligent Images |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8" name="AutoShape 10" descr="Negligent Stock Photos, Royalty Free Negligent Images |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60" name="AutoShape 12" descr="Negligent Stock Photos, Royalty Free Negligent Images |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662" name="Picture 14" descr="Negligence Per Se | San Jose Personal Injury Lawyers Corsiglia McMahon &amp;  Allard"/>
          <p:cNvPicPr>
            <a:picLocks noChangeAspect="1" noChangeArrowheads="1"/>
          </p:cNvPicPr>
          <p:nvPr/>
        </p:nvPicPr>
        <p:blipFill>
          <a:blip r:embed="rId3"/>
          <a:srcRect/>
          <a:stretch>
            <a:fillRect/>
          </a:stretch>
        </p:blipFill>
        <p:spPr bwMode="auto">
          <a:xfrm>
            <a:off x="990599" y="4191000"/>
            <a:ext cx="3361763" cy="2667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790688" cy="19050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algn="ctr"/>
            <a:r>
              <a:rPr lang="en-US" sz="4900" b="1" dirty="0"/>
              <a:t>Unreasonable Conduct</a:t>
            </a:r>
            <a:br>
              <a:rPr lang="en-US" dirty="0"/>
            </a:br>
            <a:r>
              <a:rPr lang="en-US" dirty="0"/>
              <a:t>(3) </a:t>
            </a:r>
            <a:r>
              <a:rPr lang="en-US" i="1" dirty="0"/>
              <a:t>Res </a:t>
            </a:r>
            <a:r>
              <a:rPr lang="en-US" i="1" dirty="0" err="1"/>
              <a:t>Ipsa</a:t>
            </a:r>
            <a:r>
              <a:rPr lang="en-US" i="1" dirty="0"/>
              <a:t> </a:t>
            </a:r>
            <a:r>
              <a:rPr lang="en-US" i="1" dirty="0" err="1"/>
              <a:t>Loquitur</a:t>
            </a:r>
            <a:endParaRPr lang="en-US" i="1" dirty="0"/>
          </a:p>
        </p:txBody>
      </p:sp>
      <p:sp>
        <p:nvSpPr>
          <p:cNvPr id="3" name="Content Placeholder 2"/>
          <p:cNvSpPr>
            <a:spLocks noGrp="1"/>
          </p:cNvSpPr>
          <p:nvPr>
            <p:ph idx="1"/>
          </p:nvPr>
        </p:nvSpPr>
        <p:spPr>
          <a:xfrm>
            <a:off x="1447800" y="1905000"/>
            <a:ext cx="7333488" cy="4724400"/>
          </a:xfrm>
        </p:spPr>
        <p:txBody>
          <a:bodyPr>
            <a:normAutofit/>
          </a:bodyPr>
          <a:lstStyle/>
          <a:p>
            <a:r>
              <a:rPr lang="en-US" dirty="0"/>
              <a:t>The thing speaks for itself</a:t>
            </a:r>
          </a:p>
          <a:p>
            <a:r>
              <a:rPr lang="en-US" dirty="0"/>
              <a:t>Doctrine or rule of evidence in tort law.</a:t>
            </a:r>
          </a:p>
          <a:p>
            <a:r>
              <a:rPr lang="en-US" dirty="0"/>
              <a:t>Inference or presumption that a defendant was negligent .</a:t>
            </a:r>
          </a:p>
        </p:txBody>
      </p:sp>
      <p:sp>
        <p:nvSpPr>
          <p:cNvPr id="9220" name="AutoShape 4" descr="Defining Negligence Per Se in Personal Injury Ca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2" name="AutoShape 6" descr="Defining Negligence Per Se in Personal Injury Ca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4" name="AutoShape 8" descr="Defining Negligence Per Se in Personal Injury Ca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6" name="AutoShape 10" descr="Defining Negligence Per Se in Personal Injury Ca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2" name="AutoShape 4" descr="Negligent Stock Photos, Royalty Free Negligent Images |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4" name="AutoShape 6" descr="Negligent Stock Photos, Royalty Free Negligent Images |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6" name="AutoShape 8" descr="Negligent Stock Photos, Royalty Free Negligent Images |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8" name="AutoShape 10" descr="Negligent Stock Photos, Royalty Free Negligent Images |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60" name="AutoShape 12" descr="Negligent Stock Photos, Royalty Free Negligent Images |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698" name="AutoShape 2" descr="What Is Res Ipsa Loquitu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704" name="Picture 8" descr="Shocking Medical Mistake : Best Documentary 2017 - YouTube"/>
          <p:cNvPicPr>
            <a:picLocks noChangeAspect="1" noChangeArrowheads="1"/>
          </p:cNvPicPr>
          <p:nvPr/>
        </p:nvPicPr>
        <p:blipFill>
          <a:blip r:embed="rId2"/>
          <a:srcRect/>
          <a:stretch>
            <a:fillRect/>
          </a:stretch>
        </p:blipFill>
        <p:spPr bwMode="auto">
          <a:xfrm>
            <a:off x="2819400" y="4114800"/>
            <a:ext cx="3662311" cy="27432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790688" cy="19050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algn="ctr"/>
            <a:r>
              <a:rPr lang="en-US" sz="4900" b="1" dirty="0"/>
              <a:t>Unreasonable Conduct</a:t>
            </a:r>
            <a:br>
              <a:rPr lang="en-US" dirty="0"/>
            </a:br>
            <a:r>
              <a:rPr lang="en-US" i="1" dirty="0"/>
              <a:t>Byrne v. </a:t>
            </a:r>
            <a:r>
              <a:rPr lang="en-US" i="1" dirty="0" err="1"/>
              <a:t>Boadle</a:t>
            </a:r>
            <a:r>
              <a:rPr lang="en-US" i="1" dirty="0"/>
              <a:t> - </a:t>
            </a:r>
            <a:r>
              <a:rPr lang="en-US" dirty="0"/>
              <a:t>1863</a:t>
            </a:r>
            <a:endParaRPr lang="en-US" i="1" dirty="0"/>
          </a:p>
        </p:txBody>
      </p:sp>
      <p:sp>
        <p:nvSpPr>
          <p:cNvPr id="3" name="Content Placeholder 2"/>
          <p:cNvSpPr>
            <a:spLocks noGrp="1"/>
          </p:cNvSpPr>
          <p:nvPr>
            <p:ph idx="1"/>
          </p:nvPr>
        </p:nvSpPr>
        <p:spPr>
          <a:xfrm>
            <a:off x="4495800" y="1905000"/>
            <a:ext cx="4285488" cy="4724400"/>
          </a:xfrm>
        </p:spPr>
        <p:txBody>
          <a:bodyPr>
            <a:normAutofit/>
          </a:bodyPr>
          <a:lstStyle/>
          <a:p>
            <a:r>
              <a:rPr lang="en-US" dirty="0"/>
              <a:t>Plaintiff was walking along a public street when he was struck by a barrel of flour falling from a window above and he evidently lost consciousness. </a:t>
            </a:r>
          </a:p>
          <a:p>
            <a:r>
              <a:rPr lang="en-US" dirty="0"/>
              <a:t>Facts were obvious.</a:t>
            </a:r>
          </a:p>
        </p:txBody>
      </p:sp>
      <p:sp>
        <p:nvSpPr>
          <p:cNvPr id="9220" name="AutoShape 4" descr="Defining Negligence Per Se in Personal Injury Ca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2" name="AutoShape 6" descr="Defining Negligence Per Se in Personal Injury Ca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4" name="AutoShape 8" descr="Defining Negligence Per Se in Personal Injury Ca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6" name="AutoShape 10" descr="Defining Negligence Per Se in Personal Injury Ca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2" name="AutoShape 4" descr="Negligent Stock Photos, Royalty Free Negligent Images |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4" name="AutoShape 6" descr="Negligent Stock Photos, Royalty Free Negligent Images |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6" name="AutoShape 8" descr="Negligent Stock Photos, Royalty Free Negligent Images |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8" name="AutoShape 10" descr="Negligent Stock Photos, Royalty Free Negligent Images |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60" name="AutoShape 12" descr="Negligent Stock Photos, Royalty Free Negligent Images |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76" name="Picture 4" descr="Res Ipsa Loquitur - &quot;The Thing Speaks for Itself&quot;&quot; Art Print by SAITKEN |  Redbubble"/>
          <p:cNvPicPr>
            <a:picLocks noChangeAspect="1" noChangeArrowheads="1"/>
          </p:cNvPicPr>
          <p:nvPr/>
        </p:nvPicPr>
        <p:blipFill>
          <a:blip r:embed="rId2"/>
          <a:srcRect/>
          <a:stretch>
            <a:fillRect/>
          </a:stretch>
        </p:blipFill>
        <p:spPr bwMode="auto">
          <a:xfrm>
            <a:off x="990600" y="1879600"/>
            <a:ext cx="3733800" cy="49784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739</TotalTime>
  <Words>1016</Words>
  <Application>Microsoft Office PowerPoint</Application>
  <PresentationFormat>On-screen Show (4:3)</PresentationFormat>
  <Paragraphs>75</Paragraphs>
  <Slides>29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Calibri</vt:lpstr>
      <vt:lpstr>Gill Sans MT</vt:lpstr>
      <vt:lpstr>Verdana</vt:lpstr>
      <vt:lpstr>Wingdings 2</vt:lpstr>
      <vt:lpstr>Solstice</vt:lpstr>
      <vt:lpstr>The Reasonable Person Patient, Doctor, Judge &amp; Juror</vt:lpstr>
      <vt:lpstr>The reasonable person is the fictional or hypothetical) legal standard for lawful behavior at common law (case law).</vt:lpstr>
      <vt:lpstr>In 1837, the English court of common pleas established in Vaughn v. Menlove the reasonable person standard as ‘objective’.</vt:lpstr>
      <vt:lpstr>PowerPoint Presentation</vt:lpstr>
      <vt:lpstr>PowerPoint Presentation</vt:lpstr>
      <vt:lpstr>Unreasonable Conduct (1) Negligence per se</vt:lpstr>
      <vt:lpstr>Unreasonable Conduct (2) Negligence as a matter of law</vt:lpstr>
      <vt:lpstr>Unreasonable Conduct (3) Res Ipsa Loquitur</vt:lpstr>
      <vt:lpstr>Unreasonable Conduct Byrne v. Boadle - 1863</vt:lpstr>
      <vt:lpstr>Unreasonable Conduct Ybarra v. Spanard – 1994 Injury while under anesthesia.</vt:lpstr>
      <vt:lpstr>PowerPoint Presentation</vt:lpstr>
      <vt:lpstr>Unreasonable Conduct Clamp Left in Patient’s Abdomen</vt:lpstr>
      <vt:lpstr>PowerPoint Presentation</vt:lpstr>
      <vt:lpstr>Blindness Exception to General Reasonable Person Standard</vt:lpstr>
      <vt:lpstr>Children Exception  to General Reasonable Person Standard</vt:lpstr>
      <vt:lpstr>PowerPoint Presentation</vt:lpstr>
      <vt:lpstr>The T.J. Hooper U.S. Court of Appeals for the Second Circuit, 60 F.2d 737 (1932)</vt:lpstr>
      <vt:lpstr>The T. J. Hooper  The Judge held:</vt:lpstr>
      <vt:lpstr>The Reasonable Doctor  Davis v. Armacos</vt:lpstr>
      <vt:lpstr>The Reasonable Doctor  Davis v. Armacos</vt:lpstr>
      <vt:lpstr>The Reasonable Juror</vt:lpstr>
      <vt:lpstr>Reasonable Informed Consent</vt:lpstr>
      <vt:lpstr>Canterbury v. Spence - 1972</vt:lpstr>
      <vt:lpstr>Other disclosures to Patients</vt:lpstr>
      <vt:lpstr>Exceptions to Informed Consent</vt:lpstr>
      <vt:lpstr>Children (typically under 17) who can provide informed consent</vt:lpstr>
      <vt:lpstr>Standards for informed consent</vt:lpstr>
      <vt:lpstr>P-P Shared Decision Making</vt:lpstr>
      <vt:lpstr>Conclusion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Reasonable Person Patient, Doctor, Judge &amp; Juror</dc:title>
  <dc:creator>Dao Computer</dc:creator>
  <cp:lastModifiedBy>Shafeek Sandy Sanbar</cp:lastModifiedBy>
  <cp:revision>21</cp:revision>
  <dcterms:created xsi:type="dcterms:W3CDTF">2022-05-18T16:31:46Z</dcterms:created>
  <dcterms:modified xsi:type="dcterms:W3CDTF">2022-06-11T02:15:51Z</dcterms:modified>
</cp:coreProperties>
</file>