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5"/>
  </p:notesMasterIdLst>
  <p:sldIdLst>
    <p:sldId id="403" r:id="rId2"/>
    <p:sldId id="269" r:id="rId3"/>
    <p:sldId id="270" r:id="rId4"/>
    <p:sldId id="312" r:id="rId5"/>
    <p:sldId id="272" r:id="rId6"/>
    <p:sldId id="273" r:id="rId7"/>
    <p:sldId id="313" r:id="rId8"/>
    <p:sldId id="307" r:id="rId9"/>
    <p:sldId id="276" r:id="rId10"/>
    <p:sldId id="277" r:id="rId11"/>
    <p:sldId id="281" r:id="rId12"/>
    <p:sldId id="308" r:id="rId13"/>
    <p:sldId id="279" r:id="rId14"/>
    <p:sldId id="280" r:id="rId15"/>
    <p:sldId id="309" r:id="rId16"/>
    <p:sldId id="264" r:id="rId17"/>
    <p:sldId id="303" r:id="rId18"/>
    <p:sldId id="282" r:id="rId19"/>
    <p:sldId id="265" r:id="rId20"/>
    <p:sldId id="266" r:id="rId21"/>
    <p:sldId id="267" r:id="rId22"/>
    <p:sldId id="268" r:id="rId23"/>
    <p:sldId id="260" r:id="rId24"/>
    <p:sldId id="345" r:id="rId25"/>
    <p:sldId id="352" r:id="rId26"/>
    <p:sldId id="361" r:id="rId27"/>
    <p:sldId id="305" r:id="rId28"/>
    <p:sldId id="366" r:id="rId29"/>
    <p:sldId id="367" r:id="rId30"/>
    <p:sldId id="306" r:id="rId31"/>
    <p:sldId id="383" r:id="rId32"/>
    <p:sldId id="384" r:id="rId33"/>
    <p:sldId id="404" r:id="rId34"/>
    <p:sldId id="385" r:id="rId35"/>
    <p:sldId id="283" r:id="rId36"/>
    <p:sldId id="386" r:id="rId37"/>
    <p:sldId id="387" r:id="rId38"/>
    <p:sldId id="284" r:id="rId39"/>
    <p:sldId id="388" r:id="rId40"/>
    <p:sldId id="389" r:id="rId41"/>
    <p:sldId id="331" r:id="rId42"/>
    <p:sldId id="319" r:id="rId43"/>
    <p:sldId id="285" r:id="rId44"/>
    <p:sldId id="286" r:id="rId45"/>
    <p:sldId id="287" r:id="rId46"/>
    <p:sldId id="288" r:id="rId47"/>
    <p:sldId id="392" r:id="rId48"/>
    <p:sldId id="332" r:id="rId49"/>
    <p:sldId id="333" r:id="rId50"/>
    <p:sldId id="334" r:id="rId51"/>
    <p:sldId id="393" r:id="rId52"/>
    <p:sldId id="335" r:id="rId53"/>
    <p:sldId id="394" r:id="rId54"/>
    <p:sldId id="395" r:id="rId55"/>
    <p:sldId id="397" r:id="rId56"/>
    <p:sldId id="398" r:id="rId57"/>
    <p:sldId id="293" r:id="rId58"/>
    <p:sldId id="399" r:id="rId59"/>
    <p:sldId id="400" r:id="rId60"/>
    <p:sldId id="401" r:id="rId61"/>
    <p:sldId id="402" r:id="rId62"/>
    <p:sldId id="311" r:id="rId63"/>
    <p:sldId id="405" r:id="rId64"/>
    <p:sldId id="256" r:id="rId65"/>
    <p:sldId id="300" r:id="rId66"/>
    <p:sldId id="301" r:id="rId67"/>
    <p:sldId id="302" r:id="rId68"/>
    <p:sldId id="304" r:id="rId69"/>
    <p:sldId id="368" r:id="rId70"/>
    <p:sldId id="369" r:id="rId71"/>
    <p:sldId id="370" r:id="rId72"/>
    <p:sldId id="371" r:id="rId73"/>
    <p:sldId id="257" r:id="rId74"/>
    <p:sldId id="372" r:id="rId75"/>
    <p:sldId id="373" r:id="rId76"/>
    <p:sldId id="310" r:id="rId77"/>
    <p:sldId id="374" r:id="rId78"/>
    <p:sldId id="375" r:id="rId79"/>
    <p:sldId id="376" r:id="rId80"/>
    <p:sldId id="314" r:id="rId81"/>
    <p:sldId id="315" r:id="rId82"/>
    <p:sldId id="316" r:id="rId83"/>
    <p:sldId id="377" r:id="rId84"/>
    <p:sldId id="342" r:id="rId85"/>
    <p:sldId id="263" r:id="rId86"/>
    <p:sldId id="317" r:id="rId87"/>
    <p:sldId id="259" r:id="rId88"/>
    <p:sldId id="318" r:id="rId89"/>
    <p:sldId id="261" r:id="rId90"/>
    <p:sldId id="378" r:id="rId91"/>
    <p:sldId id="262" r:id="rId92"/>
    <p:sldId id="341" r:id="rId93"/>
    <p:sldId id="379" r:id="rId94"/>
    <p:sldId id="380" r:id="rId95"/>
    <p:sldId id="274" r:id="rId96"/>
    <p:sldId id="275" r:id="rId97"/>
    <p:sldId id="322" r:id="rId98"/>
    <p:sldId id="324" r:id="rId99"/>
    <p:sldId id="323" r:id="rId100"/>
    <p:sldId id="350" r:id="rId101"/>
    <p:sldId id="343" r:id="rId102"/>
    <p:sldId id="347" r:id="rId103"/>
    <p:sldId id="344" r:id="rId104"/>
    <p:sldId id="349" r:id="rId105"/>
    <p:sldId id="278" r:id="rId106"/>
    <p:sldId id="290" r:id="rId107"/>
    <p:sldId id="291" r:id="rId108"/>
    <p:sldId id="292" r:id="rId109"/>
    <p:sldId id="298" r:id="rId110"/>
    <p:sldId id="299" r:id="rId111"/>
    <p:sldId id="351" r:id="rId112"/>
    <p:sldId id="381" r:id="rId113"/>
    <p:sldId id="382" r:id="rId1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54"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14031-8594-404E-A765-BBDC6A04499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38AB6C8B-8B4B-4F87-AE8D-242B214205EA}">
      <dgm:prSet phldrT="[Text]"/>
      <dgm:spPr>
        <a:solidFill>
          <a:srgbClr val="00B050"/>
        </a:solidFill>
      </dgm:spPr>
      <dgm:t>
        <a:bodyPr/>
        <a:lstStyle/>
        <a:p>
          <a:r>
            <a:rPr lang="en-US" dirty="0"/>
            <a:t>Physician</a:t>
          </a:r>
        </a:p>
      </dgm:t>
    </dgm:pt>
    <dgm:pt modelId="{84EF0EEC-9C13-41CE-BC45-4EAC8C4CF752}" type="parTrans" cxnId="{5E655530-6C09-4042-8FAE-56339CE12C2A}">
      <dgm:prSet/>
      <dgm:spPr/>
      <dgm:t>
        <a:bodyPr/>
        <a:lstStyle/>
        <a:p>
          <a:endParaRPr lang="en-US"/>
        </a:p>
      </dgm:t>
    </dgm:pt>
    <dgm:pt modelId="{E3751B8D-F1D0-4268-B0A6-6DD31DEF6C32}" type="sibTrans" cxnId="{5E655530-6C09-4042-8FAE-56339CE12C2A}">
      <dgm:prSet/>
      <dgm:spPr/>
      <dgm:t>
        <a:bodyPr/>
        <a:lstStyle/>
        <a:p>
          <a:endParaRPr lang="en-US"/>
        </a:p>
      </dgm:t>
    </dgm:pt>
    <dgm:pt modelId="{09C6FCFB-EE8D-4C21-B74E-DF787CD1971C}">
      <dgm:prSet phldrT="[Text]"/>
      <dgm:spPr>
        <a:solidFill>
          <a:srgbClr val="000099"/>
        </a:solidFill>
      </dgm:spPr>
      <dgm:t>
        <a:bodyPr/>
        <a:lstStyle/>
        <a:p>
          <a:r>
            <a:rPr lang="en-US" dirty="0"/>
            <a:t>Public</a:t>
          </a:r>
        </a:p>
      </dgm:t>
    </dgm:pt>
    <dgm:pt modelId="{76EA0216-6684-42FE-94CB-C92D5D94B2D9}" type="parTrans" cxnId="{A376CEAA-A078-4D0A-995E-146BD655F0BE}">
      <dgm:prSet/>
      <dgm:spPr/>
      <dgm:t>
        <a:bodyPr/>
        <a:lstStyle/>
        <a:p>
          <a:endParaRPr lang="en-US"/>
        </a:p>
      </dgm:t>
    </dgm:pt>
    <dgm:pt modelId="{FE7C5B19-8CF8-42A6-9112-C4D0850F9C9D}" type="sibTrans" cxnId="{A376CEAA-A078-4D0A-995E-146BD655F0BE}">
      <dgm:prSet/>
      <dgm:spPr/>
      <dgm:t>
        <a:bodyPr/>
        <a:lstStyle/>
        <a:p>
          <a:endParaRPr lang="en-US"/>
        </a:p>
      </dgm:t>
    </dgm:pt>
    <dgm:pt modelId="{4B8A3DE6-3298-4900-866A-AA94C4F4DCCA}">
      <dgm:prSet phldrT="[Text]"/>
      <dgm:spPr/>
      <dgm:t>
        <a:bodyPr/>
        <a:lstStyle/>
        <a:p>
          <a:r>
            <a:rPr lang="en-US" dirty="0"/>
            <a:t>Patient</a:t>
          </a:r>
        </a:p>
      </dgm:t>
    </dgm:pt>
    <dgm:pt modelId="{BF1D520D-4A89-4660-B1D8-AA69C08EB564}" type="parTrans" cxnId="{B61CA346-6BDE-4312-B9D7-06C41634AB30}">
      <dgm:prSet/>
      <dgm:spPr/>
      <dgm:t>
        <a:bodyPr/>
        <a:lstStyle/>
        <a:p>
          <a:endParaRPr lang="en-US"/>
        </a:p>
      </dgm:t>
    </dgm:pt>
    <dgm:pt modelId="{E67F9160-1CF3-4155-9EB6-E9D45C419C89}" type="sibTrans" cxnId="{B61CA346-6BDE-4312-B9D7-06C41634AB30}">
      <dgm:prSet/>
      <dgm:spPr/>
      <dgm:t>
        <a:bodyPr/>
        <a:lstStyle/>
        <a:p>
          <a:endParaRPr lang="en-US"/>
        </a:p>
      </dgm:t>
    </dgm:pt>
    <dgm:pt modelId="{4D03CDC0-0490-4B47-9CB4-9BAE47C57574}" type="pres">
      <dgm:prSet presAssocID="{B4F14031-8594-404E-A765-BBDC6A044993}" presName="Name0" presStyleCnt="0">
        <dgm:presLayoutVars>
          <dgm:dir/>
          <dgm:resizeHandles val="exact"/>
        </dgm:presLayoutVars>
      </dgm:prSet>
      <dgm:spPr/>
    </dgm:pt>
    <dgm:pt modelId="{CB49858F-5801-4839-992D-E638F9D2BD1C}" type="pres">
      <dgm:prSet presAssocID="{38AB6C8B-8B4B-4F87-AE8D-242B214205EA}" presName="node" presStyleLbl="node1" presStyleIdx="0" presStyleCnt="3" custScaleX="272375">
        <dgm:presLayoutVars>
          <dgm:bulletEnabled val="1"/>
        </dgm:presLayoutVars>
      </dgm:prSet>
      <dgm:spPr/>
    </dgm:pt>
    <dgm:pt modelId="{14C32290-78E7-40AE-8EB7-2F37FE070B58}" type="pres">
      <dgm:prSet presAssocID="{E3751B8D-F1D0-4268-B0A6-6DD31DEF6C32}" presName="sibTrans" presStyleLbl="sibTrans2D1" presStyleIdx="0" presStyleCnt="3"/>
      <dgm:spPr/>
    </dgm:pt>
    <dgm:pt modelId="{4ED59DE6-F510-4497-99F3-F476EEE09160}" type="pres">
      <dgm:prSet presAssocID="{E3751B8D-F1D0-4268-B0A6-6DD31DEF6C32}" presName="connectorText" presStyleLbl="sibTrans2D1" presStyleIdx="0" presStyleCnt="3"/>
      <dgm:spPr/>
    </dgm:pt>
    <dgm:pt modelId="{ADF6C7C1-3C49-456C-91AC-836931443274}" type="pres">
      <dgm:prSet presAssocID="{09C6FCFB-EE8D-4C21-B74E-DF787CD1971C}" presName="node" presStyleLbl="node1" presStyleIdx="1" presStyleCnt="3" custScaleX="107320">
        <dgm:presLayoutVars>
          <dgm:bulletEnabled val="1"/>
        </dgm:presLayoutVars>
      </dgm:prSet>
      <dgm:spPr/>
    </dgm:pt>
    <dgm:pt modelId="{9F4722BC-65B8-4861-A799-56A7542D0733}" type="pres">
      <dgm:prSet presAssocID="{FE7C5B19-8CF8-42A6-9112-C4D0850F9C9D}" presName="sibTrans" presStyleLbl="sibTrans2D1" presStyleIdx="1" presStyleCnt="3"/>
      <dgm:spPr/>
    </dgm:pt>
    <dgm:pt modelId="{5D237985-AA84-49D3-83C0-F5E036764D47}" type="pres">
      <dgm:prSet presAssocID="{FE7C5B19-8CF8-42A6-9112-C4D0850F9C9D}" presName="connectorText" presStyleLbl="sibTrans2D1" presStyleIdx="1" presStyleCnt="3"/>
      <dgm:spPr/>
    </dgm:pt>
    <dgm:pt modelId="{EC078D36-54C8-437A-A997-DBD5EE0DA3A3}" type="pres">
      <dgm:prSet presAssocID="{4B8A3DE6-3298-4900-866A-AA94C4F4DCCA}" presName="node" presStyleLbl="node1" presStyleIdx="2" presStyleCnt="3" custScaleX="101674" custRadScaleRad="103380" custRadScaleInc="2656">
        <dgm:presLayoutVars>
          <dgm:bulletEnabled val="1"/>
        </dgm:presLayoutVars>
      </dgm:prSet>
      <dgm:spPr/>
    </dgm:pt>
    <dgm:pt modelId="{7B6D0C76-A8F4-4B78-AC95-68051F02017A}" type="pres">
      <dgm:prSet presAssocID="{E67F9160-1CF3-4155-9EB6-E9D45C419C89}" presName="sibTrans" presStyleLbl="sibTrans2D1" presStyleIdx="2" presStyleCnt="3"/>
      <dgm:spPr/>
    </dgm:pt>
    <dgm:pt modelId="{6FA3DDFA-782D-4661-9C47-BD31A4FA6CAA}" type="pres">
      <dgm:prSet presAssocID="{E67F9160-1CF3-4155-9EB6-E9D45C419C89}" presName="connectorText" presStyleLbl="sibTrans2D1" presStyleIdx="2" presStyleCnt="3"/>
      <dgm:spPr/>
    </dgm:pt>
  </dgm:ptLst>
  <dgm:cxnLst>
    <dgm:cxn modelId="{6E8C7D0F-B0EF-4FA7-A9F0-43289D9E6758}" type="presOf" srcId="{E67F9160-1CF3-4155-9EB6-E9D45C419C89}" destId="{6FA3DDFA-782D-4661-9C47-BD31A4FA6CAA}" srcOrd="1" destOrd="0" presId="urn:microsoft.com/office/officeart/2005/8/layout/cycle7"/>
    <dgm:cxn modelId="{8DDA4730-D019-4836-9A13-4B05C5D088D0}" type="presOf" srcId="{E67F9160-1CF3-4155-9EB6-E9D45C419C89}" destId="{7B6D0C76-A8F4-4B78-AC95-68051F02017A}" srcOrd="0" destOrd="0" presId="urn:microsoft.com/office/officeart/2005/8/layout/cycle7"/>
    <dgm:cxn modelId="{5E655530-6C09-4042-8FAE-56339CE12C2A}" srcId="{B4F14031-8594-404E-A765-BBDC6A044993}" destId="{38AB6C8B-8B4B-4F87-AE8D-242B214205EA}" srcOrd="0" destOrd="0" parTransId="{84EF0EEC-9C13-41CE-BC45-4EAC8C4CF752}" sibTransId="{E3751B8D-F1D0-4268-B0A6-6DD31DEF6C32}"/>
    <dgm:cxn modelId="{B61CA346-6BDE-4312-B9D7-06C41634AB30}" srcId="{B4F14031-8594-404E-A765-BBDC6A044993}" destId="{4B8A3DE6-3298-4900-866A-AA94C4F4DCCA}" srcOrd="2" destOrd="0" parTransId="{BF1D520D-4A89-4660-B1D8-AA69C08EB564}" sibTransId="{E67F9160-1CF3-4155-9EB6-E9D45C419C89}"/>
    <dgm:cxn modelId="{FBB9CE50-1EE2-4760-9323-B8CDDC1ED1A0}" type="presOf" srcId="{B4F14031-8594-404E-A765-BBDC6A044993}" destId="{4D03CDC0-0490-4B47-9CB4-9BAE47C57574}" srcOrd="0" destOrd="0" presId="urn:microsoft.com/office/officeart/2005/8/layout/cycle7"/>
    <dgm:cxn modelId="{1D97C571-4B03-4C4C-9D44-D3E46E9ABAF3}" type="presOf" srcId="{38AB6C8B-8B4B-4F87-AE8D-242B214205EA}" destId="{CB49858F-5801-4839-992D-E638F9D2BD1C}" srcOrd="0" destOrd="0" presId="urn:microsoft.com/office/officeart/2005/8/layout/cycle7"/>
    <dgm:cxn modelId="{D04DA055-A09D-4FD0-BE71-470AEA073391}" type="presOf" srcId="{4B8A3DE6-3298-4900-866A-AA94C4F4DCCA}" destId="{EC078D36-54C8-437A-A997-DBD5EE0DA3A3}" srcOrd="0" destOrd="0" presId="urn:microsoft.com/office/officeart/2005/8/layout/cycle7"/>
    <dgm:cxn modelId="{BB43EA75-0F23-47AC-B0A6-42C46A14ADF7}" type="presOf" srcId="{FE7C5B19-8CF8-42A6-9112-C4D0850F9C9D}" destId="{5D237985-AA84-49D3-83C0-F5E036764D47}" srcOrd="1" destOrd="0" presId="urn:microsoft.com/office/officeart/2005/8/layout/cycle7"/>
    <dgm:cxn modelId="{CD8A957C-DFA7-4C71-9118-8E9E258C3B75}" type="presOf" srcId="{09C6FCFB-EE8D-4C21-B74E-DF787CD1971C}" destId="{ADF6C7C1-3C49-456C-91AC-836931443274}" srcOrd="0" destOrd="0" presId="urn:microsoft.com/office/officeart/2005/8/layout/cycle7"/>
    <dgm:cxn modelId="{A376CEAA-A078-4D0A-995E-146BD655F0BE}" srcId="{B4F14031-8594-404E-A765-BBDC6A044993}" destId="{09C6FCFB-EE8D-4C21-B74E-DF787CD1971C}" srcOrd="1" destOrd="0" parTransId="{76EA0216-6684-42FE-94CB-C92D5D94B2D9}" sibTransId="{FE7C5B19-8CF8-42A6-9112-C4D0850F9C9D}"/>
    <dgm:cxn modelId="{E13127C0-5944-44D2-8FC6-4713146984BB}" type="presOf" srcId="{FE7C5B19-8CF8-42A6-9112-C4D0850F9C9D}" destId="{9F4722BC-65B8-4861-A799-56A7542D0733}" srcOrd="0" destOrd="0" presId="urn:microsoft.com/office/officeart/2005/8/layout/cycle7"/>
    <dgm:cxn modelId="{EE7A7CC6-F842-47F2-9FE4-E30E223C86AE}" type="presOf" srcId="{E3751B8D-F1D0-4268-B0A6-6DD31DEF6C32}" destId="{14C32290-78E7-40AE-8EB7-2F37FE070B58}" srcOrd="0" destOrd="0" presId="urn:microsoft.com/office/officeart/2005/8/layout/cycle7"/>
    <dgm:cxn modelId="{8A9575C8-B29B-4969-9EE6-BCDE4E8D2671}" type="presOf" srcId="{E3751B8D-F1D0-4268-B0A6-6DD31DEF6C32}" destId="{4ED59DE6-F510-4497-99F3-F476EEE09160}" srcOrd="1" destOrd="0" presId="urn:microsoft.com/office/officeart/2005/8/layout/cycle7"/>
    <dgm:cxn modelId="{AD0F694B-D41D-429B-AC95-32E61AFA0B50}" type="presParOf" srcId="{4D03CDC0-0490-4B47-9CB4-9BAE47C57574}" destId="{CB49858F-5801-4839-992D-E638F9D2BD1C}" srcOrd="0" destOrd="0" presId="urn:microsoft.com/office/officeart/2005/8/layout/cycle7"/>
    <dgm:cxn modelId="{0878A45A-917C-4364-8233-7E9FF5B97174}" type="presParOf" srcId="{4D03CDC0-0490-4B47-9CB4-9BAE47C57574}" destId="{14C32290-78E7-40AE-8EB7-2F37FE070B58}" srcOrd="1" destOrd="0" presId="urn:microsoft.com/office/officeart/2005/8/layout/cycle7"/>
    <dgm:cxn modelId="{7A803F87-FB1A-44A2-A52A-A566F4A80CA5}" type="presParOf" srcId="{14C32290-78E7-40AE-8EB7-2F37FE070B58}" destId="{4ED59DE6-F510-4497-99F3-F476EEE09160}" srcOrd="0" destOrd="0" presId="urn:microsoft.com/office/officeart/2005/8/layout/cycle7"/>
    <dgm:cxn modelId="{2F797064-01A8-4313-9240-4555F93F8E8D}" type="presParOf" srcId="{4D03CDC0-0490-4B47-9CB4-9BAE47C57574}" destId="{ADF6C7C1-3C49-456C-91AC-836931443274}" srcOrd="2" destOrd="0" presId="urn:microsoft.com/office/officeart/2005/8/layout/cycle7"/>
    <dgm:cxn modelId="{F4C18DF0-EF6B-4FA8-B244-E38BDF7D8FBE}" type="presParOf" srcId="{4D03CDC0-0490-4B47-9CB4-9BAE47C57574}" destId="{9F4722BC-65B8-4861-A799-56A7542D0733}" srcOrd="3" destOrd="0" presId="urn:microsoft.com/office/officeart/2005/8/layout/cycle7"/>
    <dgm:cxn modelId="{0EA78073-B8F9-4500-9287-F5E9F1DFB06D}" type="presParOf" srcId="{9F4722BC-65B8-4861-A799-56A7542D0733}" destId="{5D237985-AA84-49D3-83C0-F5E036764D47}" srcOrd="0" destOrd="0" presId="urn:microsoft.com/office/officeart/2005/8/layout/cycle7"/>
    <dgm:cxn modelId="{C7A1B334-9CDB-4B19-BB20-B55D1D75B351}" type="presParOf" srcId="{4D03CDC0-0490-4B47-9CB4-9BAE47C57574}" destId="{EC078D36-54C8-437A-A997-DBD5EE0DA3A3}" srcOrd="4" destOrd="0" presId="urn:microsoft.com/office/officeart/2005/8/layout/cycle7"/>
    <dgm:cxn modelId="{0258007D-CE04-48EA-AB31-C3CA72A2DDC4}" type="presParOf" srcId="{4D03CDC0-0490-4B47-9CB4-9BAE47C57574}" destId="{7B6D0C76-A8F4-4B78-AC95-68051F02017A}" srcOrd="5" destOrd="0" presId="urn:microsoft.com/office/officeart/2005/8/layout/cycle7"/>
    <dgm:cxn modelId="{E0D87416-D900-4DB0-8464-514DF8EB3B98}" type="presParOf" srcId="{7B6D0C76-A8F4-4B78-AC95-68051F02017A}" destId="{6FA3DDFA-782D-4661-9C47-BD31A4FA6CA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499415-10BB-4671-BD94-5C0C008290D6}"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028AC07F-9158-4740-8604-E66EF596A385}">
      <dgm:prSet phldrT="[Text]" custT="1"/>
      <dgm:spPr/>
      <dgm:t>
        <a:bodyPr/>
        <a:lstStyle/>
        <a:p>
          <a:r>
            <a:rPr lang="en-US" sz="3600" dirty="0">
              <a:latin typeface="Aharoni" panose="02010803020104030203" pitchFamily="2" charset="-79"/>
              <a:cs typeface="Aharoni" panose="02010803020104030203" pitchFamily="2" charset="-79"/>
            </a:rPr>
            <a:t>     2. Disruptive behavior</a:t>
          </a:r>
        </a:p>
      </dgm:t>
    </dgm:pt>
    <dgm:pt modelId="{B401234F-0542-4257-B97C-8C7A0829E555}" type="parTrans" cxnId="{BDFCFE15-4D7C-4F21-B714-A3DE109BA299}">
      <dgm:prSet/>
      <dgm:spPr/>
      <dgm:t>
        <a:bodyPr/>
        <a:lstStyle/>
        <a:p>
          <a:endParaRPr lang="en-US"/>
        </a:p>
      </dgm:t>
    </dgm:pt>
    <dgm:pt modelId="{5A7F5F42-A70A-41AE-8C28-B92E7BA7ACDF}" type="sibTrans" cxnId="{BDFCFE15-4D7C-4F21-B714-A3DE109BA299}">
      <dgm:prSet/>
      <dgm:spPr/>
      <dgm:t>
        <a:bodyPr/>
        <a:lstStyle/>
        <a:p>
          <a:endParaRPr lang="en-US"/>
        </a:p>
      </dgm:t>
    </dgm:pt>
    <dgm:pt modelId="{A4A7534C-C4EC-482C-A800-E3418EAE0AC9}">
      <dgm:prSet phldrT="[Text]" custT="1"/>
      <dgm:spPr/>
      <dgm:t>
        <a:bodyPr/>
        <a:lstStyle/>
        <a:p>
          <a:r>
            <a:rPr lang="en-US" sz="3600" dirty="0">
              <a:latin typeface="Aharoni" panose="02010803020104030203" pitchFamily="2" charset="-79"/>
              <a:cs typeface="Aharoni" panose="02010803020104030203" pitchFamily="2" charset="-79"/>
            </a:rPr>
            <a:t>1. Burnout</a:t>
          </a:r>
        </a:p>
      </dgm:t>
    </dgm:pt>
    <dgm:pt modelId="{7985F295-1E47-469A-B389-EDE286D45657}" type="parTrans" cxnId="{AB680107-D07B-4E69-B125-13DEDEADF424}">
      <dgm:prSet/>
      <dgm:spPr/>
      <dgm:t>
        <a:bodyPr/>
        <a:lstStyle/>
        <a:p>
          <a:endParaRPr lang="en-US"/>
        </a:p>
      </dgm:t>
    </dgm:pt>
    <dgm:pt modelId="{805E15AA-92E9-48CD-848F-42EEC5BB573B}" type="sibTrans" cxnId="{AB680107-D07B-4E69-B125-13DEDEADF424}">
      <dgm:prSet/>
      <dgm:spPr/>
      <dgm:t>
        <a:bodyPr/>
        <a:lstStyle/>
        <a:p>
          <a:endParaRPr lang="en-US"/>
        </a:p>
      </dgm:t>
    </dgm:pt>
    <dgm:pt modelId="{AF2D5CBC-69C8-472B-B358-8370C0FEBFBA}">
      <dgm:prSet phldrT="[Text]" custT="1"/>
      <dgm:spPr/>
      <dgm:t>
        <a:bodyPr/>
        <a:lstStyle/>
        <a:p>
          <a:r>
            <a:rPr lang="en-US" sz="3600" dirty="0">
              <a:latin typeface="Aharoni" panose="02010803020104030203" pitchFamily="2" charset="-79"/>
              <a:cs typeface="Aharoni" panose="02010803020104030203" pitchFamily="2" charset="-79"/>
            </a:rPr>
            <a:t>3. Impaired clinician</a:t>
          </a:r>
        </a:p>
      </dgm:t>
    </dgm:pt>
    <dgm:pt modelId="{F7DBA3EA-F395-4F8D-9A93-5EE53AE7101E}" type="sibTrans" cxnId="{DAF8A293-6D66-4938-BDFF-064C51AEA7D4}">
      <dgm:prSet/>
      <dgm:spPr/>
      <dgm:t>
        <a:bodyPr/>
        <a:lstStyle/>
        <a:p>
          <a:endParaRPr lang="en-US"/>
        </a:p>
      </dgm:t>
    </dgm:pt>
    <dgm:pt modelId="{52B981BB-53B6-4F0A-95C6-1A1BC9A4F673}" type="parTrans" cxnId="{DAF8A293-6D66-4938-BDFF-064C51AEA7D4}">
      <dgm:prSet/>
      <dgm:spPr/>
      <dgm:t>
        <a:bodyPr/>
        <a:lstStyle/>
        <a:p>
          <a:endParaRPr lang="en-US"/>
        </a:p>
      </dgm:t>
    </dgm:pt>
    <dgm:pt modelId="{BAC6E4EC-5B66-488E-9D2C-13EF8DE92795}" type="pres">
      <dgm:prSet presAssocID="{B1499415-10BB-4671-BD94-5C0C008290D6}" presName="Name0" presStyleCnt="0">
        <dgm:presLayoutVars>
          <dgm:chMax val="7"/>
          <dgm:chPref val="7"/>
          <dgm:dir/>
          <dgm:animLvl val="lvl"/>
        </dgm:presLayoutVars>
      </dgm:prSet>
      <dgm:spPr/>
    </dgm:pt>
    <dgm:pt modelId="{BFF5D33A-52A0-4964-BC88-8393263ED554}" type="pres">
      <dgm:prSet presAssocID="{AF2D5CBC-69C8-472B-B358-8370C0FEBFBA}" presName="Accent1" presStyleCnt="0"/>
      <dgm:spPr/>
    </dgm:pt>
    <dgm:pt modelId="{39BEB1DE-5147-45E8-A8A3-90AC1C294886}" type="pres">
      <dgm:prSet presAssocID="{AF2D5CBC-69C8-472B-B358-8370C0FEBFBA}" presName="Accent" presStyleLbl="node1" presStyleIdx="0" presStyleCnt="3" custScaleX="281386" custScaleY="75977" custLinFactNeighborX="13880" custLinFactNeighborY="-3604"/>
      <dgm:spPr>
        <a:solidFill>
          <a:srgbClr val="000099"/>
        </a:solidFill>
      </dgm:spPr>
    </dgm:pt>
    <dgm:pt modelId="{C69AD580-B552-4E1C-AED5-564E4E2247F4}" type="pres">
      <dgm:prSet presAssocID="{AF2D5CBC-69C8-472B-B358-8370C0FEBFBA}" presName="Parent1" presStyleLbl="revTx" presStyleIdx="0" presStyleCnt="3" custScaleX="369111" custScaleY="53656" custLinFactY="63335" custLinFactNeighborX="65581" custLinFactNeighborY="100000">
        <dgm:presLayoutVars>
          <dgm:chMax val="1"/>
          <dgm:chPref val="1"/>
          <dgm:bulletEnabled val="1"/>
        </dgm:presLayoutVars>
      </dgm:prSet>
      <dgm:spPr/>
    </dgm:pt>
    <dgm:pt modelId="{C9725672-8037-42CC-84AE-D2D73FD65D03}" type="pres">
      <dgm:prSet presAssocID="{028AC07F-9158-4740-8604-E66EF596A385}" presName="Accent2" presStyleCnt="0"/>
      <dgm:spPr/>
    </dgm:pt>
    <dgm:pt modelId="{993AB9AE-D542-4A35-A3B4-EF41D9FFAA61}" type="pres">
      <dgm:prSet presAssocID="{028AC07F-9158-4740-8604-E66EF596A385}" presName="Accent" presStyleLbl="node1" presStyleIdx="1" presStyleCnt="3"/>
      <dgm:spPr/>
    </dgm:pt>
    <dgm:pt modelId="{117A7B28-FA21-44B6-8F0E-B68C72534E6A}" type="pres">
      <dgm:prSet presAssocID="{028AC07F-9158-4740-8604-E66EF596A385}" presName="Parent2" presStyleLbl="revTx" presStyleIdx="1" presStyleCnt="3" custScaleX="442761" custScaleY="59953" custLinFactX="13831" custLinFactY="-100000" custLinFactNeighborX="100000" custLinFactNeighborY="-115764">
        <dgm:presLayoutVars>
          <dgm:chMax val="1"/>
          <dgm:chPref val="1"/>
          <dgm:bulletEnabled val="1"/>
        </dgm:presLayoutVars>
      </dgm:prSet>
      <dgm:spPr/>
    </dgm:pt>
    <dgm:pt modelId="{1572717E-B7E6-4959-BAAD-E936560AC618}" type="pres">
      <dgm:prSet presAssocID="{A4A7534C-C4EC-482C-A800-E3418EAE0AC9}" presName="Accent3" presStyleCnt="0"/>
      <dgm:spPr/>
    </dgm:pt>
    <dgm:pt modelId="{448CD290-3E10-45A6-B725-0FFD3777A73B}" type="pres">
      <dgm:prSet presAssocID="{A4A7534C-C4EC-482C-A800-E3418EAE0AC9}" presName="Accent" presStyleLbl="node1" presStyleIdx="2" presStyleCnt="3" custScaleX="308710" custScaleY="69317" custLinFactNeighborX="32320" custLinFactNeighborY="2321"/>
      <dgm:spPr>
        <a:solidFill>
          <a:srgbClr val="00B050"/>
        </a:solidFill>
      </dgm:spPr>
    </dgm:pt>
    <dgm:pt modelId="{CE129280-F9BD-4B38-865E-1672F95E4F39}" type="pres">
      <dgm:prSet presAssocID="{A4A7534C-C4EC-482C-A800-E3418EAE0AC9}" presName="Parent3" presStyleLbl="revTx" presStyleIdx="2" presStyleCnt="3" custScaleX="178220" custScaleY="47137" custLinFactY="-200000" custLinFactNeighborX="1672" custLinFactNeighborY="-281758">
        <dgm:presLayoutVars>
          <dgm:chMax val="1"/>
          <dgm:chPref val="1"/>
          <dgm:bulletEnabled val="1"/>
        </dgm:presLayoutVars>
      </dgm:prSet>
      <dgm:spPr/>
    </dgm:pt>
  </dgm:ptLst>
  <dgm:cxnLst>
    <dgm:cxn modelId="{AB680107-D07B-4E69-B125-13DEDEADF424}" srcId="{B1499415-10BB-4671-BD94-5C0C008290D6}" destId="{A4A7534C-C4EC-482C-A800-E3418EAE0AC9}" srcOrd="2" destOrd="0" parTransId="{7985F295-1E47-469A-B389-EDE286D45657}" sibTransId="{805E15AA-92E9-48CD-848F-42EEC5BB573B}"/>
    <dgm:cxn modelId="{BDFCFE15-4D7C-4F21-B714-A3DE109BA299}" srcId="{B1499415-10BB-4671-BD94-5C0C008290D6}" destId="{028AC07F-9158-4740-8604-E66EF596A385}" srcOrd="1" destOrd="0" parTransId="{B401234F-0542-4257-B97C-8C7A0829E555}" sibTransId="{5A7F5F42-A70A-41AE-8C28-B92E7BA7ACDF}"/>
    <dgm:cxn modelId="{2D777148-A2EC-496E-821F-4191375279FB}" type="presOf" srcId="{A4A7534C-C4EC-482C-A800-E3418EAE0AC9}" destId="{CE129280-F9BD-4B38-865E-1672F95E4F39}" srcOrd="0" destOrd="0" presId="urn:microsoft.com/office/officeart/2009/layout/CircleArrowProcess"/>
    <dgm:cxn modelId="{DAF8A293-6D66-4938-BDFF-064C51AEA7D4}" srcId="{B1499415-10BB-4671-BD94-5C0C008290D6}" destId="{AF2D5CBC-69C8-472B-B358-8370C0FEBFBA}" srcOrd="0" destOrd="0" parTransId="{52B981BB-53B6-4F0A-95C6-1A1BC9A4F673}" sibTransId="{F7DBA3EA-F395-4F8D-9A93-5EE53AE7101E}"/>
    <dgm:cxn modelId="{A718DFCA-F868-4E47-AE9C-EC017650149F}" type="presOf" srcId="{AF2D5CBC-69C8-472B-B358-8370C0FEBFBA}" destId="{C69AD580-B552-4E1C-AED5-564E4E2247F4}" srcOrd="0" destOrd="0" presId="urn:microsoft.com/office/officeart/2009/layout/CircleArrowProcess"/>
    <dgm:cxn modelId="{B07495D6-8780-4EC7-BDC6-A367D377EC4D}" type="presOf" srcId="{B1499415-10BB-4671-BD94-5C0C008290D6}" destId="{BAC6E4EC-5B66-488E-9D2C-13EF8DE92795}" srcOrd="0" destOrd="0" presId="urn:microsoft.com/office/officeart/2009/layout/CircleArrowProcess"/>
    <dgm:cxn modelId="{7DABD4F5-D5C1-4238-95D7-CBA59F200BEF}" type="presOf" srcId="{028AC07F-9158-4740-8604-E66EF596A385}" destId="{117A7B28-FA21-44B6-8F0E-B68C72534E6A}" srcOrd="0" destOrd="0" presId="urn:microsoft.com/office/officeart/2009/layout/CircleArrowProcess"/>
    <dgm:cxn modelId="{6168DB35-C1CA-45CB-AC2D-995C487FE25B}" type="presParOf" srcId="{BAC6E4EC-5B66-488E-9D2C-13EF8DE92795}" destId="{BFF5D33A-52A0-4964-BC88-8393263ED554}" srcOrd="0" destOrd="0" presId="urn:microsoft.com/office/officeart/2009/layout/CircleArrowProcess"/>
    <dgm:cxn modelId="{231DEAB6-D010-4B34-9A4D-EDCCDB5A75EB}" type="presParOf" srcId="{BFF5D33A-52A0-4964-BC88-8393263ED554}" destId="{39BEB1DE-5147-45E8-A8A3-90AC1C294886}" srcOrd="0" destOrd="0" presId="urn:microsoft.com/office/officeart/2009/layout/CircleArrowProcess"/>
    <dgm:cxn modelId="{02F2B13C-B0AA-411D-8F38-DF9AEA0607A8}" type="presParOf" srcId="{BAC6E4EC-5B66-488E-9D2C-13EF8DE92795}" destId="{C69AD580-B552-4E1C-AED5-564E4E2247F4}" srcOrd="1" destOrd="0" presId="urn:microsoft.com/office/officeart/2009/layout/CircleArrowProcess"/>
    <dgm:cxn modelId="{90C56D60-517B-453A-870E-639E9D94DB24}" type="presParOf" srcId="{BAC6E4EC-5B66-488E-9D2C-13EF8DE92795}" destId="{C9725672-8037-42CC-84AE-D2D73FD65D03}" srcOrd="2" destOrd="0" presId="urn:microsoft.com/office/officeart/2009/layout/CircleArrowProcess"/>
    <dgm:cxn modelId="{9B8C517A-0D93-4776-8D86-345CBD9502C0}" type="presParOf" srcId="{C9725672-8037-42CC-84AE-D2D73FD65D03}" destId="{993AB9AE-D542-4A35-A3B4-EF41D9FFAA61}" srcOrd="0" destOrd="0" presId="urn:microsoft.com/office/officeart/2009/layout/CircleArrowProcess"/>
    <dgm:cxn modelId="{68E86F90-AAEA-486C-B37D-2E5B0533BDD5}" type="presParOf" srcId="{BAC6E4EC-5B66-488E-9D2C-13EF8DE92795}" destId="{117A7B28-FA21-44B6-8F0E-B68C72534E6A}" srcOrd="3" destOrd="0" presId="urn:microsoft.com/office/officeart/2009/layout/CircleArrowProcess"/>
    <dgm:cxn modelId="{1F843C76-FA8E-4163-B472-27EA8C15E54B}" type="presParOf" srcId="{BAC6E4EC-5B66-488E-9D2C-13EF8DE92795}" destId="{1572717E-B7E6-4959-BAAD-E936560AC618}" srcOrd="4" destOrd="0" presId="urn:microsoft.com/office/officeart/2009/layout/CircleArrowProcess"/>
    <dgm:cxn modelId="{748690D0-9DFB-4EBF-BC95-0A2B65646F20}" type="presParOf" srcId="{1572717E-B7E6-4959-BAAD-E936560AC618}" destId="{448CD290-3E10-45A6-B725-0FFD3777A73B}" srcOrd="0" destOrd="0" presId="urn:microsoft.com/office/officeart/2009/layout/CircleArrowProcess"/>
    <dgm:cxn modelId="{BDCA7855-566B-48B5-BBF0-88E961BC4863}" type="presParOf" srcId="{BAC6E4EC-5B66-488E-9D2C-13EF8DE92795}" destId="{CE129280-F9BD-4B38-865E-1672F95E4F39}"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F14031-8594-404E-A765-BBDC6A04499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38AB6C8B-8B4B-4F87-AE8D-242B214205EA}">
      <dgm:prSet phldrT="[Text]"/>
      <dgm:spPr>
        <a:solidFill>
          <a:srgbClr val="00B050"/>
        </a:solidFill>
      </dgm:spPr>
      <dgm:t>
        <a:bodyPr/>
        <a:lstStyle/>
        <a:p>
          <a:r>
            <a:rPr lang="en-US" dirty="0"/>
            <a:t>Physician</a:t>
          </a:r>
        </a:p>
      </dgm:t>
    </dgm:pt>
    <dgm:pt modelId="{84EF0EEC-9C13-41CE-BC45-4EAC8C4CF752}" type="parTrans" cxnId="{5E655530-6C09-4042-8FAE-56339CE12C2A}">
      <dgm:prSet/>
      <dgm:spPr/>
      <dgm:t>
        <a:bodyPr/>
        <a:lstStyle/>
        <a:p>
          <a:endParaRPr lang="en-US"/>
        </a:p>
      </dgm:t>
    </dgm:pt>
    <dgm:pt modelId="{E3751B8D-F1D0-4268-B0A6-6DD31DEF6C32}" type="sibTrans" cxnId="{5E655530-6C09-4042-8FAE-56339CE12C2A}">
      <dgm:prSet/>
      <dgm:spPr/>
      <dgm:t>
        <a:bodyPr/>
        <a:lstStyle/>
        <a:p>
          <a:endParaRPr lang="en-US"/>
        </a:p>
      </dgm:t>
    </dgm:pt>
    <dgm:pt modelId="{09C6FCFB-EE8D-4C21-B74E-DF787CD1971C}">
      <dgm:prSet phldrT="[Text]"/>
      <dgm:spPr>
        <a:solidFill>
          <a:srgbClr val="000099"/>
        </a:solidFill>
      </dgm:spPr>
      <dgm:t>
        <a:bodyPr/>
        <a:lstStyle/>
        <a:p>
          <a:r>
            <a:rPr lang="en-US" dirty="0"/>
            <a:t>Public</a:t>
          </a:r>
        </a:p>
      </dgm:t>
    </dgm:pt>
    <dgm:pt modelId="{76EA0216-6684-42FE-94CB-C92D5D94B2D9}" type="parTrans" cxnId="{A376CEAA-A078-4D0A-995E-146BD655F0BE}">
      <dgm:prSet/>
      <dgm:spPr/>
      <dgm:t>
        <a:bodyPr/>
        <a:lstStyle/>
        <a:p>
          <a:endParaRPr lang="en-US"/>
        </a:p>
      </dgm:t>
    </dgm:pt>
    <dgm:pt modelId="{FE7C5B19-8CF8-42A6-9112-C4D0850F9C9D}" type="sibTrans" cxnId="{A376CEAA-A078-4D0A-995E-146BD655F0BE}">
      <dgm:prSet/>
      <dgm:spPr/>
      <dgm:t>
        <a:bodyPr/>
        <a:lstStyle/>
        <a:p>
          <a:endParaRPr lang="en-US"/>
        </a:p>
      </dgm:t>
    </dgm:pt>
    <dgm:pt modelId="{4B8A3DE6-3298-4900-866A-AA94C4F4DCCA}">
      <dgm:prSet phldrT="[Text]"/>
      <dgm:spPr/>
      <dgm:t>
        <a:bodyPr/>
        <a:lstStyle/>
        <a:p>
          <a:r>
            <a:rPr lang="en-US" dirty="0"/>
            <a:t>Patient</a:t>
          </a:r>
        </a:p>
      </dgm:t>
    </dgm:pt>
    <dgm:pt modelId="{BF1D520D-4A89-4660-B1D8-AA69C08EB564}" type="parTrans" cxnId="{B61CA346-6BDE-4312-B9D7-06C41634AB30}">
      <dgm:prSet/>
      <dgm:spPr/>
      <dgm:t>
        <a:bodyPr/>
        <a:lstStyle/>
        <a:p>
          <a:endParaRPr lang="en-US"/>
        </a:p>
      </dgm:t>
    </dgm:pt>
    <dgm:pt modelId="{E67F9160-1CF3-4155-9EB6-E9D45C419C89}" type="sibTrans" cxnId="{B61CA346-6BDE-4312-B9D7-06C41634AB30}">
      <dgm:prSet/>
      <dgm:spPr/>
      <dgm:t>
        <a:bodyPr/>
        <a:lstStyle/>
        <a:p>
          <a:endParaRPr lang="en-US"/>
        </a:p>
      </dgm:t>
    </dgm:pt>
    <dgm:pt modelId="{4D03CDC0-0490-4B47-9CB4-9BAE47C57574}" type="pres">
      <dgm:prSet presAssocID="{B4F14031-8594-404E-A765-BBDC6A044993}" presName="Name0" presStyleCnt="0">
        <dgm:presLayoutVars>
          <dgm:dir/>
          <dgm:resizeHandles val="exact"/>
        </dgm:presLayoutVars>
      </dgm:prSet>
      <dgm:spPr/>
    </dgm:pt>
    <dgm:pt modelId="{CB49858F-5801-4839-992D-E638F9D2BD1C}" type="pres">
      <dgm:prSet presAssocID="{38AB6C8B-8B4B-4F87-AE8D-242B214205EA}" presName="node" presStyleLbl="node1" presStyleIdx="0" presStyleCnt="3" custScaleX="272375">
        <dgm:presLayoutVars>
          <dgm:bulletEnabled val="1"/>
        </dgm:presLayoutVars>
      </dgm:prSet>
      <dgm:spPr/>
    </dgm:pt>
    <dgm:pt modelId="{14C32290-78E7-40AE-8EB7-2F37FE070B58}" type="pres">
      <dgm:prSet presAssocID="{E3751B8D-F1D0-4268-B0A6-6DD31DEF6C32}" presName="sibTrans" presStyleLbl="sibTrans2D1" presStyleIdx="0" presStyleCnt="3"/>
      <dgm:spPr/>
    </dgm:pt>
    <dgm:pt modelId="{4ED59DE6-F510-4497-99F3-F476EEE09160}" type="pres">
      <dgm:prSet presAssocID="{E3751B8D-F1D0-4268-B0A6-6DD31DEF6C32}" presName="connectorText" presStyleLbl="sibTrans2D1" presStyleIdx="0" presStyleCnt="3"/>
      <dgm:spPr/>
    </dgm:pt>
    <dgm:pt modelId="{ADF6C7C1-3C49-456C-91AC-836931443274}" type="pres">
      <dgm:prSet presAssocID="{09C6FCFB-EE8D-4C21-B74E-DF787CD1971C}" presName="node" presStyleLbl="node1" presStyleIdx="1" presStyleCnt="3" custScaleX="107320">
        <dgm:presLayoutVars>
          <dgm:bulletEnabled val="1"/>
        </dgm:presLayoutVars>
      </dgm:prSet>
      <dgm:spPr/>
    </dgm:pt>
    <dgm:pt modelId="{9F4722BC-65B8-4861-A799-56A7542D0733}" type="pres">
      <dgm:prSet presAssocID="{FE7C5B19-8CF8-42A6-9112-C4D0850F9C9D}" presName="sibTrans" presStyleLbl="sibTrans2D1" presStyleIdx="1" presStyleCnt="3"/>
      <dgm:spPr/>
    </dgm:pt>
    <dgm:pt modelId="{5D237985-AA84-49D3-83C0-F5E036764D47}" type="pres">
      <dgm:prSet presAssocID="{FE7C5B19-8CF8-42A6-9112-C4D0850F9C9D}" presName="connectorText" presStyleLbl="sibTrans2D1" presStyleIdx="1" presStyleCnt="3"/>
      <dgm:spPr/>
    </dgm:pt>
    <dgm:pt modelId="{EC078D36-54C8-437A-A997-DBD5EE0DA3A3}" type="pres">
      <dgm:prSet presAssocID="{4B8A3DE6-3298-4900-866A-AA94C4F4DCCA}" presName="node" presStyleLbl="node1" presStyleIdx="2" presStyleCnt="3" custScaleX="101674" custRadScaleRad="103380" custRadScaleInc="2656">
        <dgm:presLayoutVars>
          <dgm:bulletEnabled val="1"/>
        </dgm:presLayoutVars>
      </dgm:prSet>
      <dgm:spPr/>
    </dgm:pt>
    <dgm:pt modelId="{7B6D0C76-A8F4-4B78-AC95-68051F02017A}" type="pres">
      <dgm:prSet presAssocID="{E67F9160-1CF3-4155-9EB6-E9D45C419C89}" presName="sibTrans" presStyleLbl="sibTrans2D1" presStyleIdx="2" presStyleCnt="3"/>
      <dgm:spPr/>
    </dgm:pt>
    <dgm:pt modelId="{6FA3DDFA-782D-4661-9C47-BD31A4FA6CAA}" type="pres">
      <dgm:prSet presAssocID="{E67F9160-1CF3-4155-9EB6-E9D45C419C89}" presName="connectorText" presStyleLbl="sibTrans2D1" presStyleIdx="2" presStyleCnt="3"/>
      <dgm:spPr/>
    </dgm:pt>
  </dgm:ptLst>
  <dgm:cxnLst>
    <dgm:cxn modelId="{6E8C7D0F-B0EF-4FA7-A9F0-43289D9E6758}" type="presOf" srcId="{E67F9160-1CF3-4155-9EB6-E9D45C419C89}" destId="{6FA3DDFA-782D-4661-9C47-BD31A4FA6CAA}" srcOrd="1" destOrd="0" presId="urn:microsoft.com/office/officeart/2005/8/layout/cycle7"/>
    <dgm:cxn modelId="{8DDA4730-D019-4836-9A13-4B05C5D088D0}" type="presOf" srcId="{E67F9160-1CF3-4155-9EB6-E9D45C419C89}" destId="{7B6D0C76-A8F4-4B78-AC95-68051F02017A}" srcOrd="0" destOrd="0" presId="urn:microsoft.com/office/officeart/2005/8/layout/cycle7"/>
    <dgm:cxn modelId="{5E655530-6C09-4042-8FAE-56339CE12C2A}" srcId="{B4F14031-8594-404E-A765-BBDC6A044993}" destId="{38AB6C8B-8B4B-4F87-AE8D-242B214205EA}" srcOrd="0" destOrd="0" parTransId="{84EF0EEC-9C13-41CE-BC45-4EAC8C4CF752}" sibTransId="{E3751B8D-F1D0-4268-B0A6-6DD31DEF6C32}"/>
    <dgm:cxn modelId="{B61CA346-6BDE-4312-B9D7-06C41634AB30}" srcId="{B4F14031-8594-404E-A765-BBDC6A044993}" destId="{4B8A3DE6-3298-4900-866A-AA94C4F4DCCA}" srcOrd="2" destOrd="0" parTransId="{BF1D520D-4A89-4660-B1D8-AA69C08EB564}" sibTransId="{E67F9160-1CF3-4155-9EB6-E9D45C419C89}"/>
    <dgm:cxn modelId="{FBB9CE50-1EE2-4760-9323-B8CDDC1ED1A0}" type="presOf" srcId="{B4F14031-8594-404E-A765-BBDC6A044993}" destId="{4D03CDC0-0490-4B47-9CB4-9BAE47C57574}" srcOrd="0" destOrd="0" presId="urn:microsoft.com/office/officeart/2005/8/layout/cycle7"/>
    <dgm:cxn modelId="{1D97C571-4B03-4C4C-9D44-D3E46E9ABAF3}" type="presOf" srcId="{38AB6C8B-8B4B-4F87-AE8D-242B214205EA}" destId="{CB49858F-5801-4839-992D-E638F9D2BD1C}" srcOrd="0" destOrd="0" presId="urn:microsoft.com/office/officeart/2005/8/layout/cycle7"/>
    <dgm:cxn modelId="{D04DA055-A09D-4FD0-BE71-470AEA073391}" type="presOf" srcId="{4B8A3DE6-3298-4900-866A-AA94C4F4DCCA}" destId="{EC078D36-54C8-437A-A997-DBD5EE0DA3A3}" srcOrd="0" destOrd="0" presId="urn:microsoft.com/office/officeart/2005/8/layout/cycle7"/>
    <dgm:cxn modelId="{BB43EA75-0F23-47AC-B0A6-42C46A14ADF7}" type="presOf" srcId="{FE7C5B19-8CF8-42A6-9112-C4D0850F9C9D}" destId="{5D237985-AA84-49D3-83C0-F5E036764D47}" srcOrd="1" destOrd="0" presId="urn:microsoft.com/office/officeart/2005/8/layout/cycle7"/>
    <dgm:cxn modelId="{CD8A957C-DFA7-4C71-9118-8E9E258C3B75}" type="presOf" srcId="{09C6FCFB-EE8D-4C21-B74E-DF787CD1971C}" destId="{ADF6C7C1-3C49-456C-91AC-836931443274}" srcOrd="0" destOrd="0" presId="urn:microsoft.com/office/officeart/2005/8/layout/cycle7"/>
    <dgm:cxn modelId="{A376CEAA-A078-4D0A-995E-146BD655F0BE}" srcId="{B4F14031-8594-404E-A765-BBDC6A044993}" destId="{09C6FCFB-EE8D-4C21-B74E-DF787CD1971C}" srcOrd="1" destOrd="0" parTransId="{76EA0216-6684-42FE-94CB-C92D5D94B2D9}" sibTransId="{FE7C5B19-8CF8-42A6-9112-C4D0850F9C9D}"/>
    <dgm:cxn modelId="{E13127C0-5944-44D2-8FC6-4713146984BB}" type="presOf" srcId="{FE7C5B19-8CF8-42A6-9112-C4D0850F9C9D}" destId="{9F4722BC-65B8-4861-A799-56A7542D0733}" srcOrd="0" destOrd="0" presId="urn:microsoft.com/office/officeart/2005/8/layout/cycle7"/>
    <dgm:cxn modelId="{EE7A7CC6-F842-47F2-9FE4-E30E223C86AE}" type="presOf" srcId="{E3751B8D-F1D0-4268-B0A6-6DD31DEF6C32}" destId="{14C32290-78E7-40AE-8EB7-2F37FE070B58}" srcOrd="0" destOrd="0" presId="urn:microsoft.com/office/officeart/2005/8/layout/cycle7"/>
    <dgm:cxn modelId="{8A9575C8-B29B-4969-9EE6-BCDE4E8D2671}" type="presOf" srcId="{E3751B8D-F1D0-4268-B0A6-6DD31DEF6C32}" destId="{4ED59DE6-F510-4497-99F3-F476EEE09160}" srcOrd="1" destOrd="0" presId="urn:microsoft.com/office/officeart/2005/8/layout/cycle7"/>
    <dgm:cxn modelId="{AD0F694B-D41D-429B-AC95-32E61AFA0B50}" type="presParOf" srcId="{4D03CDC0-0490-4B47-9CB4-9BAE47C57574}" destId="{CB49858F-5801-4839-992D-E638F9D2BD1C}" srcOrd="0" destOrd="0" presId="urn:microsoft.com/office/officeart/2005/8/layout/cycle7"/>
    <dgm:cxn modelId="{0878A45A-917C-4364-8233-7E9FF5B97174}" type="presParOf" srcId="{4D03CDC0-0490-4B47-9CB4-9BAE47C57574}" destId="{14C32290-78E7-40AE-8EB7-2F37FE070B58}" srcOrd="1" destOrd="0" presId="urn:microsoft.com/office/officeart/2005/8/layout/cycle7"/>
    <dgm:cxn modelId="{7A803F87-FB1A-44A2-A52A-A566F4A80CA5}" type="presParOf" srcId="{14C32290-78E7-40AE-8EB7-2F37FE070B58}" destId="{4ED59DE6-F510-4497-99F3-F476EEE09160}" srcOrd="0" destOrd="0" presId="urn:microsoft.com/office/officeart/2005/8/layout/cycle7"/>
    <dgm:cxn modelId="{2F797064-01A8-4313-9240-4555F93F8E8D}" type="presParOf" srcId="{4D03CDC0-0490-4B47-9CB4-9BAE47C57574}" destId="{ADF6C7C1-3C49-456C-91AC-836931443274}" srcOrd="2" destOrd="0" presId="urn:microsoft.com/office/officeart/2005/8/layout/cycle7"/>
    <dgm:cxn modelId="{F4C18DF0-EF6B-4FA8-B244-E38BDF7D8FBE}" type="presParOf" srcId="{4D03CDC0-0490-4B47-9CB4-9BAE47C57574}" destId="{9F4722BC-65B8-4861-A799-56A7542D0733}" srcOrd="3" destOrd="0" presId="urn:microsoft.com/office/officeart/2005/8/layout/cycle7"/>
    <dgm:cxn modelId="{0EA78073-B8F9-4500-9287-F5E9F1DFB06D}" type="presParOf" srcId="{9F4722BC-65B8-4861-A799-56A7542D0733}" destId="{5D237985-AA84-49D3-83C0-F5E036764D47}" srcOrd="0" destOrd="0" presId="urn:microsoft.com/office/officeart/2005/8/layout/cycle7"/>
    <dgm:cxn modelId="{C7A1B334-9CDB-4B19-BB20-B55D1D75B351}" type="presParOf" srcId="{4D03CDC0-0490-4B47-9CB4-9BAE47C57574}" destId="{EC078D36-54C8-437A-A997-DBD5EE0DA3A3}" srcOrd="4" destOrd="0" presId="urn:microsoft.com/office/officeart/2005/8/layout/cycle7"/>
    <dgm:cxn modelId="{0258007D-CE04-48EA-AB31-C3CA72A2DDC4}" type="presParOf" srcId="{4D03CDC0-0490-4B47-9CB4-9BAE47C57574}" destId="{7B6D0C76-A8F4-4B78-AC95-68051F02017A}" srcOrd="5" destOrd="0" presId="urn:microsoft.com/office/officeart/2005/8/layout/cycle7"/>
    <dgm:cxn modelId="{E0D87416-D900-4DB0-8464-514DF8EB3B98}" type="presParOf" srcId="{7B6D0C76-A8F4-4B78-AC95-68051F02017A}" destId="{6FA3DDFA-782D-4661-9C47-BD31A4FA6CA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F14031-8594-404E-A765-BBDC6A04499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38AB6C8B-8B4B-4F87-AE8D-242B214205EA}">
      <dgm:prSet phldrT="[Text]"/>
      <dgm:spPr>
        <a:solidFill>
          <a:srgbClr val="00B050"/>
        </a:solidFill>
      </dgm:spPr>
      <dgm:t>
        <a:bodyPr/>
        <a:lstStyle/>
        <a:p>
          <a:r>
            <a:rPr lang="en-US" dirty="0"/>
            <a:t>Physician</a:t>
          </a:r>
        </a:p>
      </dgm:t>
    </dgm:pt>
    <dgm:pt modelId="{84EF0EEC-9C13-41CE-BC45-4EAC8C4CF752}" type="parTrans" cxnId="{5E655530-6C09-4042-8FAE-56339CE12C2A}">
      <dgm:prSet/>
      <dgm:spPr/>
      <dgm:t>
        <a:bodyPr/>
        <a:lstStyle/>
        <a:p>
          <a:endParaRPr lang="en-US"/>
        </a:p>
      </dgm:t>
    </dgm:pt>
    <dgm:pt modelId="{E3751B8D-F1D0-4268-B0A6-6DD31DEF6C32}" type="sibTrans" cxnId="{5E655530-6C09-4042-8FAE-56339CE12C2A}">
      <dgm:prSet/>
      <dgm:spPr/>
      <dgm:t>
        <a:bodyPr/>
        <a:lstStyle/>
        <a:p>
          <a:endParaRPr lang="en-US"/>
        </a:p>
      </dgm:t>
    </dgm:pt>
    <dgm:pt modelId="{09C6FCFB-EE8D-4C21-B74E-DF787CD1971C}">
      <dgm:prSet phldrT="[Text]"/>
      <dgm:spPr>
        <a:solidFill>
          <a:srgbClr val="000099"/>
        </a:solidFill>
      </dgm:spPr>
      <dgm:t>
        <a:bodyPr/>
        <a:lstStyle/>
        <a:p>
          <a:r>
            <a:rPr lang="en-US" dirty="0"/>
            <a:t>Public</a:t>
          </a:r>
        </a:p>
      </dgm:t>
    </dgm:pt>
    <dgm:pt modelId="{76EA0216-6684-42FE-94CB-C92D5D94B2D9}" type="parTrans" cxnId="{A376CEAA-A078-4D0A-995E-146BD655F0BE}">
      <dgm:prSet/>
      <dgm:spPr/>
      <dgm:t>
        <a:bodyPr/>
        <a:lstStyle/>
        <a:p>
          <a:endParaRPr lang="en-US"/>
        </a:p>
      </dgm:t>
    </dgm:pt>
    <dgm:pt modelId="{FE7C5B19-8CF8-42A6-9112-C4D0850F9C9D}" type="sibTrans" cxnId="{A376CEAA-A078-4D0A-995E-146BD655F0BE}">
      <dgm:prSet/>
      <dgm:spPr/>
      <dgm:t>
        <a:bodyPr/>
        <a:lstStyle/>
        <a:p>
          <a:endParaRPr lang="en-US"/>
        </a:p>
      </dgm:t>
    </dgm:pt>
    <dgm:pt modelId="{4B8A3DE6-3298-4900-866A-AA94C4F4DCCA}">
      <dgm:prSet phldrT="[Text]"/>
      <dgm:spPr/>
      <dgm:t>
        <a:bodyPr/>
        <a:lstStyle/>
        <a:p>
          <a:r>
            <a:rPr lang="en-US" dirty="0"/>
            <a:t>Patient</a:t>
          </a:r>
        </a:p>
      </dgm:t>
    </dgm:pt>
    <dgm:pt modelId="{BF1D520D-4A89-4660-B1D8-AA69C08EB564}" type="parTrans" cxnId="{B61CA346-6BDE-4312-B9D7-06C41634AB30}">
      <dgm:prSet/>
      <dgm:spPr/>
      <dgm:t>
        <a:bodyPr/>
        <a:lstStyle/>
        <a:p>
          <a:endParaRPr lang="en-US"/>
        </a:p>
      </dgm:t>
    </dgm:pt>
    <dgm:pt modelId="{E67F9160-1CF3-4155-9EB6-E9D45C419C89}" type="sibTrans" cxnId="{B61CA346-6BDE-4312-B9D7-06C41634AB30}">
      <dgm:prSet/>
      <dgm:spPr/>
      <dgm:t>
        <a:bodyPr/>
        <a:lstStyle/>
        <a:p>
          <a:endParaRPr lang="en-US"/>
        </a:p>
      </dgm:t>
    </dgm:pt>
    <dgm:pt modelId="{4D03CDC0-0490-4B47-9CB4-9BAE47C57574}" type="pres">
      <dgm:prSet presAssocID="{B4F14031-8594-404E-A765-BBDC6A044993}" presName="Name0" presStyleCnt="0">
        <dgm:presLayoutVars>
          <dgm:dir/>
          <dgm:resizeHandles val="exact"/>
        </dgm:presLayoutVars>
      </dgm:prSet>
      <dgm:spPr/>
    </dgm:pt>
    <dgm:pt modelId="{CB49858F-5801-4839-992D-E638F9D2BD1C}" type="pres">
      <dgm:prSet presAssocID="{38AB6C8B-8B4B-4F87-AE8D-242B214205EA}" presName="node" presStyleLbl="node1" presStyleIdx="0" presStyleCnt="3" custScaleX="100823" custScaleY="39848" custRadScaleRad="113790" custRadScaleInc="-68860">
        <dgm:presLayoutVars>
          <dgm:bulletEnabled val="1"/>
        </dgm:presLayoutVars>
      </dgm:prSet>
      <dgm:spPr/>
    </dgm:pt>
    <dgm:pt modelId="{14C32290-78E7-40AE-8EB7-2F37FE070B58}" type="pres">
      <dgm:prSet presAssocID="{E3751B8D-F1D0-4268-B0A6-6DD31DEF6C32}" presName="sibTrans" presStyleLbl="sibTrans2D1" presStyleIdx="0" presStyleCnt="3" custScaleX="235636" custLinFactNeighborX="2388" custLinFactNeighborY="2804"/>
      <dgm:spPr/>
    </dgm:pt>
    <dgm:pt modelId="{4ED59DE6-F510-4497-99F3-F476EEE09160}" type="pres">
      <dgm:prSet presAssocID="{E3751B8D-F1D0-4268-B0A6-6DD31DEF6C32}" presName="connectorText" presStyleLbl="sibTrans2D1" presStyleIdx="0" presStyleCnt="3"/>
      <dgm:spPr/>
    </dgm:pt>
    <dgm:pt modelId="{ADF6C7C1-3C49-456C-91AC-836931443274}" type="pres">
      <dgm:prSet presAssocID="{09C6FCFB-EE8D-4C21-B74E-DF787CD1971C}" presName="node" presStyleLbl="node1" presStyleIdx="1" presStyleCnt="3" custScaleX="53075" custScaleY="48606" custRadScaleRad="46620" custRadScaleInc="109343">
        <dgm:presLayoutVars>
          <dgm:bulletEnabled val="1"/>
        </dgm:presLayoutVars>
      </dgm:prSet>
      <dgm:spPr/>
    </dgm:pt>
    <dgm:pt modelId="{9F4722BC-65B8-4861-A799-56A7542D0733}" type="pres">
      <dgm:prSet presAssocID="{FE7C5B19-8CF8-42A6-9112-C4D0850F9C9D}" presName="sibTrans" presStyleLbl="sibTrans2D1" presStyleIdx="1" presStyleCnt="3"/>
      <dgm:spPr/>
    </dgm:pt>
    <dgm:pt modelId="{5D237985-AA84-49D3-83C0-F5E036764D47}" type="pres">
      <dgm:prSet presAssocID="{FE7C5B19-8CF8-42A6-9112-C4D0850F9C9D}" presName="connectorText" presStyleLbl="sibTrans2D1" presStyleIdx="1" presStyleCnt="3"/>
      <dgm:spPr/>
    </dgm:pt>
    <dgm:pt modelId="{EC078D36-54C8-437A-A997-DBD5EE0DA3A3}" type="pres">
      <dgm:prSet presAssocID="{4B8A3DE6-3298-4900-866A-AA94C4F4DCCA}" presName="node" presStyleLbl="node1" presStyleIdx="2" presStyleCnt="3" custScaleX="70690" custScaleY="51653" custRadScaleRad="138395" custRadScaleInc="17467">
        <dgm:presLayoutVars>
          <dgm:bulletEnabled val="1"/>
        </dgm:presLayoutVars>
      </dgm:prSet>
      <dgm:spPr/>
    </dgm:pt>
    <dgm:pt modelId="{7B6D0C76-A8F4-4B78-AC95-68051F02017A}" type="pres">
      <dgm:prSet presAssocID="{E67F9160-1CF3-4155-9EB6-E9D45C419C89}" presName="sibTrans" presStyleLbl="sibTrans2D1" presStyleIdx="2" presStyleCnt="3" custScaleX="226386" custLinFactNeighborX="-23841" custLinFactNeighborY="9623"/>
      <dgm:spPr/>
    </dgm:pt>
    <dgm:pt modelId="{6FA3DDFA-782D-4661-9C47-BD31A4FA6CAA}" type="pres">
      <dgm:prSet presAssocID="{E67F9160-1CF3-4155-9EB6-E9D45C419C89}" presName="connectorText" presStyleLbl="sibTrans2D1" presStyleIdx="2" presStyleCnt="3"/>
      <dgm:spPr/>
    </dgm:pt>
  </dgm:ptLst>
  <dgm:cxnLst>
    <dgm:cxn modelId="{6E8C7D0F-B0EF-4FA7-A9F0-43289D9E6758}" type="presOf" srcId="{E67F9160-1CF3-4155-9EB6-E9D45C419C89}" destId="{6FA3DDFA-782D-4661-9C47-BD31A4FA6CAA}" srcOrd="1" destOrd="0" presId="urn:microsoft.com/office/officeart/2005/8/layout/cycle7"/>
    <dgm:cxn modelId="{8DDA4730-D019-4836-9A13-4B05C5D088D0}" type="presOf" srcId="{E67F9160-1CF3-4155-9EB6-E9D45C419C89}" destId="{7B6D0C76-A8F4-4B78-AC95-68051F02017A}" srcOrd="0" destOrd="0" presId="urn:microsoft.com/office/officeart/2005/8/layout/cycle7"/>
    <dgm:cxn modelId="{5E655530-6C09-4042-8FAE-56339CE12C2A}" srcId="{B4F14031-8594-404E-A765-BBDC6A044993}" destId="{38AB6C8B-8B4B-4F87-AE8D-242B214205EA}" srcOrd="0" destOrd="0" parTransId="{84EF0EEC-9C13-41CE-BC45-4EAC8C4CF752}" sibTransId="{E3751B8D-F1D0-4268-B0A6-6DD31DEF6C32}"/>
    <dgm:cxn modelId="{B61CA346-6BDE-4312-B9D7-06C41634AB30}" srcId="{B4F14031-8594-404E-A765-BBDC6A044993}" destId="{4B8A3DE6-3298-4900-866A-AA94C4F4DCCA}" srcOrd="2" destOrd="0" parTransId="{BF1D520D-4A89-4660-B1D8-AA69C08EB564}" sibTransId="{E67F9160-1CF3-4155-9EB6-E9D45C419C89}"/>
    <dgm:cxn modelId="{FBB9CE50-1EE2-4760-9323-B8CDDC1ED1A0}" type="presOf" srcId="{B4F14031-8594-404E-A765-BBDC6A044993}" destId="{4D03CDC0-0490-4B47-9CB4-9BAE47C57574}" srcOrd="0" destOrd="0" presId="urn:microsoft.com/office/officeart/2005/8/layout/cycle7"/>
    <dgm:cxn modelId="{1D97C571-4B03-4C4C-9D44-D3E46E9ABAF3}" type="presOf" srcId="{38AB6C8B-8B4B-4F87-AE8D-242B214205EA}" destId="{CB49858F-5801-4839-992D-E638F9D2BD1C}" srcOrd="0" destOrd="0" presId="urn:microsoft.com/office/officeart/2005/8/layout/cycle7"/>
    <dgm:cxn modelId="{D04DA055-A09D-4FD0-BE71-470AEA073391}" type="presOf" srcId="{4B8A3DE6-3298-4900-866A-AA94C4F4DCCA}" destId="{EC078D36-54C8-437A-A997-DBD5EE0DA3A3}" srcOrd="0" destOrd="0" presId="urn:microsoft.com/office/officeart/2005/8/layout/cycle7"/>
    <dgm:cxn modelId="{BB43EA75-0F23-47AC-B0A6-42C46A14ADF7}" type="presOf" srcId="{FE7C5B19-8CF8-42A6-9112-C4D0850F9C9D}" destId="{5D237985-AA84-49D3-83C0-F5E036764D47}" srcOrd="1" destOrd="0" presId="urn:microsoft.com/office/officeart/2005/8/layout/cycle7"/>
    <dgm:cxn modelId="{CD8A957C-DFA7-4C71-9118-8E9E258C3B75}" type="presOf" srcId="{09C6FCFB-EE8D-4C21-B74E-DF787CD1971C}" destId="{ADF6C7C1-3C49-456C-91AC-836931443274}" srcOrd="0" destOrd="0" presId="urn:microsoft.com/office/officeart/2005/8/layout/cycle7"/>
    <dgm:cxn modelId="{A376CEAA-A078-4D0A-995E-146BD655F0BE}" srcId="{B4F14031-8594-404E-A765-BBDC6A044993}" destId="{09C6FCFB-EE8D-4C21-B74E-DF787CD1971C}" srcOrd="1" destOrd="0" parTransId="{76EA0216-6684-42FE-94CB-C92D5D94B2D9}" sibTransId="{FE7C5B19-8CF8-42A6-9112-C4D0850F9C9D}"/>
    <dgm:cxn modelId="{E13127C0-5944-44D2-8FC6-4713146984BB}" type="presOf" srcId="{FE7C5B19-8CF8-42A6-9112-C4D0850F9C9D}" destId="{9F4722BC-65B8-4861-A799-56A7542D0733}" srcOrd="0" destOrd="0" presId="urn:microsoft.com/office/officeart/2005/8/layout/cycle7"/>
    <dgm:cxn modelId="{EE7A7CC6-F842-47F2-9FE4-E30E223C86AE}" type="presOf" srcId="{E3751B8D-F1D0-4268-B0A6-6DD31DEF6C32}" destId="{14C32290-78E7-40AE-8EB7-2F37FE070B58}" srcOrd="0" destOrd="0" presId="urn:microsoft.com/office/officeart/2005/8/layout/cycle7"/>
    <dgm:cxn modelId="{8A9575C8-B29B-4969-9EE6-BCDE4E8D2671}" type="presOf" srcId="{E3751B8D-F1D0-4268-B0A6-6DD31DEF6C32}" destId="{4ED59DE6-F510-4497-99F3-F476EEE09160}" srcOrd="1" destOrd="0" presId="urn:microsoft.com/office/officeart/2005/8/layout/cycle7"/>
    <dgm:cxn modelId="{AD0F694B-D41D-429B-AC95-32E61AFA0B50}" type="presParOf" srcId="{4D03CDC0-0490-4B47-9CB4-9BAE47C57574}" destId="{CB49858F-5801-4839-992D-E638F9D2BD1C}" srcOrd="0" destOrd="0" presId="urn:microsoft.com/office/officeart/2005/8/layout/cycle7"/>
    <dgm:cxn modelId="{0878A45A-917C-4364-8233-7E9FF5B97174}" type="presParOf" srcId="{4D03CDC0-0490-4B47-9CB4-9BAE47C57574}" destId="{14C32290-78E7-40AE-8EB7-2F37FE070B58}" srcOrd="1" destOrd="0" presId="urn:microsoft.com/office/officeart/2005/8/layout/cycle7"/>
    <dgm:cxn modelId="{7A803F87-FB1A-44A2-A52A-A566F4A80CA5}" type="presParOf" srcId="{14C32290-78E7-40AE-8EB7-2F37FE070B58}" destId="{4ED59DE6-F510-4497-99F3-F476EEE09160}" srcOrd="0" destOrd="0" presId="urn:microsoft.com/office/officeart/2005/8/layout/cycle7"/>
    <dgm:cxn modelId="{2F797064-01A8-4313-9240-4555F93F8E8D}" type="presParOf" srcId="{4D03CDC0-0490-4B47-9CB4-9BAE47C57574}" destId="{ADF6C7C1-3C49-456C-91AC-836931443274}" srcOrd="2" destOrd="0" presId="urn:microsoft.com/office/officeart/2005/8/layout/cycle7"/>
    <dgm:cxn modelId="{F4C18DF0-EF6B-4FA8-B244-E38BDF7D8FBE}" type="presParOf" srcId="{4D03CDC0-0490-4B47-9CB4-9BAE47C57574}" destId="{9F4722BC-65B8-4861-A799-56A7542D0733}" srcOrd="3" destOrd="0" presId="urn:microsoft.com/office/officeart/2005/8/layout/cycle7"/>
    <dgm:cxn modelId="{0EA78073-B8F9-4500-9287-F5E9F1DFB06D}" type="presParOf" srcId="{9F4722BC-65B8-4861-A799-56A7542D0733}" destId="{5D237985-AA84-49D3-83C0-F5E036764D47}" srcOrd="0" destOrd="0" presId="urn:microsoft.com/office/officeart/2005/8/layout/cycle7"/>
    <dgm:cxn modelId="{C7A1B334-9CDB-4B19-BB20-B55D1D75B351}" type="presParOf" srcId="{4D03CDC0-0490-4B47-9CB4-9BAE47C57574}" destId="{EC078D36-54C8-437A-A997-DBD5EE0DA3A3}" srcOrd="4" destOrd="0" presId="urn:microsoft.com/office/officeart/2005/8/layout/cycle7"/>
    <dgm:cxn modelId="{0258007D-CE04-48EA-AB31-C3CA72A2DDC4}" type="presParOf" srcId="{4D03CDC0-0490-4B47-9CB4-9BAE47C57574}" destId="{7B6D0C76-A8F4-4B78-AC95-68051F02017A}" srcOrd="5" destOrd="0" presId="urn:microsoft.com/office/officeart/2005/8/layout/cycle7"/>
    <dgm:cxn modelId="{E0D87416-D900-4DB0-8464-514DF8EB3B98}" type="presParOf" srcId="{7B6D0C76-A8F4-4B78-AC95-68051F02017A}" destId="{6FA3DDFA-782D-4661-9C47-BD31A4FA6CA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65FF0A-A594-4D3A-959B-3B2C2DC3457C}" type="doc">
      <dgm:prSet loTypeId="urn:microsoft.com/office/officeart/2005/8/layout/arrow2" loCatId="process" qsTypeId="urn:microsoft.com/office/officeart/2005/8/quickstyle/simple1" qsCatId="simple" csTypeId="urn:microsoft.com/office/officeart/2005/8/colors/accent1_2" csCatId="accent1" phldr="1"/>
      <dgm:spPr/>
    </dgm:pt>
    <dgm:pt modelId="{33908240-155C-4AC4-9BB3-DC0DD92CD460}">
      <dgm:prSet phldrT="[Text]"/>
      <dgm:spPr>
        <a:solidFill>
          <a:srgbClr val="000099"/>
        </a:solidFill>
      </dgm:spPr>
      <dgm:t>
        <a:bodyPr/>
        <a:lstStyle/>
        <a:p>
          <a:r>
            <a:rPr lang="en-US" dirty="0">
              <a:solidFill>
                <a:schemeClr val="bg1"/>
              </a:solidFill>
              <a:latin typeface="Arial Black" panose="020B0A04020102020204" pitchFamily="34" charset="0"/>
            </a:rPr>
            <a:t>Non-Identifiable</a:t>
          </a:r>
        </a:p>
        <a:p>
          <a:r>
            <a:rPr lang="en-US" dirty="0">
              <a:solidFill>
                <a:schemeClr val="bg1"/>
              </a:solidFill>
              <a:latin typeface="Arial Black" panose="020B0A04020102020204" pitchFamily="34" charset="0"/>
            </a:rPr>
            <a:t>(</a:t>
          </a:r>
          <a:r>
            <a:rPr lang="en-US" dirty="0" err="1">
              <a:solidFill>
                <a:schemeClr val="bg1"/>
              </a:solidFill>
              <a:latin typeface="Arial Black" panose="020B0A04020102020204" pitchFamily="34" charset="0"/>
            </a:rPr>
            <a:t>Forseeable</a:t>
          </a:r>
          <a:r>
            <a:rPr lang="en-US" dirty="0">
              <a:solidFill>
                <a:schemeClr val="bg1"/>
              </a:solidFill>
              <a:latin typeface="Arial Black" panose="020B0A04020102020204" pitchFamily="34" charset="0"/>
            </a:rPr>
            <a:t>)</a:t>
          </a:r>
        </a:p>
      </dgm:t>
    </dgm:pt>
    <dgm:pt modelId="{6FE21930-4E5C-4C93-9D76-91BF4C4A5AAA}" type="parTrans" cxnId="{4C728461-CCF7-4332-9B47-7A450B977757}">
      <dgm:prSet/>
      <dgm:spPr/>
      <dgm:t>
        <a:bodyPr/>
        <a:lstStyle/>
        <a:p>
          <a:endParaRPr lang="en-US"/>
        </a:p>
      </dgm:t>
    </dgm:pt>
    <dgm:pt modelId="{B23F6B6C-E26C-4358-A565-42D128136E68}" type="sibTrans" cxnId="{4C728461-CCF7-4332-9B47-7A450B977757}">
      <dgm:prSet/>
      <dgm:spPr/>
      <dgm:t>
        <a:bodyPr/>
        <a:lstStyle/>
        <a:p>
          <a:endParaRPr lang="en-US"/>
        </a:p>
      </dgm:t>
    </dgm:pt>
    <dgm:pt modelId="{36A13358-9E03-4FC3-856E-8D93E917746B}">
      <dgm:prSet phldrT="[Text]"/>
      <dgm:spPr>
        <a:solidFill>
          <a:srgbClr val="000099"/>
        </a:solidFill>
      </dgm:spPr>
      <dgm:t>
        <a:bodyPr/>
        <a:lstStyle/>
        <a:p>
          <a:r>
            <a:rPr lang="en-US" dirty="0">
              <a:solidFill>
                <a:schemeClr val="bg1"/>
              </a:solidFill>
              <a:latin typeface="Arial Black" panose="020B0A04020102020204" pitchFamily="34" charset="0"/>
            </a:rPr>
            <a:t>Identifiable</a:t>
          </a:r>
        </a:p>
        <a:p>
          <a:r>
            <a:rPr lang="en-US" dirty="0">
              <a:solidFill>
                <a:schemeClr val="bg1"/>
              </a:solidFill>
              <a:latin typeface="Arial Black" panose="020B0A04020102020204" pitchFamily="34" charset="0"/>
            </a:rPr>
            <a:t>3</a:t>
          </a:r>
          <a:r>
            <a:rPr lang="en-US" baseline="30000" dirty="0">
              <a:solidFill>
                <a:schemeClr val="bg1"/>
              </a:solidFill>
              <a:latin typeface="Arial Black" panose="020B0A04020102020204" pitchFamily="34" charset="0"/>
            </a:rPr>
            <a:t>rd</a:t>
          </a:r>
          <a:r>
            <a:rPr lang="en-US" dirty="0">
              <a:solidFill>
                <a:schemeClr val="bg1"/>
              </a:solidFill>
              <a:latin typeface="Arial Black" panose="020B0A04020102020204" pitchFamily="34" charset="0"/>
            </a:rPr>
            <a:t> Party</a:t>
          </a:r>
        </a:p>
      </dgm:t>
    </dgm:pt>
    <dgm:pt modelId="{382EA00C-8EE6-4970-BE87-391A6E051672}" type="parTrans" cxnId="{59246BB4-EE51-4D09-98FD-F3362838A717}">
      <dgm:prSet/>
      <dgm:spPr/>
      <dgm:t>
        <a:bodyPr/>
        <a:lstStyle/>
        <a:p>
          <a:endParaRPr lang="en-US"/>
        </a:p>
      </dgm:t>
    </dgm:pt>
    <dgm:pt modelId="{7B708363-5EBC-4A90-A354-BE6DBB7C7DD1}" type="sibTrans" cxnId="{59246BB4-EE51-4D09-98FD-F3362838A717}">
      <dgm:prSet/>
      <dgm:spPr/>
      <dgm:t>
        <a:bodyPr/>
        <a:lstStyle/>
        <a:p>
          <a:endParaRPr lang="en-US"/>
        </a:p>
      </dgm:t>
    </dgm:pt>
    <dgm:pt modelId="{DCE914C4-167E-4FF3-8A03-1667C9399E66}">
      <dgm:prSet phldrT="[Text]" custT="1"/>
      <dgm:spPr>
        <a:solidFill>
          <a:srgbClr val="000099"/>
        </a:solidFill>
      </dgm:spPr>
      <dgm:t>
        <a:bodyPr/>
        <a:lstStyle/>
        <a:p>
          <a:r>
            <a:rPr lang="en-US" sz="2400" dirty="0">
              <a:solidFill>
                <a:schemeClr val="bg1"/>
              </a:solidFill>
              <a:latin typeface="Arial Black" panose="020B0A04020102020204" pitchFamily="34" charset="0"/>
            </a:rPr>
            <a:t>Family</a:t>
          </a:r>
        </a:p>
        <a:p>
          <a:r>
            <a:rPr lang="en-US" sz="2400" dirty="0">
              <a:solidFill>
                <a:schemeClr val="bg1"/>
              </a:solidFill>
              <a:latin typeface="Arial Black" panose="020B0A04020102020204" pitchFamily="34" charset="0"/>
            </a:rPr>
            <a:t>Member</a:t>
          </a:r>
        </a:p>
      </dgm:t>
    </dgm:pt>
    <dgm:pt modelId="{340D1B75-9D32-4EB0-934E-B3B4E36E6658}" type="parTrans" cxnId="{2B6E7579-A36C-42D3-A6A6-43F54AF5BFD7}">
      <dgm:prSet/>
      <dgm:spPr/>
      <dgm:t>
        <a:bodyPr/>
        <a:lstStyle/>
        <a:p>
          <a:endParaRPr lang="en-US"/>
        </a:p>
      </dgm:t>
    </dgm:pt>
    <dgm:pt modelId="{8E91B371-717A-4A80-B10F-1A90BCF86F0D}" type="sibTrans" cxnId="{2B6E7579-A36C-42D3-A6A6-43F54AF5BFD7}">
      <dgm:prSet/>
      <dgm:spPr/>
      <dgm:t>
        <a:bodyPr/>
        <a:lstStyle/>
        <a:p>
          <a:endParaRPr lang="en-US"/>
        </a:p>
      </dgm:t>
    </dgm:pt>
    <dgm:pt modelId="{73A0A6F9-D335-4B46-BBD1-A2322F585E8F}" type="pres">
      <dgm:prSet presAssocID="{AF65FF0A-A594-4D3A-959B-3B2C2DC3457C}" presName="arrowDiagram" presStyleCnt="0">
        <dgm:presLayoutVars>
          <dgm:chMax val="5"/>
          <dgm:dir/>
          <dgm:resizeHandles val="exact"/>
        </dgm:presLayoutVars>
      </dgm:prSet>
      <dgm:spPr/>
    </dgm:pt>
    <dgm:pt modelId="{E4C0DB53-B99D-4DDE-97D5-9DCBA43D96A0}" type="pres">
      <dgm:prSet presAssocID="{AF65FF0A-A594-4D3A-959B-3B2C2DC3457C}" presName="arrow" presStyleLbl="bgShp" presStyleIdx="0" presStyleCnt="1" custScaleX="32588" custScaleY="66350" custLinFactNeighborX="4762" custLinFactNeighborY="-1462"/>
      <dgm:spPr/>
    </dgm:pt>
    <dgm:pt modelId="{A018CAF0-000A-4974-97D4-A35541525CBA}" type="pres">
      <dgm:prSet presAssocID="{AF65FF0A-A594-4D3A-959B-3B2C2DC3457C}" presName="arrowDiagram3" presStyleCnt="0"/>
      <dgm:spPr/>
    </dgm:pt>
    <dgm:pt modelId="{EFA8E750-8C09-48D8-9035-745B4D8814A9}" type="pres">
      <dgm:prSet presAssocID="{33908240-155C-4AC4-9BB3-DC0DD92CD460}" presName="bullet3a" presStyleLbl="node1" presStyleIdx="0" presStyleCnt="3" custLinFactX="1200000" custLinFactY="100000" custLinFactNeighborX="1247121" custLinFactNeighborY="124871"/>
      <dgm:spPr/>
    </dgm:pt>
    <dgm:pt modelId="{DF85D1D0-7714-47CB-AA84-6C6D1305DA44}" type="pres">
      <dgm:prSet presAssocID="{33908240-155C-4AC4-9BB3-DC0DD92CD460}" presName="textBox3a" presStyleLbl="revTx" presStyleIdx="0" presStyleCnt="3" custScaleX="106455" custScaleY="87027" custLinFactX="100000" custLinFactNeighborX="192076" custLinFactNeighborY="-5542">
        <dgm:presLayoutVars>
          <dgm:bulletEnabled val="1"/>
        </dgm:presLayoutVars>
      </dgm:prSet>
      <dgm:spPr/>
    </dgm:pt>
    <dgm:pt modelId="{67CB201E-8B12-4E92-BA18-D540F6F03DB1}" type="pres">
      <dgm:prSet presAssocID="{36A13358-9E03-4FC3-856E-8D93E917746B}" presName="bullet3b" presStyleLbl="node1" presStyleIdx="1" presStyleCnt="3" custLinFactX="400000" custLinFactNeighborX="417114" custLinFactNeighborY="84206"/>
      <dgm:spPr/>
    </dgm:pt>
    <dgm:pt modelId="{EF80F47D-4E20-4264-8A07-50D9F9CB4E0B}" type="pres">
      <dgm:prSet presAssocID="{36A13358-9E03-4FC3-856E-8D93E917746B}" presName="textBox3b" presStyleLbl="revTx" presStyleIdx="1" presStyleCnt="3" custScaleY="33540" custLinFactX="84052" custLinFactNeighborX="100000" custLinFactNeighborY="-36417">
        <dgm:presLayoutVars>
          <dgm:bulletEnabled val="1"/>
        </dgm:presLayoutVars>
      </dgm:prSet>
      <dgm:spPr/>
    </dgm:pt>
    <dgm:pt modelId="{90DF6DFA-87F4-4182-B67B-3FA7BE1A16B7}" type="pres">
      <dgm:prSet presAssocID="{DCE914C4-167E-4FF3-8A03-1667C9399E66}" presName="bullet3c" presStyleLbl="node1" presStyleIdx="2" presStyleCnt="3" custLinFactX="51318" custLinFactNeighborX="100000" custLinFactNeighborY="-51116"/>
      <dgm:spPr/>
    </dgm:pt>
    <dgm:pt modelId="{72EDA9A5-21AD-4EDB-9997-15DEF3436D5F}" type="pres">
      <dgm:prSet presAssocID="{DCE914C4-167E-4FF3-8A03-1667C9399E66}" presName="textBox3c" presStyleLbl="revTx" presStyleIdx="2" presStyleCnt="3" custScaleY="29396" custLinFactNeighborX="66244" custLinFactNeighborY="-55626">
        <dgm:presLayoutVars>
          <dgm:bulletEnabled val="1"/>
        </dgm:presLayoutVars>
      </dgm:prSet>
      <dgm:spPr/>
    </dgm:pt>
  </dgm:ptLst>
  <dgm:cxnLst>
    <dgm:cxn modelId="{96B8F53A-A9CD-44D3-A31A-F4F0036908FF}" type="presOf" srcId="{36A13358-9E03-4FC3-856E-8D93E917746B}" destId="{EF80F47D-4E20-4264-8A07-50D9F9CB4E0B}" srcOrd="0" destOrd="0" presId="urn:microsoft.com/office/officeart/2005/8/layout/arrow2"/>
    <dgm:cxn modelId="{4C728461-CCF7-4332-9B47-7A450B977757}" srcId="{AF65FF0A-A594-4D3A-959B-3B2C2DC3457C}" destId="{33908240-155C-4AC4-9BB3-DC0DD92CD460}" srcOrd="0" destOrd="0" parTransId="{6FE21930-4E5C-4C93-9D76-91BF4C4A5AAA}" sibTransId="{B23F6B6C-E26C-4358-A565-42D128136E68}"/>
    <dgm:cxn modelId="{F7B3DE63-2C9D-46A7-9048-DCDA1EDD372B}" type="presOf" srcId="{DCE914C4-167E-4FF3-8A03-1667C9399E66}" destId="{72EDA9A5-21AD-4EDB-9997-15DEF3436D5F}" srcOrd="0" destOrd="0" presId="urn:microsoft.com/office/officeart/2005/8/layout/arrow2"/>
    <dgm:cxn modelId="{DA698266-9F13-403A-B299-0504B2579957}" type="presOf" srcId="{AF65FF0A-A594-4D3A-959B-3B2C2DC3457C}" destId="{73A0A6F9-D335-4B46-BBD1-A2322F585E8F}" srcOrd="0" destOrd="0" presId="urn:microsoft.com/office/officeart/2005/8/layout/arrow2"/>
    <dgm:cxn modelId="{33A1F670-CAE2-45CD-97F1-9A648EB0A78C}" type="presOf" srcId="{33908240-155C-4AC4-9BB3-DC0DD92CD460}" destId="{DF85D1D0-7714-47CB-AA84-6C6D1305DA44}" srcOrd="0" destOrd="0" presId="urn:microsoft.com/office/officeart/2005/8/layout/arrow2"/>
    <dgm:cxn modelId="{2B6E7579-A36C-42D3-A6A6-43F54AF5BFD7}" srcId="{AF65FF0A-A594-4D3A-959B-3B2C2DC3457C}" destId="{DCE914C4-167E-4FF3-8A03-1667C9399E66}" srcOrd="2" destOrd="0" parTransId="{340D1B75-9D32-4EB0-934E-B3B4E36E6658}" sibTransId="{8E91B371-717A-4A80-B10F-1A90BCF86F0D}"/>
    <dgm:cxn modelId="{59246BB4-EE51-4D09-98FD-F3362838A717}" srcId="{AF65FF0A-A594-4D3A-959B-3B2C2DC3457C}" destId="{36A13358-9E03-4FC3-856E-8D93E917746B}" srcOrd="1" destOrd="0" parTransId="{382EA00C-8EE6-4970-BE87-391A6E051672}" sibTransId="{7B708363-5EBC-4A90-A354-BE6DBB7C7DD1}"/>
    <dgm:cxn modelId="{BA8E6D2E-6715-4086-816E-DC80539F80ED}" type="presParOf" srcId="{73A0A6F9-D335-4B46-BBD1-A2322F585E8F}" destId="{E4C0DB53-B99D-4DDE-97D5-9DCBA43D96A0}" srcOrd="0" destOrd="0" presId="urn:microsoft.com/office/officeart/2005/8/layout/arrow2"/>
    <dgm:cxn modelId="{52ABE0FC-E2C4-4750-974C-805F0F2A85A4}" type="presParOf" srcId="{73A0A6F9-D335-4B46-BBD1-A2322F585E8F}" destId="{A018CAF0-000A-4974-97D4-A35541525CBA}" srcOrd="1" destOrd="0" presId="urn:microsoft.com/office/officeart/2005/8/layout/arrow2"/>
    <dgm:cxn modelId="{0A79B6CC-6987-47AD-835F-9A2D678B586E}" type="presParOf" srcId="{A018CAF0-000A-4974-97D4-A35541525CBA}" destId="{EFA8E750-8C09-48D8-9035-745B4D8814A9}" srcOrd="0" destOrd="0" presId="urn:microsoft.com/office/officeart/2005/8/layout/arrow2"/>
    <dgm:cxn modelId="{66BDBC47-CEAE-4E09-AAC3-DEF094526C43}" type="presParOf" srcId="{A018CAF0-000A-4974-97D4-A35541525CBA}" destId="{DF85D1D0-7714-47CB-AA84-6C6D1305DA44}" srcOrd="1" destOrd="0" presId="urn:microsoft.com/office/officeart/2005/8/layout/arrow2"/>
    <dgm:cxn modelId="{7BE3B640-46C5-467B-AEBB-F9DBBFF66DEB}" type="presParOf" srcId="{A018CAF0-000A-4974-97D4-A35541525CBA}" destId="{67CB201E-8B12-4E92-BA18-D540F6F03DB1}" srcOrd="2" destOrd="0" presId="urn:microsoft.com/office/officeart/2005/8/layout/arrow2"/>
    <dgm:cxn modelId="{5F452BAD-1189-4EE6-B67B-1952FC2F9B3A}" type="presParOf" srcId="{A018CAF0-000A-4974-97D4-A35541525CBA}" destId="{EF80F47D-4E20-4264-8A07-50D9F9CB4E0B}" srcOrd="3" destOrd="0" presId="urn:microsoft.com/office/officeart/2005/8/layout/arrow2"/>
    <dgm:cxn modelId="{29732665-CD2F-4821-A751-FA16529BB1ED}" type="presParOf" srcId="{A018CAF0-000A-4974-97D4-A35541525CBA}" destId="{90DF6DFA-87F4-4182-B67B-3FA7BE1A16B7}" srcOrd="4" destOrd="0" presId="urn:microsoft.com/office/officeart/2005/8/layout/arrow2"/>
    <dgm:cxn modelId="{756AE2D4-80B6-4C18-B78C-605225D24390}" type="presParOf" srcId="{A018CAF0-000A-4974-97D4-A35541525CBA}" destId="{72EDA9A5-21AD-4EDB-9997-15DEF3436D5F}" srcOrd="5"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0DDC1E-CFFE-44AF-B330-BC3731B687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F5FCB40-6551-4E6D-A349-81B9BE68F87D}">
      <dgm:prSet phldrT="[Text]"/>
      <dgm:spPr>
        <a:solidFill>
          <a:srgbClr val="996633"/>
        </a:solidFill>
      </dgm:spPr>
      <dgm:t>
        <a:bodyPr/>
        <a:lstStyle/>
        <a:p>
          <a:r>
            <a:rPr lang="en-US" dirty="0"/>
            <a:t>Ethics</a:t>
          </a:r>
        </a:p>
      </dgm:t>
    </dgm:pt>
    <dgm:pt modelId="{83BC668A-740B-4EB0-B949-829BB42BA0D9}" type="parTrans" cxnId="{927E52D4-7692-4AE8-BDAA-2F5B886479E3}">
      <dgm:prSet/>
      <dgm:spPr/>
      <dgm:t>
        <a:bodyPr/>
        <a:lstStyle/>
        <a:p>
          <a:endParaRPr lang="en-US"/>
        </a:p>
      </dgm:t>
    </dgm:pt>
    <dgm:pt modelId="{131B9BCE-2421-4234-852A-C8D0AB336F6B}" type="sibTrans" cxnId="{927E52D4-7692-4AE8-BDAA-2F5B886479E3}">
      <dgm:prSet/>
      <dgm:spPr/>
      <dgm:t>
        <a:bodyPr/>
        <a:lstStyle/>
        <a:p>
          <a:endParaRPr lang="en-US"/>
        </a:p>
      </dgm:t>
    </dgm:pt>
    <dgm:pt modelId="{4395CFB1-0F59-4832-8AFC-30D072C282FA}">
      <dgm:prSet phldrT="[Text]"/>
      <dgm:spPr>
        <a:solidFill>
          <a:srgbClr val="000099"/>
        </a:solidFill>
      </dgm:spPr>
      <dgm:t>
        <a:bodyPr/>
        <a:lstStyle/>
        <a:p>
          <a:r>
            <a:rPr lang="en-US" dirty="0"/>
            <a:t>Bioethics</a:t>
          </a:r>
        </a:p>
      </dgm:t>
    </dgm:pt>
    <dgm:pt modelId="{34C5529B-0E11-4BAC-B42A-F3BDED64F46F}" type="parTrans" cxnId="{54351FAE-85A3-4445-8518-5C85F12FB0AC}">
      <dgm:prSet/>
      <dgm:spPr/>
      <dgm:t>
        <a:bodyPr/>
        <a:lstStyle/>
        <a:p>
          <a:endParaRPr lang="en-US"/>
        </a:p>
      </dgm:t>
    </dgm:pt>
    <dgm:pt modelId="{DA163605-768A-44CC-9358-C81DC2BC743A}" type="sibTrans" cxnId="{54351FAE-85A3-4445-8518-5C85F12FB0AC}">
      <dgm:prSet/>
      <dgm:spPr/>
      <dgm:t>
        <a:bodyPr/>
        <a:lstStyle/>
        <a:p>
          <a:endParaRPr lang="en-US"/>
        </a:p>
      </dgm:t>
    </dgm:pt>
    <dgm:pt modelId="{9DF29C80-3151-4E06-A4F6-43AA6EDB4EC3}">
      <dgm:prSet phldrT="[Text]"/>
      <dgm:spPr/>
      <dgm:t>
        <a:bodyPr/>
        <a:lstStyle/>
        <a:p>
          <a:r>
            <a:rPr lang="en-US" dirty="0"/>
            <a:t>Medical Ethics</a:t>
          </a:r>
        </a:p>
      </dgm:t>
    </dgm:pt>
    <dgm:pt modelId="{F5F6521C-7008-447B-9861-A3924A98601B}" type="parTrans" cxnId="{239BF83A-16C2-46DD-BE25-444664562C72}">
      <dgm:prSet/>
      <dgm:spPr/>
      <dgm:t>
        <a:bodyPr/>
        <a:lstStyle/>
        <a:p>
          <a:endParaRPr lang="en-US"/>
        </a:p>
      </dgm:t>
    </dgm:pt>
    <dgm:pt modelId="{4EB0E99C-DCF9-40D6-8648-86FB34EDAD13}" type="sibTrans" cxnId="{239BF83A-16C2-46DD-BE25-444664562C72}">
      <dgm:prSet/>
      <dgm:spPr/>
      <dgm:t>
        <a:bodyPr/>
        <a:lstStyle/>
        <a:p>
          <a:endParaRPr lang="en-US"/>
        </a:p>
      </dgm:t>
    </dgm:pt>
    <dgm:pt modelId="{E46C922B-E87E-4033-88E0-F674FC44A9FF}">
      <dgm:prSet phldrT="[Text]"/>
      <dgm:spPr>
        <a:solidFill>
          <a:schemeClr val="accent6">
            <a:lumMod val="50000"/>
          </a:schemeClr>
        </a:solidFill>
      </dgm:spPr>
      <dgm:t>
        <a:bodyPr/>
        <a:lstStyle/>
        <a:p>
          <a:r>
            <a:rPr lang="en-US" dirty="0"/>
            <a:t>Morality</a:t>
          </a:r>
        </a:p>
      </dgm:t>
    </dgm:pt>
    <dgm:pt modelId="{C807EDE1-A550-4F76-8D5C-11189E56693D}" type="parTrans" cxnId="{24497136-88AD-4A35-8289-5C603FBAD7D0}">
      <dgm:prSet/>
      <dgm:spPr/>
      <dgm:t>
        <a:bodyPr/>
        <a:lstStyle/>
        <a:p>
          <a:endParaRPr lang="en-US"/>
        </a:p>
      </dgm:t>
    </dgm:pt>
    <dgm:pt modelId="{10E1115B-4515-4D41-9740-ABAB9168E536}" type="sibTrans" cxnId="{24497136-88AD-4A35-8289-5C603FBAD7D0}">
      <dgm:prSet/>
      <dgm:spPr/>
      <dgm:t>
        <a:bodyPr/>
        <a:lstStyle/>
        <a:p>
          <a:endParaRPr lang="en-US"/>
        </a:p>
      </dgm:t>
    </dgm:pt>
    <dgm:pt modelId="{C1D442B0-9B90-4315-837D-1910EB78E02E}" type="pres">
      <dgm:prSet presAssocID="{440DDC1E-CFFE-44AF-B330-BC3731B6873E}" presName="diagram" presStyleCnt="0">
        <dgm:presLayoutVars>
          <dgm:dir/>
          <dgm:resizeHandles val="exact"/>
        </dgm:presLayoutVars>
      </dgm:prSet>
      <dgm:spPr/>
    </dgm:pt>
    <dgm:pt modelId="{E8E4CB1E-C5A5-463B-B7C7-BD2CF34A9751}" type="pres">
      <dgm:prSet presAssocID="{BF5FCB40-6551-4E6D-A349-81B9BE68F87D}" presName="node" presStyleLbl="node1" presStyleIdx="0" presStyleCnt="4" custScaleX="62510" custScaleY="95924" custLinFactNeighborX="-35432" custLinFactNeighborY="6692">
        <dgm:presLayoutVars>
          <dgm:bulletEnabled val="1"/>
        </dgm:presLayoutVars>
      </dgm:prSet>
      <dgm:spPr/>
    </dgm:pt>
    <dgm:pt modelId="{9D9946CA-B059-4CBB-8CEA-F8061E482082}" type="pres">
      <dgm:prSet presAssocID="{131B9BCE-2421-4234-852A-C8D0AB336F6B}" presName="sibTrans" presStyleCnt="0"/>
      <dgm:spPr/>
    </dgm:pt>
    <dgm:pt modelId="{B307AC07-ED2E-48EA-89DD-0727D24E33BC}" type="pres">
      <dgm:prSet presAssocID="{4395CFB1-0F59-4832-8AFC-30D072C282FA}" presName="node" presStyleLbl="node1" presStyleIdx="1" presStyleCnt="4" custScaleX="94516" custScaleY="76182">
        <dgm:presLayoutVars>
          <dgm:bulletEnabled val="1"/>
        </dgm:presLayoutVars>
      </dgm:prSet>
      <dgm:spPr/>
    </dgm:pt>
    <dgm:pt modelId="{071FE733-CE88-442C-9C9A-68DCF3FF4137}" type="pres">
      <dgm:prSet presAssocID="{DA163605-768A-44CC-9358-C81DC2BC743A}" presName="sibTrans" presStyleCnt="0"/>
      <dgm:spPr/>
    </dgm:pt>
    <dgm:pt modelId="{BCAA492B-A74E-47C1-A21C-147D2257D49E}" type="pres">
      <dgm:prSet presAssocID="{9DF29C80-3151-4E06-A4F6-43AA6EDB4EC3}" presName="node" presStyleLbl="node1" presStyleIdx="2" presStyleCnt="4" custScaleX="68113" custScaleY="58856" custLinFactNeighborX="-37644" custLinFactNeighborY="-11371">
        <dgm:presLayoutVars>
          <dgm:bulletEnabled val="1"/>
        </dgm:presLayoutVars>
      </dgm:prSet>
      <dgm:spPr/>
    </dgm:pt>
    <dgm:pt modelId="{91A9F701-90DF-4734-9ABB-5FA24B5842C6}" type="pres">
      <dgm:prSet presAssocID="{4EB0E99C-DCF9-40D6-8648-86FB34EDAD13}" presName="sibTrans" presStyleCnt="0"/>
      <dgm:spPr/>
    </dgm:pt>
    <dgm:pt modelId="{33FB1690-1B05-495A-A5DF-407A2147DB8A}" type="pres">
      <dgm:prSet presAssocID="{E46C922B-E87E-4033-88E0-F674FC44A9FF}" presName="node" presStyleLbl="node1" presStyleIdx="3" presStyleCnt="4" custScaleX="73902" custScaleY="69597" custLinFactNeighborY="-19896">
        <dgm:presLayoutVars>
          <dgm:bulletEnabled val="1"/>
        </dgm:presLayoutVars>
      </dgm:prSet>
      <dgm:spPr/>
    </dgm:pt>
  </dgm:ptLst>
  <dgm:cxnLst>
    <dgm:cxn modelId="{E92A0A13-2DA7-453F-9B0D-A089B46E4831}" type="presOf" srcId="{BF5FCB40-6551-4E6D-A349-81B9BE68F87D}" destId="{E8E4CB1E-C5A5-463B-B7C7-BD2CF34A9751}" srcOrd="0" destOrd="0" presId="urn:microsoft.com/office/officeart/2005/8/layout/default"/>
    <dgm:cxn modelId="{24497136-88AD-4A35-8289-5C603FBAD7D0}" srcId="{440DDC1E-CFFE-44AF-B330-BC3731B6873E}" destId="{E46C922B-E87E-4033-88E0-F674FC44A9FF}" srcOrd="3" destOrd="0" parTransId="{C807EDE1-A550-4F76-8D5C-11189E56693D}" sibTransId="{10E1115B-4515-4D41-9740-ABAB9168E536}"/>
    <dgm:cxn modelId="{239BF83A-16C2-46DD-BE25-444664562C72}" srcId="{440DDC1E-CFFE-44AF-B330-BC3731B6873E}" destId="{9DF29C80-3151-4E06-A4F6-43AA6EDB4EC3}" srcOrd="2" destOrd="0" parTransId="{F5F6521C-7008-447B-9861-A3924A98601B}" sibTransId="{4EB0E99C-DCF9-40D6-8648-86FB34EDAD13}"/>
    <dgm:cxn modelId="{102AEC64-2BA1-4392-A376-7A9444FE5468}" type="presOf" srcId="{440DDC1E-CFFE-44AF-B330-BC3731B6873E}" destId="{C1D442B0-9B90-4315-837D-1910EB78E02E}" srcOrd="0" destOrd="0" presId="urn:microsoft.com/office/officeart/2005/8/layout/default"/>
    <dgm:cxn modelId="{76E9AB72-05B4-44EC-8DBF-200DB3464ABA}" type="presOf" srcId="{9DF29C80-3151-4E06-A4F6-43AA6EDB4EC3}" destId="{BCAA492B-A74E-47C1-A21C-147D2257D49E}" srcOrd="0" destOrd="0" presId="urn:microsoft.com/office/officeart/2005/8/layout/default"/>
    <dgm:cxn modelId="{54351FAE-85A3-4445-8518-5C85F12FB0AC}" srcId="{440DDC1E-CFFE-44AF-B330-BC3731B6873E}" destId="{4395CFB1-0F59-4832-8AFC-30D072C282FA}" srcOrd="1" destOrd="0" parTransId="{34C5529B-0E11-4BAC-B42A-F3BDED64F46F}" sibTransId="{DA163605-768A-44CC-9358-C81DC2BC743A}"/>
    <dgm:cxn modelId="{F60506C9-2562-475A-AC56-6B0AFAC70042}" type="presOf" srcId="{E46C922B-E87E-4033-88E0-F674FC44A9FF}" destId="{33FB1690-1B05-495A-A5DF-407A2147DB8A}" srcOrd="0" destOrd="0" presId="urn:microsoft.com/office/officeart/2005/8/layout/default"/>
    <dgm:cxn modelId="{F6EEB3D2-0A8B-4B2C-9047-6B2CAF1A2614}" type="presOf" srcId="{4395CFB1-0F59-4832-8AFC-30D072C282FA}" destId="{B307AC07-ED2E-48EA-89DD-0727D24E33BC}" srcOrd="0" destOrd="0" presId="urn:microsoft.com/office/officeart/2005/8/layout/default"/>
    <dgm:cxn modelId="{927E52D4-7692-4AE8-BDAA-2F5B886479E3}" srcId="{440DDC1E-CFFE-44AF-B330-BC3731B6873E}" destId="{BF5FCB40-6551-4E6D-A349-81B9BE68F87D}" srcOrd="0" destOrd="0" parTransId="{83BC668A-740B-4EB0-B949-829BB42BA0D9}" sibTransId="{131B9BCE-2421-4234-852A-C8D0AB336F6B}"/>
    <dgm:cxn modelId="{BF6BB8FF-A59D-4C4D-9BFF-41CD8A272C8A}" type="presParOf" srcId="{C1D442B0-9B90-4315-837D-1910EB78E02E}" destId="{E8E4CB1E-C5A5-463B-B7C7-BD2CF34A9751}" srcOrd="0" destOrd="0" presId="urn:microsoft.com/office/officeart/2005/8/layout/default"/>
    <dgm:cxn modelId="{605CE7AA-C13C-4872-86DC-9753AC2F1CD1}" type="presParOf" srcId="{C1D442B0-9B90-4315-837D-1910EB78E02E}" destId="{9D9946CA-B059-4CBB-8CEA-F8061E482082}" srcOrd="1" destOrd="0" presId="urn:microsoft.com/office/officeart/2005/8/layout/default"/>
    <dgm:cxn modelId="{E31AC972-0F8A-4370-9D0B-42E3992BEFF0}" type="presParOf" srcId="{C1D442B0-9B90-4315-837D-1910EB78E02E}" destId="{B307AC07-ED2E-48EA-89DD-0727D24E33BC}" srcOrd="2" destOrd="0" presId="urn:microsoft.com/office/officeart/2005/8/layout/default"/>
    <dgm:cxn modelId="{F82D06B0-243A-452B-A138-7193B96CD974}" type="presParOf" srcId="{C1D442B0-9B90-4315-837D-1910EB78E02E}" destId="{071FE733-CE88-442C-9C9A-68DCF3FF4137}" srcOrd="3" destOrd="0" presId="urn:microsoft.com/office/officeart/2005/8/layout/default"/>
    <dgm:cxn modelId="{500050C4-11B9-4CB9-8406-5B20080A35C2}" type="presParOf" srcId="{C1D442B0-9B90-4315-837D-1910EB78E02E}" destId="{BCAA492B-A74E-47C1-A21C-147D2257D49E}" srcOrd="4" destOrd="0" presId="urn:microsoft.com/office/officeart/2005/8/layout/default"/>
    <dgm:cxn modelId="{67B6230D-2F42-4949-A9DE-B5205E74709F}" type="presParOf" srcId="{C1D442B0-9B90-4315-837D-1910EB78E02E}" destId="{91A9F701-90DF-4734-9ABB-5FA24B5842C6}" srcOrd="5" destOrd="0" presId="urn:microsoft.com/office/officeart/2005/8/layout/default"/>
    <dgm:cxn modelId="{F4D81D80-BEF8-47EB-94F3-4D8F45C1C217}" type="presParOf" srcId="{C1D442B0-9B90-4315-837D-1910EB78E02E}" destId="{33FB1690-1B05-495A-A5DF-407A2147DB8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9858F-5801-4839-992D-E638F9D2BD1C}">
      <dsp:nvSpPr>
        <dsp:cNvPr id="0" name=""/>
        <dsp:cNvSpPr/>
      </dsp:nvSpPr>
      <dsp:spPr>
        <a:xfrm>
          <a:off x="2042703" y="1191"/>
          <a:ext cx="5518107" cy="1012961"/>
        </a:xfrm>
        <a:prstGeom prst="roundRect">
          <a:avLst>
            <a:gd name="adj" fmla="val 10000"/>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Physician</a:t>
          </a:r>
        </a:p>
      </dsp:txBody>
      <dsp:txXfrm>
        <a:off x="2072372" y="30860"/>
        <a:ext cx="5458769" cy="953623"/>
      </dsp:txXfrm>
    </dsp:sp>
    <dsp:sp modelId="{14C32290-78E7-40AE-8EB7-2F37FE070B58}">
      <dsp:nvSpPr>
        <dsp:cNvPr id="0" name=""/>
        <dsp:cNvSpPr/>
      </dsp:nvSpPr>
      <dsp:spPr>
        <a:xfrm rot="3600000">
          <a:off x="5113266" y="1779095"/>
          <a:ext cx="1049786" cy="354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219627" y="1850002"/>
        <a:ext cx="837064" cy="212722"/>
      </dsp:txXfrm>
    </dsp:sp>
    <dsp:sp modelId="{ADF6C7C1-3C49-456C-91AC-836931443274}">
      <dsp:nvSpPr>
        <dsp:cNvPr id="0" name=""/>
        <dsp:cNvSpPr/>
      </dsp:nvSpPr>
      <dsp:spPr>
        <a:xfrm>
          <a:off x="5387451" y="2898574"/>
          <a:ext cx="2174220" cy="1012961"/>
        </a:xfrm>
        <a:prstGeom prst="roundRect">
          <a:avLst>
            <a:gd name="adj" fmla="val 10000"/>
          </a:avLst>
        </a:prstGeom>
        <a:solidFill>
          <a:srgbClr val="00009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Public</a:t>
          </a:r>
        </a:p>
      </dsp:txBody>
      <dsp:txXfrm>
        <a:off x="5417120" y="2928243"/>
        <a:ext cx="2114882" cy="953623"/>
      </dsp:txXfrm>
    </dsp:sp>
    <dsp:sp modelId="{9F4722BC-65B8-4861-A799-56A7542D0733}">
      <dsp:nvSpPr>
        <dsp:cNvPr id="0" name=""/>
        <dsp:cNvSpPr/>
      </dsp:nvSpPr>
      <dsp:spPr>
        <a:xfrm rot="10815875">
          <a:off x="4206448" y="3219736"/>
          <a:ext cx="1049786" cy="354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4312809" y="3290643"/>
        <a:ext cx="837064" cy="212722"/>
      </dsp:txXfrm>
    </dsp:sp>
    <dsp:sp modelId="{EC078D36-54C8-437A-A997-DBD5EE0DA3A3}">
      <dsp:nvSpPr>
        <dsp:cNvPr id="0" name=""/>
        <dsp:cNvSpPr/>
      </dsp:nvSpPr>
      <dsp:spPr>
        <a:xfrm>
          <a:off x="2015395" y="2882738"/>
          <a:ext cx="2059836" cy="101296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Patient</a:t>
          </a:r>
        </a:p>
      </dsp:txBody>
      <dsp:txXfrm>
        <a:off x="2045064" y="2912407"/>
        <a:ext cx="2000498" cy="953623"/>
      </dsp:txXfrm>
    </dsp:sp>
    <dsp:sp modelId="{7B6D0C76-A8F4-4B78-AC95-68051F02017A}">
      <dsp:nvSpPr>
        <dsp:cNvPr id="0" name=""/>
        <dsp:cNvSpPr/>
      </dsp:nvSpPr>
      <dsp:spPr>
        <a:xfrm rot="18081860">
          <a:off x="3398642" y="1771177"/>
          <a:ext cx="1049786" cy="354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505003" y="1842084"/>
        <a:ext cx="837064" cy="212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EB1DE-5147-45E8-A8A3-90AC1C294886}">
      <dsp:nvSpPr>
        <dsp:cNvPr id="0" name=""/>
        <dsp:cNvSpPr/>
      </dsp:nvSpPr>
      <dsp:spPr>
        <a:xfrm>
          <a:off x="1661616" y="257621"/>
          <a:ext cx="8058924" cy="2176320"/>
        </a:xfrm>
        <a:prstGeom prst="circularArrow">
          <a:avLst>
            <a:gd name="adj1" fmla="val 10980"/>
            <a:gd name="adj2" fmla="val 1142322"/>
            <a:gd name="adj3" fmla="val 4500000"/>
            <a:gd name="adj4" fmla="val 10800000"/>
            <a:gd name="adj5" fmla="val 12500"/>
          </a:avLst>
        </a:prstGeom>
        <a:solidFill>
          <a:srgbClr val="00009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9AD580-B552-4E1C-AED5-564E4E2247F4}">
      <dsp:nvSpPr>
        <dsp:cNvPr id="0" name=""/>
        <dsp:cNvSpPr/>
      </dsp:nvSpPr>
      <dsp:spPr>
        <a:xfrm>
          <a:off x="3396877" y="2534696"/>
          <a:ext cx="5874311" cy="426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haroni" panose="02010803020104030203" pitchFamily="2" charset="-79"/>
              <a:cs typeface="Aharoni" panose="02010803020104030203" pitchFamily="2" charset="-79"/>
            </a:rPr>
            <a:t>3. Impaired clinician</a:t>
          </a:r>
        </a:p>
      </dsp:txBody>
      <dsp:txXfrm>
        <a:off x="3396877" y="2534696"/>
        <a:ext cx="5874311" cy="426858"/>
      </dsp:txXfrm>
    </dsp:sp>
    <dsp:sp modelId="{993AB9AE-D542-4A35-A3B4-EF41D9FFAA61}">
      <dsp:nvSpPr>
        <dsp:cNvPr id="0" name=""/>
        <dsp:cNvSpPr/>
      </dsp:nvSpPr>
      <dsp:spPr>
        <a:xfrm>
          <a:off x="3066080" y="1662629"/>
          <a:ext cx="2864010" cy="286444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7A7B28-FA21-44B6-8F0E-B68C72534E6A}">
      <dsp:nvSpPr>
        <dsp:cNvPr id="0" name=""/>
        <dsp:cNvSpPr/>
      </dsp:nvSpPr>
      <dsp:spPr>
        <a:xfrm>
          <a:off x="2786461" y="1149093"/>
          <a:ext cx="7046433" cy="476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haroni" panose="02010803020104030203" pitchFamily="2" charset="-79"/>
              <a:cs typeface="Aharoni" panose="02010803020104030203" pitchFamily="2" charset="-79"/>
            </a:rPr>
            <a:t>     2. Disruptive behavior</a:t>
          </a:r>
        </a:p>
      </dsp:txBody>
      <dsp:txXfrm>
        <a:off x="2786461" y="1149093"/>
        <a:ext cx="7046433" cy="476954"/>
      </dsp:txXfrm>
    </dsp:sp>
    <dsp:sp modelId="{448CD290-3E10-45A6-B725-0FFD3777A73B}">
      <dsp:nvSpPr>
        <dsp:cNvPr id="0" name=""/>
        <dsp:cNvSpPr/>
      </dsp:nvSpPr>
      <dsp:spPr>
        <a:xfrm>
          <a:off x="2292877" y="3940202"/>
          <a:ext cx="7596207" cy="1706317"/>
        </a:xfrm>
        <a:prstGeom prst="blockArc">
          <a:avLst>
            <a:gd name="adj1" fmla="val 13500000"/>
            <a:gd name="adj2" fmla="val 10800000"/>
            <a:gd name="adj3" fmla="val 12740"/>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129280-F9BD-4B38-865E-1672F95E4F39}">
      <dsp:nvSpPr>
        <dsp:cNvPr id="0" name=""/>
        <dsp:cNvSpPr/>
      </dsp:nvSpPr>
      <dsp:spPr>
        <a:xfrm>
          <a:off x="3902537" y="741701"/>
          <a:ext cx="2836327" cy="37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haroni" panose="02010803020104030203" pitchFamily="2" charset="-79"/>
              <a:cs typeface="Aharoni" panose="02010803020104030203" pitchFamily="2" charset="-79"/>
            </a:rPr>
            <a:t>1. Burnout</a:t>
          </a:r>
        </a:p>
      </dsp:txBody>
      <dsp:txXfrm>
        <a:off x="3902537" y="741701"/>
        <a:ext cx="2836327" cy="374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9858F-5801-4839-992D-E638F9D2BD1C}">
      <dsp:nvSpPr>
        <dsp:cNvPr id="0" name=""/>
        <dsp:cNvSpPr/>
      </dsp:nvSpPr>
      <dsp:spPr>
        <a:xfrm>
          <a:off x="2042703" y="1191"/>
          <a:ext cx="5518107" cy="1012961"/>
        </a:xfrm>
        <a:prstGeom prst="roundRect">
          <a:avLst>
            <a:gd name="adj" fmla="val 10000"/>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Physician</a:t>
          </a:r>
        </a:p>
      </dsp:txBody>
      <dsp:txXfrm>
        <a:off x="2072372" y="30860"/>
        <a:ext cx="5458769" cy="953623"/>
      </dsp:txXfrm>
    </dsp:sp>
    <dsp:sp modelId="{14C32290-78E7-40AE-8EB7-2F37FE070B58}">
      <dsp:nvSpPr>
        <dsp:cNvPr id="0" name=""/>
        <dsp:cNvSpPr/>
      </dsp:nvSpPr>
      <dsp:spPr>
        <a:xfrm rot="3600000">
          <a:off x="5113266" y="1779095"/>
          <a:ext cx="1049786" cy="354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219627" y="1850002"/>
        <a:ext cx="837064" cy="212722"/>
      </dsp:txXfrm>
    </dsp:sp>
    <dsp:sp modelId="{ADF6C7C1-3C49-456C-91AC-836931443274}">
      <dsp:nvSpPr>
        <dsp:cNvPr id="0" name=""/>
        <dsp:cNvSpPr/>
      </dsp:nvSpPr>
      <dsp:spPr>
        <a:xfrm>
          <a:off x="5387451" y="2898574"/>
          <a:ext cx="2174220" cy="1012961"/>
        </a:xfrm>
        <a:prstGeom prst="roundRect">
          <a:avLst>
            <a:gd name="adj" fmla="val 10000"/>
          </a:avLst>
        </a:prstGeom>
        <a:solidFill>
          <a:srgbClr val="00009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Public</a:t>
          </a:r>
        </a:p>
      </dsp:txBody>
      <dsp:txXfrm>
        <a:off x="5417120" y="2928243"/>
        <a:ext cx="2114882" cy="953623"/>
      </dsp:txXfrm>
    </dsp:sp>
    <dsp:sp modelId="{9F4722BC-65B8-4861-A799-56A7542D0733}">
      <dsp:nvSpPr>
        <dsp:cNvPr id="0" name=""/>
        <dsp:cNvSpPr/>
      </dsp:nvSpPr>
      <dsp:spPr>
        <a:xfrm rot="10815875">
          <a:off x="4206448" y="3219736"/>
          <a:ext cx="1049786" cy="354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4312809" y="3290643"/>
        <a:ext cx="837064" cy="212722"/>
      </dsp:txXfrm>
    </dsp:sp>
    <dsp:sp modelId="{EC078D36-54C8-437A-A997-DBD5EE0DA3A3}">
      <dsp:nvSpPr>
        <dsp:cNvPr id="0" name=""/>
        <dsp:cNvSpPr/>
      </dsp:nvSpPr>
      <dsp:spPr>
        <a:xfrm>
          <a:off x="2015395" y="2882738"/>
          <a:ext cx="2059836" cy="101296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t>Patient</a:t>
          </a:r>
        </a:p>
      </dsp:txBody>
      <dsp:txXfrm>
        <a:off x="2045064" y="2912407"/>
        <a:ext cx="2000498" cy="953623"/>
      </dsp:txXfrm>
    </dsp:sp>
    <dsp:sp modelId="{7B6D0C76-A8F4-4B78-AC95-68051F02017A}">
      <dsp:nvSpPr>
        <dsp:cNvPr id="0" name=""/>
        <dsp:cNvSpPr/>
      </dsp:nvSpPr>
      <dsp:spPr>
        <a:xfrm rot="18081860">
          <a:off x="3398642" y="1771177"/>
          <a:ext cx="1049786" cy="354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505003" y="1842084"/>
        <a:ext cx="837064" cy="2127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9858F-5801-4839-992D-E638F9D2BD1C}">
      <dsp:nvSpPr>
        <dsp:cNvPr id="0" name=""/>
        <dsp:cNvSpPr/>
      </dsp:nvSpPr>
      <dsp:spPr>
        <a:xfrm>
          <a:off x="2567440" y="709033"/>
          <a:ext cx="2042596" cy="403644"/>
        </a:xfrm>
        <a:prstGeom prst="roundRect">
          <a:avLst>
            <a:gd name="adj" fmla="val 10000"/>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Physician</a:t>
          </a:r>
        </a:p>
      </dsp:txBody>
      <dsp:txXfrm>
        <a:off x="2579262" y="720855"/>
        <a:ext cx="2018952" cy="380000"/>
      </dsp:txXfrm>
    </dsp:sp>
    <dsp:sp modelId="{14C32290-78E7-40AE-8EB7-2F37FE070B58}">
      <dsp:nvSpPr>
        <dsp:cNvPr id="0" name=""/>
        <dsp:cNvSpPr/>
      </dsp:nvSpPr>
      <dsp:spPr>
        <a:xfrm rot="3710685">
          <a:off x="3170700" y="1994869"/>
          <a:ext cx="2220493" cy="354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277061" y="2065776"/>
        <a:ext cx="2007771" cy="212722"/>
      </dsp:txXfrm>
    </dsp:sp>
    <dsp:sp modelId="{ADF6C7C1-3C49-456C-91AC-836931443274}">
      <dsp:nvSpPr>
        <dsp:cNvPr id="0" name=""/>
        <dsp:cNvSpPr/>
      </dsp:nvSpPr>
      <dsp:spPr>
        <a:xfrm>
          <a:off x="4414259" y="3211714"/>
          <a:ext cx="1075258" cy="492360"/>
        </a:xfrm>
        <a:prstGeom prst="roundRect">
          <a:avLst>
            <a:gd name="adj" fmla="val 10000"/>
          </a:avLst>
        </a:prstGeom>
        <a:solidFill>
          <a:srgbClr val="00009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Public</a:t>
          </a:r>
        </a:p>
      </dsp:txBody>
      <dsp:txXfrm>
        <a:off x="4428680" y="3226135"/>
        <a:ext cx="1046416" cy="463518"/>
      </dsp:txXfrm>
    </dsp:sp>
    <dsp:sp modelId="{9F4722BC-65B8-4861-A799-56A7542D0733}">
      <dsp:nvSpPr>
        <dsp:cNvPr id="0" name=""/>
        <dsp:cNvSpPr/>
      </dsp:nvSpPr>
      <dsp:spPr>
        <a:xfrm rot="10804226">
          <a:off x="3354126" y="3279241"/>
          <a:ext cx="942340" cy="354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460487" y="3350148"/>
        <a:ext cx="729618" cy="212722"/>
      </dsp:txXfrm>
    </dsp:sp>
    <dsp:sp modelId="{EC078D36-54C8-437A-A997-DBD5EE0DA3A3}">
      <dsp:nvSpPr>
        <dsp:cNvPr id="0" name=""/>
        <dsp:cNvSpPr/>
      </dsp:nvSpPr>
      <dsp:spPr>
        <a:xfrm>
          <a:off x="1804209" y="3193292"/>
          <a:ext cx="1432124" cy="5232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Patient</a:t>
          </a:r>
        </a:p>
      </dsp:txBody>
      <dsp:txXfrm>
        <a:off x="1819534" y="3208617"/>
        <a:ext cx="1401474" cy="492574"/>
      </dsp:txXfrm>
    </dsp:sp>
    <dsp:sp modelId="{7B6D0C76-A8F4-4B78-AC95-68051F02017A}">
      <dsp:nvSpPr>
        <dsp:cNvPr id="0" name=""/>
        <dsp:cNvSpPr/>
      </dsp:nvSpPr>
      <dsp:spPr>
        <a:xfrm rot="17566905">
          <a:off x="1775734" y="2009834"/>
          <a:ext cx="2133326" cy="35453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882095" y="2080741"/>
        <a:ext cx="1920604" cy="2127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0DB53-B99D-4DDE-97D5-9DCBA43D96A0}">
      <dsp:nvSpPr>
        <dsp:cNvPr id="0" name=""/>
        <dsp:cNvSpPr/>
      </dsp:nvSpPr>
      <dsp:spPr>
        <a:xfrm>
          <a:off x="3663110" y="427413"/>
          <a:ext cx="2825336" cy="359528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A8E750-8C09-48D8-9035-745B4D8814A9}">
      <dsp:nvSpPr>
        <dsp:cNvPr id="0" name=""/>
        <dsp:cNvSpPr/>
      </dsp:nvSpPr>
      <dsp:spPr>
        <a:xfrm>
          <a:off x="6945274" y="3841804"/>
          <a:ext cx="225416" cy="22541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85D1D0-7714-47CB-AA84-6C6D1305DA44}">
      <dsp:nvSpPr>
        <dsp:cNvPr id="0" name=""/>
        <dsp:cNvSpPr/>
      </dsp:nvSpPr>
      <dsp:spPr>
        <a:xfrm>
          <a:off x="7376734" y="3462406"/>
          <a:ext cx="2150475" cy="1362838"/>
        </a:xfrm>
        <a:prstGeom prst="rect">
          <a:avLst/>
        </a:prstGeom>
        <a:solidFill>
          <a:srgbClr val="000099"/>
        </a:solidFill>
        <a:ln>
          <a:noFill/>
        </a:ln>
        <a:effectLst/>
      </dsp:spPr>
      <dsp:style>
        <a:lnRef idx="0">
          <a:scrgbClr r="0" g="0" b="0"/>
        </a:lnRef>
        <a:fillRef idx="0">
          <a:scrgbClr r="0" g="0" b="0"/>
        </a:fillRef>
        <a:effectRef idx="0">
          <a:scrgbClr r="0" g="0" b="0"/>
        </a:effectRef>
        <a:fontRef idx="minor"/>
      </dsp:style>
      <dsp:txBody>
        <a:bodyPr spcFirstLastPara="0" vert="horz" wrap="square" lIns="119444"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bg1"/>
              </a:solidFill>
              <a:latin typeface="Arial Black" panose="020B0A04020102020204" pitchFamily="34" charset="0"/>
            </a:rPr>
            <a:t>Non-Identifiable</a:t>
          </a:r>
        </a:p>
        <a:p>
          <a:pPr marL="0" lvl="0" indent="0" algn="l" defTabSz="1022350">
            <a:lnSpc>
              <a:spcPct val="90000"/>
            </a:lnSpc>
            <a:spcBef>
              <a:spcPct val="0"/>
            </a:spcBef>
            <a:spcAft>
              <a:spcPct val="35000"/>
            </a:spcAft>
            <a:buNone/>
          </a:pPr>
          <a:r>
            <a:rPr lang="en-US" sz="2300" kern="1200" dirty="0">
              <a:solidFill>
                <a:schemeClr val="bg1"/>
              </a:solidFill>
              <a:latin typeface="Arial Black" panose="020B0A04020102020204" pitchFamily="34" charset="0"/>
            </a:rPr>
            <a:t>(</a:t>
          </a:r>
          <a:r>
            <a:rPr lang="en-US" sz="2300" kern="1200" dirty="0" err="1">
              <a:solidFill>
                <a:schemeClr val="bg1"/>
              </a:solidFill>
              <a:latin typeface="Arial Black" panose="020B0A04020102020204" pitchFamily="34" charset="0"/>
            </a:rPr>
            <a:t>Forseeable</a:t>
          </a:r>
          <a:r>
            <a:rPr lang="en-US" sz="2300" kern="1200" dirty="0">
              <a:solidFill>
                <a:schemeClr val="bg1"/>
              </a:solidFill>
              <a:latin typeface="Arial Black" panose="020B0A04020102020204" pitchFamily="34" charset="0"/>
            </a:rPr>
            <a:t>)</a:t>
          </a:r>
        </a:p>
      </dsp:txBody>
      <dsp:txXfrm>
        <a:off x="7376734" y="3462406"/>
        <a:ext cx="2150475" cy="1362838"/>
      </dsp:txXfrm>
    </dsp:sp>
    <dsp:sp modelId="{67CB201E-8B12-4E92-BA18-D540F6F03DB1}">
      <dsp:nvSpPr>
        <dsp:cNvPr id="0" name=""/>
        <dsp:cNvSpPr/>
      </dsp:nvSpPr>
      <dsp:spPr>
        <a:xfrm>
          <a:off x="6748400" y="2205239"/>
          <a:ext cx="407483" cy="40748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80F47D-4E20-4264-8A07-50D9F9CB4E0B}">
      <dsp:nvSpPr>
        <dsp:cNvPr id="0" name=""/>
        <dsp:cNvSpPr/>
      </dsp:nvSpPr>
      <dsp:spPr>
        <a:xfrm>
          <a:off x="7452230" y="1971910"/>
          <a:ext cx="2080768" cy="988676"/>
        </a:xfrm>
        <a:prstGeom prst="rect">
          <a:avLst/>
        </a:prstGeom>
        <a:solidFill>
          <a:srgbClr val="000099"/>
        </a:solidFill>
        <a:ln>
          <a:noFill/>
        </a:ln>
        <a:effectLst/>
      </dsp:spPr>
      <dsp:style>
        <a:lnRef idx="0">
          <a:scrgbClr r="0" g="0" b="0"/>
        </a:lnRef>
        <a:fillRef idx="0">
          <a:scrgbClr r="0" g="0" b="0"/>
        </a:fillRef>
        <a:effectRef idx="0">
          <a:scrgbClr r="0" g="0" b="0"/>
        </a:effectRef>
        <a:fontRef idx="minor"/>
      </dsp:style>
      <dsp:txBody>
        <a:bodyPr spcFirstLastPara="0" vert="horz" wrap="square" lIns="215917"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bg1"/>
              </a:solidFill>
              <a:latin typeface="Arial Black" panose="020B0A04020102020204" pitchFamily="34" charset="0"/>
            </a:rPr>
            <a:t>Identifiable</a:t>
          </a:r>
        </a:p>
        <a:p>
          <a:pPr marL="0" lvl="0" indent="0" algn="l" defTabSz="1022350">
            <a:lnSpc>
              <a:spcPct val="90000"/>
            </a:lnSpc>
            <a:spcBef>
              <a:spcPct val="0"/>
            </a:spcBef>
            <a:spcAft>
              <a:spcPct val="35000"/>
            </a:spcAft>
            <a:buNone/>
          </a:pPr>
          <a:r>
            <a:rPr lang="en-US" sz="2300" kern="1200" dirty="0">
              <a:solidFill>
                <a:schemeClr val="bg1"/>
              </a:solidFill>
              <a:latin typeface="Arial Black" panose="020B0A04020102020204" pitchFamily="34" charset="0"/>
            </a:rPr>
            <a:t>3</a:t>
          </a:r>
          <a:r>
            <a:rPr lang="en-US" sz="2300" kern="1200" baseline="30000" dirty="0">
              <a:solidFill>
                <a:schemeClr val="bg1"/>
              </a:solidFill>
              <a:latin typeface="Arial Black" panose="020B0A04020102020204" pitchFamily="34" charset="0"/>
            </a:rPr>
            <a:t>rd</a:t>
          </a:r>
          <a:r>
            <a:rPr lang="en-US" sz="2300" kern="1200" dirty="0">
              <a:solidFill>
                <a:schemeClr val="bg1"/>
              </a:solidFill>
              <a:latin typeface="Arial Black" panose="020B0A04020102020204" pitchFamily="34" charset="0"/>
            </a:rPr>
            <a:t> Party</a:t>
          </a:r>
        </a:p>
      </dsp:txBody>
      <dsp:txXfrm>
        <a:off x="7452230" y="1971910"/>
        <a:ext cx="2080768" cy="988676"/>
      </dsp:txXfrm>
    </dsp:sp>
    <dsp:sp modelId="{90DF6DFA-87F4-4182-B67B-3FA7BE1A16B7}">
      <dsp:nvSpPr>
        <dsp:cNvPr id="0" name=""/>
        <dsp:cNvSpPr/>
      </dsp:nvSpPr>
      <dsp:spPr>
        <a:xfrm>
          <a:off x="6664416" y="677806"/>
          <a:ext cx="563541" cy="56354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EDA9A5-21AD-4EDB-9997-15DEF3436D5F}">
      <dsp:nvSpPr>
        <dsp:cNvPr id="0" name=""/>
        <dsp:cNvSpPr/>
      </dsp:nvSpPr>
      <dsp:spPr>
        <a:xfrm>
          <a:off x="7471831" y="482240"/>
          <a:ext cx="2080768" cy="1107045"/>
        </a:xfrm>
        <a:prstGeom prst="rect">
          <a:avLst/>
        </a:prstGeom>
        <a:solidFill>
          <a:srgbClr val="000099"/>
        </a:solidFill>
        <a:ln>
          <a:noFill/>
        </a:ln>
        <a:effectLst/>
      </dsp:spPr>
      <dsp:style>
        <a:lnRef idx="0">
          <a:scrgbClr r="0" g="0" b="0"/>
        </a:lnRef>
        <a:fillRef idx="0">
          <a:scrgbClr r="0" g="0" b="0"/>
        </a:fillRef>
        <a:effectRef idx="0">
          <a:scrgbClr r="0" g="0" b="0"/>
        </a:effectRef>
        <a:fontRef idx="minor"/>
      </dsp:style>
      <dsp:txBody>
        <a:bodyPr spcFirstLastPara="0" vert="horz" wrap="square" lIns="298609"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Black" panose="020B0A04020102020204" pitchFamily="34" charset="0"/>
            </a:rPr>
            <a:t>Family</a:t>
          </a:r>
        </a:p>
        <a:p>
          <a:pPr marL="0" lvl="0" indent="0" algn="l" defTabSz="1066800">
            <a:lnSpc>
              <a:spcPct val="90000"/>
            </a:lnSpc>
            <a:spcBef>
              <a:spcPct val="0"/>
            </a:spcBef>
            <a:spcAft>
              <a:spcPct val="35000"/>
            </a:spcAft>
            <a:buNone/>
          </a:pPr>
          <a:r>
            <a:rPr lang="en-US" sz="2400" kern="1200" dirty="0">
              <a:solidFill>
                <a:schemeClr val="bg1"/>
              </a:solidFill>
              <a:latin typeface="Arial Black" panose="020B0A04020102020204" pitchFamily="34" charset="0"/>
            </a:rPr>
            <a:t>Member</a:t>
          </a:r>
        </a:p>
      </dsp:txBody>
      <dsp:txXfrm>
        <a:off x="7471831" y="482240"/>
        <a:ext cx="2080768" cy="11070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4CB1E-C5A5-463B-B7C7-BD2CF34A9751}">
      <dsp:nvSpPr>
        <dsp:cNvPr id="0" name=""/>
        <dsp:cNvSpPr/>
      </dsp:nvSpPr>
      <dsp:spPr>
        <a:xfrm>
          <a:off x="0" y="169946"/>
          <a:ext cx="2640971" cy="2431603"/>
        </a:xfrm>
        <a:prstGeom prst="rect">
          <a:avLst/>
        </a:prstGeom>
        <a:solidFill>
          <a:srgbClr val="99663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Ethics</a:t>
          </a:r>
        </a:p>
      </dsp:txBody>
      <dsp:txXfrm>
        <a:off x="0" y="169946"/>
        <a:ext cx="2640971" cy="2431603"/>
      </dsp:txXfrm>
    </dsp:sp>
    <dsp:sp modelId="{B307AC07-ED2E-48EA-89DD-0727D24E33BC}">
      <dsp:nvSpPr>
        <dsp:cNvPr id="0" name=""/>
        <dsp:cNvSpPr/>
      </dsp:nvSpPr>
      <dsp:spPr>
        <a:xfrm>
          <a:off x="4336774" y="250531"/>
          <a:ext cx="3993185" cy="1931158"/>
        </a:xfrm>
        <a:prstGeom prst="rect">
          <a:avLst/>
        </a:prstGeom>
        <a:solidFill>
          <a:srgbClr val="00009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Bioethics</a:t>
          </a:r>
        </a:p>
      </dsp:txBody>
      <dsp:txXfrm>
        <a:off x="4336774" y="250531"/>
        <a:ext cx="3993185" cy="1931158"/>
      </dsp:txXfrm>
    </dsp:sp>
    <dsp:sp modelId="{BCAA492B-A74E-47C1-A21C-147D2257D49E}">
      <dsp:nvSpPr>
        <dsp:cNvPr id="0" name=""/>
        <dsp:cNvSpPr/>
      </dsp:nvSpPr>
      <dsp:spPr>
        <a:xfrm>
          <a:off x="0" y="2702292"/>
          <a:ext cx="2877691" cy="14919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Medical Ethics</a:t>
          </a:r>
        </a:p>
      </dsp:txBody>
      <dsp:txXfrm>
        <a:off x="0" y="2702292"/>
        <a:ext cx="2877691" cy="1491956"/>
      </dsp:txXfrm>
    </dsp:sp>
    <dsp:sp modelId="{33FB1690-1B05-495A-A5DF-407A2147DB8A}">
      <dsp:nvSpPr>
        <dsp:cNvPr id="0" name=""/>
        <dsp:cNvSpPr/>
      </dsp:nvSpPr>
      <dsp:spPr>
        <a:xfrm>
          <a:off x="4890592" y="2350051"/>
          <a:ext cx="3122269" cy="1764233"/>
        </a:xfrm>
        <a:prstGeom prst="rect">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Morality</a:t>
          </a:r>
        </a:p>
      </dsp:txBody>
      <dsp:txXfrm>
        <a:off x="4890592" y="2350051"/>
        <a:ext cx="3122269" cy="176423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38C9A-EB1C-45ED-A092-A1A493F21578}" type="datetimeFigureOut">
              <a:rPr lang="en-US" smtClean="0"/>
              <a:t>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56266-C204-42FF-B66E-EAA9CBA06B23}" type="slidenum">
              <a:rPr lang="en-US" smtClean="0"/>
              <a:t>‹#›</a:t>
            </a:fld>
            <a:endParaRPr lang="en-US"/>
          </a:p>
        </p:txBody>
      </p:sp>
    </p:spTree>
    <p:extLst>
      <p:ext uri="{BB962C8B-B14F-4D97-AF65-F5344CB8AC3E}">
        <p14:creationId xmlns:p14="http://schemas.microsoft.com/office/powerpoint/2010/main" val="629564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doctor is responsible for preserving the boundary and he should ensure that boundary violations do not occur. If even a minor violation occurs, it is better to transfer the patient to a colleague. The boundary violation typically starts small and become incrementally problematic and the dyad starts sliding down the slope. This is known as Slippery Slope Concept.</a:t>
            </a:r>
          </a:p>
          <a:p>
            <a:endParaRPr lang="en-US" dirty="0"/>
          </a:p>
        </p:txBody>
      </p:sp>
      <p:sp>
        <p:nvSpPr>
          <p:cNvPr id="4" name="Slide Number Placeholder 3"/>
          <p:cNvSpPr>
            <a:spLocks noGrp="1"/>
          </p:cNvSpPr>
          <p:nvPr>
            <p:ph type="sldNum" sz="quarter" idx="10"/>
          </p:nvPr>
        </p:nvSpPr>
        <p:spPr/>
        <p:txBody>
          <a:bodyPr/>
          <a:lstStyle/>
          <a:p>
            <a:fld id="{AE441852-F65B-4653-B117-BF0039B39089}"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3/10/2022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3/10/2022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3/10/2022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gif"/><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vrfocus.com/2016/07/now-you-can-catch-them-all-as-pokemon-go-launches-in-the-uk/" TargetMode="External"/><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hyperlink" Target="https://www.vrfocus.com/2017/04/snapchat-pushes-further-into-ar-announcing-new-world-lense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C6C10-813D-4B98-B8AA-5A95B499B7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BC8695-8216-4423-BA87-48C8F0F523B5}"/>
              </a:ext>
            </a:extLst>
          </p:cNvPr>
          <p:cNvSpPr>
            <a:spLocks noGrp="1"/>
          </p:cNvSpPr>
          <p:nvPr>
            <p:ph type="subTitle" idx="1"/>
          </p:nvPr>
        </p:nvSpPr>
        <p:spPr/>
        <p:txBody>
          <a:bodyPr/>
          <a:lstStyle/>
          <a:p>
            <a:endParaRPr lang="en-US"/>
          </a:p>
        </p:txBody>
      </p:sp>
      <p:pic>
        <p:nvPicPr>
          <p:cNvPr id="4" name="Graphic 15">
            <a:extLst>
              <a:ext uri="{FF2B5EF4-FFF2-40B4-BE49-F238E27FC236}">
                <a16:creationId xmlns:a16="http://schemas.microsoft.com/office/drawing/2014/main" id="{BFE5CE2F-1B17-4828-A935-10EA4D834C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621" y="0"/>
            <a:ext cx="10892648" cy="6119943"/>
          </a:xfrm>
          <a:prstGeom prst="rect">
            <a:avLst/>
          </a:prstGeom>
        </p:spPr>
      </p:pic>
    </p:spTree>
    <p:extLst>
      <p:ext uri="{BB962C8B-B14F-4D97-AF65-F5344CB8AC3E}">
        <p14:creationId xmlns:p14="http://schemas.microsoft.com/office/powerpoint/2010/main" val="1467490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6BD0-9E1B-480F-B719-38970CFFD53F}"/>
              </a:ext>
            </a:extLst>
          </p:cNvPr>
          <p:cNvSpPr>
            <a:spLocks noGrp="1"/>
          </p:cNvSpPr>
          <p:nvPr>
            <p:ph type="title"/>
          </p:nvPr>
        </p:nvSpPr>
        <p:spPr>
          <a:xfrm>
            <a:off x="6096000" y="367749"/>
            <a:ext cx="5699760" cy="1371706"/>
          </a:xfrm>
          <a:solidFill>
            <a:schemeClr val="bg1">
              <a:lumMod val="75000"/>
            </a:schemeClr>
          </a:solidFill>
        </p:spPr>
        <p:txBody>
          <a:bodyPr>
            <a:normAutofit/>
          </a:bodyPr>
          <a:lstStyle/>
          <a:p>
            <a:pPr algn="ctr"/>
            <a:br>
              <a:rPr lang="en-US" sz="1800" dirty="0">
                <a:effectLst/>
                <a:latin typeface="Aharoni" panose="02010803020104030203" pitchFamily="2" charset="-79"/>
                <a:ea typeface="Calibri" panose="020F0502020204030204" pitchFamily="34" charset="0"/>
                <a:cs typeface="Times New Roman" panose="02020603050405020304" pitchFamily="18" charset="0"/>
              </a:rPr>
            </a:br>
            <a:r>
              <a:rPr lang="en-US" dirty="0">
                <a:effectLst/>
                <a:latin typeface="Aharoni" panose="02010803020104030203" pitchFamily="2" charset="-79"/>
                <a:ea typeface="Calibri" panose="020F0502020204030204" pitchFamily="34" charset="0"/>
                <a:cs typeface="Aharoni" panose="02010803020104030203" pitchFamily="2" charset="-79"/>
              </a:rPr>
              <a:t>challenges to </a:t>
            </a:r>
            <a:br>
              <a:rPr lang="en-US" dirty="0">
                <a:effectLst/>
                <a:latin typeface="Aharoni" panose="02010803020104030203" pitchFamily="2" charset="-79"/>
                <a:ea typeface="Calibri" panose="020F0502020204030204" pitchFamily="34" charset="0"/>
                <a:cs typeface="Aharoni" panose="02010803020104030203" pitchFamily="2" charset="-79"/>
              </a:rPr>
            </a:br>
            <a:r>
              <a:rPr lang="en-US" dirty="0">
                <a:effectLst/>
                <a:latin typeface="Aharoni" panose="02010803020104030203" pitchFamily="2" charset="-79"/>
                <a:ea typeface="Calibri" panose="020F0502020204030204" pitchFamily="34" charset="0"/>
                <a:cs typeface="Aharoni" panose="02010803020104030203" pitchFamily="2" charset="-79"/>
              </a:rPr>
              <a:t>Well-Being of Clinicians</a:t>
            </a:r>
            <a:endParaRPr lang="en-US"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1B647C1E-3157-4CEF-9146-55FCD7D9551A}"/>
              </a:ext>
            </a:extLst>
          </p:cNvPr>
          <p:cNvSpPr>
            <a:spLocks noGrp="1"/>
          </p:cNvSpPr>
          <p:nvPr>
            <p:ph idx="1"/>
          </p:nvPr>
        </p:nvSpPr>
        <p:spPr>
          <a:xfrm>
            <a:off x="6096000" y="1997765"/>
            <a:ext cx="5699760" cy="3816626"/>
          </a:xfrm>
          <a:solidFill>
            <a:schemeClr val="bg1">
              <a:lumMod val="75000"/>
            </a:schemeClr>
          </a:solidFill>
        </p:spPr>
        <p:txBody>
          <a:bodyPr>
            <a:normAutofit lnSpcReduction="10000"/>
          </a:bodyPr>
          <a:lstStyle/>
          <a:p>
            <a:pPr marL="342900" marR="0" lvl="0" indent="-342900">
              <a:lnSpc>
                <a:spcPct val="100000"/>
              </a:lnSpc>
              <a:spcBef>
                <a:spcPts val="0"/>
              </a:spcBef>
              <a:spcAft>
                <a:spcPts val="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Consolidation of medical practices</a:t>
            </a:r>
          </a:p>
          <a:p>
            <a:pPr marL="342900" marR="0" lvl="0" indent="-342900">
              <a:lnSpc>
                <a:spcPct val="100000"/>
              </a:lnSpc>
              <a:spcBef>
                <a:spcPts val="0"/>
              </a:spcBef>
              <a:spcAft>
                <a:spcPts val="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Higher productivity expectations;</a:t>
            </a:r>
          </a:p>
          <a:p>
            <a:pPr marL="342900" marR="0" lvl="0" indent="-342900">
              <a:lnSpc>
                <a:spcPct val="100000"/>
              </a:lnSpc>
              <a:spcBef>
                <a:spcPts val="0"/>
              </a:spcBef>
              <a:spcAft>
                <a:spcPts val="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Reduced reimbursements;</a:t>
            </a:r>
          </a:p>
          <a:p>
            <a:pPr marL="342900" marR="0" lvl="0" indent="-342900">
              <a:lnSpc>
                <a:spcPct val="100000"/>
              </a:lnSpc>
              <a:spcBef>
                <a:spcPts val="0"/>
              </a:spcBef>
              <a:spcAft>
                <a:spcPts val="80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Legislative and regulatory requirements; </a:t>
            </a:r>
          </a:p>
          <a:p>
            <a:pPr marL="342900" marR="0" lvl="0" indent="-342900">
              <a:lnSpc>
                <a:spcPct val="100000"/>
              </a:lnSpc>
              <a:spcBef>
                <a:spcPts val="0"/>
              </a:spcBef>
              <a:spcAft>
                <a:spcPts val="80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EHRs issues and increased clerical burden.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9220" name="Picture 4" descr="Physician Burnout | Agency for Healthcare Research and Quality">
            <a:extLst>
              <a:ext uri="{FF2B5EF4-FFF2-40B4-BE49-F238E27FC236}">
                <a16:creationId xmlns:a16="http://schemas.microsoft.com/office/drawing/2014/main" id="{5B0BD79F-86D0-428C-9D10-15F7579DD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73"/>
            <a:ext cx="5933660" cy="612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7694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atural language processing word cloud — Stock Photo, Image">
            <a:extLst>
              <a:ext uri="{FF2B5EF4-FFF2-40B4-BE49-F238E27FC236}">
                <a16:creationId xmlns:a16="http://schemas.microsoft.com/office/drawing/2014/main" id="{7BDC7FF3-0272-4B5C-AD4F-6008D5271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80975"/>
            <a:ext cx="8948738" cy="596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6164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66A2-5F7E-43EA-A1BC-92AC7F032417}"/>
              </a:ext>
            </a:extLst>
          </p:cNvPr>
          <p:cNvSpPr>
            <a:spLocks noGrp="1"/>
          </p:cNvSpPr>
          <p:nvPr>
            <p:ph type="title"/>
          </p:nvPr>
        </p:nvSpPr>
        <p:spPr/>
        <p:txBody>
          <a:bodyPr>
            <a:normAutofit/>
          </a:bodyPr>
          <a:lstStyle/>
          <a:p>
            <a:pPr algn="ctr"/>
            <a:r>
              <a:rPr lang="en-US" sz="5400"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Healthcare chatbots </a:t>
            </a:r>
            <a:endParaRPr lang="en-US" sz="5400" dirty="0">
              <a:solidFill>
                <a:schemeClr val="accent1">
                  <a:lumMod val="50000"/>
                </a:schemeClr>
              </a:solidFill>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AD75DFA3-A8A5-4EAC-8988-2D0BF0904A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086" y="2057400"/>
            <a:ext cx="7171097" cy="4036370"/>
          </a:xfrm>
          <a:prstGeom prst="rect">
            <a:avLst/>
          </a:prstGeom>
          <a:noFill/>
          <a:ln>
            <a:noFill/>
          </a:ln>
        </p:spPr>
      </p:pic>
      <p:pic>
        <p:nvPicPr>
          <p:cNvPr id="5" name="Picture 4" descr="AI can now Prescribe Medications">
            <a:extLst>
              <a:ext uri="{FF2B5EF4-FFF2-40B4-BE49-F238E27FC236}">
                <a16:creationId xmlns:a16="http://schemas.microsoft.com/office/drawing/2014/main" id="{D08EF607-D5B8-46DD-BD0D-BBCF3A626D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627" y="2090858"/>
            <a:ext cx="2674710" cy="4022540"/>
          </a:xfrm>
          <a:prstGeom prst="rect">
            <a:avLst/>
          </a:prstGeom>
          <a:noFill/>
          <a:ln>
            <a:noFill/>
          </a:ln>
        </p:spPr>
      </p:pic>
    </p:spTree>
    <p:extLst>
      <p:ext uri="{BB962C8B-B14F-4D97-AF65-F5344CB8AC3E}">
        <p14:creationId xmlns:p14="http://schemas.microsoft.com/office/powerpoint/2010/main" val="29470639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632FCA-6D9E-44F0-9834-7F7E3082CA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527FC80-3449-427F-8C24-D664FD424A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99" y="2110507"/>
            <a:ext cx="11615093" cy="3629716"/>
          </a:xfrm>
          <a:prstGeom prst="rect">
            <a:avLst/>
          </a:prstGeom>
          <a:noFill/>
          <a:ln>
            <a:noFill/>
          </a:ln>
        </p:spPr>
      </p:pic>
      <p:pic>
        <p:nvPicPr>
          <p:cNvPr id="5" name="Picture 4" descr="Fujifilm Holdings&amp;#8217; Avigan Influenza Drug As Company Said To Increase Production To Treat Ebola">
            <a:extLst>
              <a:ext uri="{FF2B5EF4-FFF2-40B4-BE49-F238E27FC236}">
                <a16:creationId xmlns:a16="http://schemas.microsoft.com/office/drawing/2014/main" id="{6269D74A-CB66-4E84-8126-4C6B8C6E95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308" y="24954"/>
            <a:ext cx="2413635" cy="1828800"/>
          </a:xfrm>
          <a:prstGeom prst="rect">
            <a:avLst/>
          </a:prstGeom>
          <a:noFill/>
          <a:ln>
            <a:noFill/>
          </a:ln>
        </p:spPr>
      </p:pic>
      <p:pic>
        <p:nvPicPr>
          <p:cNvPr id="6" name="Picture 5" descr="AI for prescribing medication">
            <a:extLst>
              <a:ext uri="{FF2B5EF4-FFF2-40B4-BE49-F238E27FC236}">
                <a16:creationId xmlns:a16="http://schemas.microsoft.com/office/drawing/2014/main" id="{ADAE5CFA-5B6E-442C-A764-D399914F4E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1261" y="0"/>
            <a:ext cx="1947545" cy="1828800"/>
          </a:xfrm>
          <a:prstGeom prst="rect">
            <a:avLst/>
          </a:prstGeom>
          <a:noFill/>
          <a:ln>
            <a:noFill/>
          </a:ln>
        </p:spPr>
      </p:pic>
    </p:spTree>
    <p:extLst>
      <p:ext uri="{BB962C8B-B14F-4D97-AF65-F5344CB8AC3E}">
        <p14:creationId xmlns:p14="http://schemas.microsoft.com/office/powerpoint/2010/main" val="34007637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E34BD-6089-49A8-B20C-B24AB32EEEFC}"/>
              </a:ext>
            </a:extLst>
          </p:cNvPr>
          <p:cNvSpPr>
            <a:spLocks noGrp="1"/>
          </p:cNvSpPr>
          <p:nvPr>
            <p:ph idx="1"/>
          </p:nvPr>
        </p:nvSpPr>
        <p:spPr/>
        <p:txBody>
          <a:bodyPr/>
          <a:lstStyle/>
          <a:p>
            <a:endParaRPr lang="en-US"/>
          </a:p>
        </p:txBody>
      </p:sp>
      <p:pic>
        <p:nvPicPr>
          <p:cNvPr id="5" name="Picture 4" descr="Illustration by David Cutler">
            <a:extLst>
              <a:ext uri="{FF2B5EF4-FFF2-40B4-BE49-F238E27FC236}">
                <a16:creationId xmlns:a16="http://schemas.microsoft.com/office/drawing/2014/main" id="{478EDB7A-F89B-4C60-87A6-76054FDD2A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9902" y="874038"/>
            <a:ext cx="11932160" cy="4300128"/>
          </a:xfrm>
          <a:prstGeom prst="rect">
            <a:avLst/>
          </a:prstGeom>
          <a:noFill/>
          <a:ln>
            <a:noFill/>
          </a:ln>
        </p:spPr>
      </p:pic>
      <p:pic>
        <p:nvPicPr>
          <p:cNvPr id="4" name="Picture 3">
            <a:extLst>
              <a:ext uri="{FF2B5EF4-FFF2-40B4-BE49-F238E27FC236}">
                <a16:creationId xmlns:a16="http://schemas.microsoft.com/office/drawing/2014/main" id="{F0A6FF2A-A9EB-4EEC-A8A1-A20DC6FD4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02" y="-79161"/>
            <a:ext cx="7179901" cy="6971718"/>
          </a:xfrm>
          <a:prstGeom prst="rect">
            <a:avLst/>
          </a:prstGeom>
          <a:noFill/>
          <a:ln>
            <a:noFill/>
          </a:ln>
        </p:spPr>
      </p:pic>
    </p:spTree>
    <p:extLst>
      <p:ext uri="{BB962C8B-B14F-4D97-AF65-F5344CB8AC3E}">
        <p14:creationId xmlns:p14="http://schemas.microsoft.com/office/powerpoint/2010/main" val="361407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DF7C-61BD-4908-9E1C-A9E1D62B1379}"/>
              </a:ext>
            </a:extLst>
          </p:cNvPr>
          <p:cNvSpPr>
            <a:spLocks noGrp="1"/>
          </p:cNvSpPr>
          <p:nvPr>
            <p:ph type="title"/>
          </p:nvPr>
        </p:nvSpPr>
        <p:spPr>
          <a:xfrm>
            <a:off x="1294362" y="672338"/>
            <a:ext cx="9603275" cy="1049235"/>
          </a:xfrm>
          <a:solidFill>
            <a:srgbClr val="FFC000"/>
          </a:solidFill>
        </p:spPr>
        <p:txBody>
          <a:bodyPr/>
          <a:lstStyle/>
          <a:p>
            <a:pPr algn="ctr"/>
            <a:r>
              <a:rPr lang="en-US" sz="6000" b="1" kern="1800" dirty="0">
                <a:effectLst/>
                <a:latin typeface="Aharoni" panose="02010803020104030203" pitchFamily="2" charset="-79"/>
                <a:ea typeface="Times New Roman" panose="02020603050405020304" pitchFamily="18" charset="0"/>
                <a:cs typeface="Aharoni" panose="02010803020104030203" pitchFamily="2" charset="-79"/>
              </a:rPr>
              <a:t>Body-Worn Camera</a:t>
            </a:r>
            <a:r>
              <a:rPr lang="en-US" sz="1800" b="1" kern="1800" dirty="0">
                <a:effectLst/>
                <a:latin typeface="Aharoni" panose="02010803020104030203" pitchFamily="2" charset="-79"/>
                <a:ea typeface="Times New Roman" panose="02020603050405020304" pitchFamily="18" charset="0"/>
                <a:cs typeface="Aharoni" panose="02010803020104030203" pitchFamily="2" charset="-79"/>
              </a:rPr>
              <a:t> </a:t>
            </a:r>
            <a:endParaRPr lang="en-US"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3C1D5348-01EC-4193-888F-78E1E80711C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AA1109C-5CBA-4310-A4B3-3C33F3E813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1579" y="2082637"/>
            <a:ext cx="9851829" cy="4037750"/>
          </a:xfrm>
          <a:prstGeom prst="rect">
            <a:avLst/>
          </a:prstGeom>
          <a:noFill/>
          <a:ln>
            <a:noFill/>
          </a:ln>
        </p:spPr>
      </p:pic>
    </p:spTree>
    <p:extLst>
      <p:ext uri="{BB962C8B-B14F-4D97-AF65-F5344CB8AC3E}">
        <p14:creationId xmlns:p14="http://schemas.microsoft.com/office/powerpoint/2010/main" val="26175046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556C-9120-44AC-8980-F67324C71E20}"/>
              </a:ext>
            </a:extLst>
          </p:cNvPr>
          <p:cNvSpPr>
            <a:spLocks noGrp="1"/>
          </p:cNvSpPr>
          <p:nvPr>
            <p:ph type="title"/>
          </p:nvPr>
        </p:nvSpPr>
        <p:spPr>
          <a:xfrm>
            <a:off x="1114425" y="804519"/>
            <a:ext cx="9940429" cy="1049235"/>
          </a:xfrm>
          <a:solidFill>
            <a:schemeClr val="tx2">
              <a:lumMod val="40000"/>
              <a:lumOff val="60000"/>
            </a:schemeClr>
          </a:solidFill>
        </p:spPr>
        <p:txBody>
          <a:bodyPr>
            <a:normAutofit/>
          </a:bodyPr>
          <a:lstStyle/>
          <a:p>
            <a:pPr algn="ctr"/>
            <a:r>
              <a:rPr lang="en-US" sz="4000" dirty="0">
                <a:solidFill>
                  <a:schemeClr val="accent1">
                    <a:lumMod val="50000"/>
                  </a:schemeClr>
                </a:solidFill>
                <a:latin typeface="Aharoni" panose="02010803020104030203" pitchFamily="2" charset="-79"/>
                <a:cs typeface="Aharoni" panose="02010803020104030203" pitchFamily="2" charset="-79"/>
              </a:rPr>
              <a:t>Ethics of healthcare technology</a:t>
            </a:r>
          </a:p>
        </p:txBody>
      </p:sp>
      <p:sp>
        <p:nvSpPr>
          <p:cNvPr id="3" name="Content Placeholder 2">
            <a:extLst>
              <a:ext uri="{FF2B5EF4-FFF2-40B4-BE49-F238E27FC236}">
                <a16:creationId xmlns:a16="http://schemas.microsoft.com/office/drawing/2014/main" id="{7C0D4287-6977-480A-BE1B-D30390D0CACD}"/>
              </a:ext>
            </a:extLst>
          </p:cNvPr>
          <p:cNvSpPr>
            <a:spLocks noGrp="1"/>
          </p:cNvSpPr>
          <p:nvPr>
            <p:ph idx="1"/>
          </p:nvPr>
        </p:nvSpPr>
        <p:spPr>
          <a:xfrm>
            <a:off x="877079" y="2015732"/>
            <a:ext cx="10506268" cy="4037749"/>
          </a:xfrm>
        </p:spPr>
        <p:txBody>
          <a:bodyPr>
            <a:noAutofit/>
          </a:bodyPr>
          <a:lstStyle/>
          <a:p>
            <a:pPr marL="514350" indent="-514350">
              <a:buFont typeface="+mj-lt"/>
              <a:buAutoNum type="arabicPeriod"/>
            </a:pPr>
            <a:r>
              <a:rPr lang="en-US" sz="3200" dirty="0">
                <a:ea typeface="Times New Roman" panose="02020603050405020304" pitchFamily="18" charset="0"/>
              </a:rPr>
              <a:t>C</a:t>
            </a:r>
            <a:r>
              <a:rPr lang="en-US" sz="3200" dirty="0">
                <a:effectLst/>
                <a:ea typeface="Times New Roman" panose="02020603050405020304" pitchFamily="18" charset="0"/>
              </a:rPr>
              <a:t>oncerns about making diagnostic and treatment decisions via the technological advances of AI and Telemedicine;  </a:t>
            </a:r>
          </a:p>
          <a:p>
            <a:pPr marL="514350" indent="-514350">
              <a:buFont typeface="+mj-lt"/>
              <a:buAutoNum type="arabicPeriod"/>
            </a:pPr>
            <a:r>
              <a:rPr lang="en-US" sz="3200" dirty="0">
                <a:effectLst/>
                <a:ea typeface="Times New Roman" panose="02020603050405020304" pitchFamily="18" charset="0"/>
              </a:rPr>
              <a:t>Doctors and patients prefer the personal touch; </a:t>
            </a:r>
          </a:p>
          <a:p>
            <a:pPr marL="514350" indent="-514350">
              <a:buFont typeface="+mj-lt"/>
              <a:buAutoNum type="arabicPeriod"/>
            </a:pPr>
            <a:r>
              <a:rPr lang="en-US" sz="3200" dirty="0">
                <a:ea typeface="Times New Roman" panose="02020603050405020304" pitchFamily="18" charset="0"/>
              </a:rPr>
              <a:t>P</a:t>
            </a:r>
            <a:r>
              <a:rPr lang="en-US" sz="3200" dirty="0">
                <a:effectLst/>
                <a:ea typeface="Times New Roman" panose="02020603050405020304" pitchFamily="18" charset="0"/>
              </a:rPr>
              <a:t>rivacy and liability issues; </a:t>
            </a:r>
          </a:p>
          <a:p>
            <a:pPr marL="514350" indent="-514350">
              <a:buFont typeface="+mj-lt"/>
              <a:buAutoNum type="arabicPeriod"/>
            </a:pPr>
            <a:r>
              <a:rPr lang="en-US" sz="3200" dirty="0">
                <a:effectLst/>
                <a:ea typeface="Times New Roman" panose="02020603050405020304" pitchFamily="18" charset="0"/>
              </a:rPr>
              <a:t>Inequity; Better virtual healthcare; Lack of transparency; Skepticism.</a:t>
            </a:r>
            <a:endParaRPr lang="en-US" sz="3200" dirty="0"/>
          </a:p>
        </p:txBody>
      </p:sp>
    </p:spTree>
    <p:extLst>
      <p:ext uri="{BB962C8B-B14F-4D97-AF65-F5344CB8AC3E}">
        <p14:creationId xmlns:p14="http://schemas.microsoft.com/office/powerpoint/2010/main" val="8509508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556C-9120-44AC-8980-F67324C71E20}"/>
              </a:ext>
            </a:extLst>
          </p:cNvPr>
          <p:cNvSpPr>
            <a:spLocks noGrp="1"/>
          </p:cNvSpPr>
          <p:nvPr>
            <p:ph type="title"/>
          </p:nvPr>
        </p:nvSpPr>
        <p:spPr>
          <a:solidFill>
            <a:schemeClr val="tx2">
              <a:lumMod val="40000"/>
              <a:lumOff val="60000"/>
            </a:schemeClr>
          </a:solidFill>
        </p:spPr>
        <p:txBody>
          <a:bodyPr>
            <a:normAutofit/>
          </a:bodyPr>
          <a:lstStyle/>
          <a:p>
            <a:pPr algn="ctr"/>
            <a:r>
              <a:rPr lang="en-US" b="1" dirty="0">
                <a:solidFill>
                  <a:schemeClr val="accent2">
                    <a:lumMod val="50000"/>
                  </a:schemeClr>
                </a:solidFill>
                <a:effectLst/>
                <a:latin typeface="Aharoni" panose="02010803020104030203" pitchFamily="2" charset="-79"/>
                <a:ea typeface="Times New Roman" panose="02020603050405020304" pitchFamily="18" charset="0"/>
                <a:cs typeface="Aharoni" panose="02010803020104030203" pitchFamily="2" charset="-79"/>
              </a:rPr>
              <a:t>Systems Propose Potential Diagnoses</a:t>
            </a:r>
            <a:endParaRPr lang="en-US" dirty="0">
              <a:solidFill>
                <a:schemeClr val="accent2">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C0D4287-6977-480A-BE1B-D30390D0CACD}"/>
              </a:ext>
            </a:extLst>
          </p:cNvPr>
          <p:cNvSpPr>
            <a:spLocks noGrp="1"/>
          </p:cNvSpPr>
          <p:nvPr>
            <p:ph idx="1"/>
          </p:nvPr>
        </p:nvSpPr>
        <p:spPr>
          <a:xfrm>
            <a:off x="1451579" y="1853754"/>
            <a:ext cx="9603275" cy="4037749"/>
          </a:xfrm>
        </p:spPr>
        <p:txBody>
          <a:bodyPr>
            <a:noAutofit/>
          </a:bodyPr>
          <a:lstStyle/>
          <a:p>
            <a:r>
              <a:rPr lang="en-US" sz="3200" i="1" dirty="0" err="1"/>
              <a:t>mHhealth</a:t>
            </a:r>
            <a:r>
              <a:rPr lang="en-US" sz="3200" i="1" dirty="0"/>
              <a:t> </a:t>
            </a:r>
            <a:r>
              <a:rPr lang="en-US" sz="3200" dirty="0"/>
              <a:t>apps</a:t>
            </a:r>
          </a:p>
          <a:p>
            <a:r>
              <a:rPr lang="en-US" sz="3200" dirty="0"/>
              <a:t>Steps followed by a simple app</a:t>
            </a:r>
          </a:p>
          <a:p>
            <a:r>
              <a:rPr lang="en-US" sz="3200" i="1" dirty="0">
                <a:ea typeface="Times New Roman" panose="02020603050405020304" pitchFamily="18" charset="0"/>
              </a:rPr>
              <a:t>C</a:t>
            </a:r>
            <a:r>
              <a:rPr lang="en-US" sz="3200" i="1" dirty="0">
                <a:effectLst/>
                <a:ea typeface="Times New Roman" panose="02020603050405020304" pitchFamily="18" charset="0"/>
              </a:rPr>
              <a:t>onvolutional neural network</a:t>
            </a:r>
            <a:r>
              <a:rPr lang="en-US" sz="3200" dirty="0">
                <a:effectLst/>
                <a:ea typeface="Times New Roman" panose="02020603050405020304" pitchFamily="18" charset="0"/>
              </a:rPr>
              <a:t> (CNN)</a:t>
            </a:r>
          </a:p>
          <a:p>
            <a:r>
              <a:rPr lang="en-US" sz="3200" dirty="0"/>
              <a:t>Computer vision  </a:t>
            </a:r>
          </a:p>
          <a:p>
            <a:pPr lvl="1"/>
            <a:r>
              <a:rPr lang="en-US" sz="3200" dirty="0"/>
              <a:t>Object Detection and Image Segmentation</a:t>
            </a:r>
          </a:p>
          <a:p>
            <a:pPr lvl="1"/>
            <a:r>
              <a:rPr lang="en-US" sz="3200" dirty="0"/>
              <a:t>e.g.  Diabetic retinopathy; and Melanoma</a:t>
            </a:r>
          </a:p>
        </p:txBody>
      </p:sp>
    </p:spTree>
    <p:extLst>
      <p:ext uri="{BB962C8B-B14F-4D97-AF65-F5344CB8AC3E}">
        <p14:creationId xmlns:p14="http://schemas.microsoft.com/office/powerpoint/2010/main" val="3343579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556C-9120-44AC-8980-F67324C71E20}"/>
              </a:ext>
            </a:extLst>
          </p:cNvPr>
          <p:cNvSpPr>
            <a:spLocks noGrp="1"/>
          </p:cNvSpPr>
          <p:nvPr>
            <p:ph type="title"/>
          </p:nvPr>
        </p:nvSpPr>
        <p:spPr>
          <a:solidFill>
            <a:schemeClr val="tx2">
              <a:lumMod val="40000"/>
              <a:lumOff val="60000"/>
            </a:schemeClr>
          </a:solidFill>
        </p:spPr>
        <p:txBody>
          <a:bodyPr>
            <a:normAutofit/>
          </a:bodyPr>
          <a:lstStyle/>
          <a:p>
            <a:pPr algn="ctr"/>
            <a:r>
              <a:rPr lang="en-US" sz="3600" b="1" dirty="0">
                <a:solidFill>
                  <a:srgbClr val="833C0B"/>
                </a:solidFill>
                <a:effectLst/>
                <a:latin typeface="Aharoni" panose="02010803020104030203" pitchFamily="2" charset="-79"/>
                <a:ea typeface="Times New Roman" panose="02020603050405020304" pitchFamily="18" charset="0"/>
                <a:cs typeface="Aharoni" panose="02010803020104030203" pitchFamily="2" charset="-79"/>
              </a:rPr>
              <a:t>Systems Propose Treatment</a:t>
            </a:r>
            <a:endParaRPr lang="en-US" sz="36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C0D4287-6977-480A-BE1B-D30390D0CACD}"/>
              </a:ext>
            </a:extLst>
          </p:cNvPr>
          <p:cNvSpPr>
            <a:spLocks noGrp="1"/>
          </p:cNvSpPr>
          <p:nvPr>
            <p:ph idx="1"/>
          </p:nvPr>
        </p:nvSpPr>
        <p:spPr/>
        <p:txBody>
          <a:bodyPr>
            <a:noAutofit/>
          </a:bodyPr>
          <a:lstStyle/>
          <a:p>
            <a:r>
              <a:rPr lang="en-US" sz="3200" dirty="0">
                <a:effectLst/>
                <a:ea typeface="Times New Roman" panose="02020603050405020304" pitchFamily="18" charset="0"/>
              </a:rPr>
              <a:t>IBM Watson Health </a:t>
            </a:r>
          </a:p>
          <a:p>
            <a:r>
              <a:rPr lang="en-US" sz="3200" i="1" dirty="0">
                <a:effectLst/>
                <a:ea typeface="Times New Roman" panose="02020603050405020304" pitchFamily="18" charset="0"/>
              </a:rPr>
              <a:t>Reinforcement learning </a:t>
            </a:r>
            <a:r>
              <a:rPr lang="en-US" sz="3200" dirty="0">
                <a:effectLst/>
                <a:ea typeface="Times New Roman" panose="02020603050405020304" pitchFamily="18" charset="0"/>
              </a:rPr>
              <a:t>(RL)</a:t>
            </a:r>
          </a:p>
          <a:p>
            <a:pPr algn="just">
              <a:lnSpc>
                <a:spcPct val="107000"/>
              </a:lnSpc>
              <a:spcBef>
                <a:spcPts val="0"/>
              </a:spcBef>
              <a:spcAft>
                <a:spcPts val="800"/>
              </a:spcAft>
            </a:pPr>
            <a:r>
              <a:rPr lang="en-US" sz="3200" i="1" dirty="0">
                <a:solidFill>
                  <a:srgbClr val="000000"/>
                </a:solidFill>
                <a:effectLst/>
                <a:ea typeface="Times New Roman" panose="02020603050405020304" pitchFamily="18" charset="0"/>
                <a:cs typeface="Times New Roman" panose="02020603050405020304" pitchFamily="18" charset="0"/>
              </a:rPr>
              <a:t>Deep</a:t>
            </a:r>
            <a:r>
              <a:rPr lang="en-US" sz="3200" dirty="0">
                <a:solidFill>
                  <a:srgbClr val="000000"/>
                </a:solidFill>
                <a:effectLst/>
                <a:ea typeface="Times New Roman" panose="02020603050405020304" pitchFamily="18" charset="0"/>
                <a:cs typeface="Times New Roman" panose="02020603050405020304" pitchFamily="18" charset="0"/>
              </a:rPr>
              <a:t> RL in sepsis patients - determine dosage of vasopressors and amount of IV fluid to administer. </a:t>
            </a:r>
            <a:endParaRPr lang="en-US" sz="3200" dirty="0">
              <a:effectLst/>
              <a:ea typeface="Calibri" panose="020F0502020204030204" pitchFamily="34" charset="0"/>
              <a:cs typeface="Times New Roman" panose="02020603050405020304" pitchFamily="18" charset="0"/>
            </a:endParaRPr>
          </a:p>
          <a:p>
            <a:pPr>
              <a:spcBef>
                <a:spcPts val="0"/>
              </a:spcBef>
            </a:pPr>
            <a:r>
              <a:rPr lang="en-US" sz="3200" dirty="0">
                <a:effectLst/>
                <a:ea typeface="Times New Roman" panose="02020603050405020304" pitchFamily="18" charset="0"/>
              </a:rPr>
              <a:t>RL for clinical trial dosing.</a:t>
            </a:r>
            <a:r>
              <a:rPr lang="en-US" sz="3200" dirty="0">
                <a:effectLst/>
              </a:rPr>
              <a:t> </a:t>
            </a:r>
          </a:p>
        </p:txBody>
      </p:sp>
    </p:spTree>
    <p:extLst>
      <p:ext uri="{BB962C8B-B14F-4D97-AF65-F5344CB8AC3E}">
        <p14:creationId xmlns:p14="http://schemas.microsoft.com/office/powerpoint/2010/main" val="5755305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556C-9120-44AC-8980-F67324C71E20}"/>
              </a:ext>
            </a:extLst>
          </p:cNvPr>
          <p:cNvSpPr>
            <a:spLocks noGrp="1"/>
          </p:cNvSpPr>
          <p:nvPr>
            <p:ph type="title"/>
          </p:nvPr>
        </p:nvSpPr>
        <p:spPr>
          <a:solidFill>
            <a:schemeClr val="tx2">
              <a:lumMod val="40000"/>
              <a:lumOff val="60000"/>
            </a:schemeClr>
          </a:solidFill>
        </p:spPr>
        <p:txBody>
          <a:bodyPr>
            <a:normAutofit/>
          </a:bodyPr>
          <a:lstStyle/>
          <a:p>
            <a:pPr algn="ctr"/>
            <a:br>
              <a:rPr lang="en-US" sz="1600" dirty="0">
                <a:solidFill>
                  <a:schemeClr val="accent1">
                    <a:lumMod val="50000"/>
                  </a:schemeClr>
                </a:solidFill>
                <a:latin typeface="Aharoni" panose="02010803020104030203" pitchFamily="2" charset="-79"/>
                <a:cs typeface="Aharoni" panose="02010803020104030203" pitchFamily="2" charset="-79"/>
              </a:rPr>
            </a:br>
            <a:r>
              <a:rPr lang="en-US" sz="4400" dirty="0">
                <a:solidFill>
                  <a:schemeClr val="accent1">
                    <a:lumMod val="50000"/>
                  </a:schemeClr>
                </a:solidFill>
                <a:latin typeface="Aharoni" panose="02010803020104030203" pitchFamily="2" charset="-79"/>
                <a:cs typeface="Aharoni" panose="02010803020104030203" pitchFamily="2" charset="-79"/>
              </a:rPr>
              <a:t>Telemedicine (TM)</a:t>
            </a:r>
          </a:p>
        </p:txBody>
      </p:sp>
      <p:sp>
        <p:nvSpPr>
          <p:cNvPr id="3" name="Content Placeholder 2">
            <a:extLst>
              <a:ext uri="{FF2B5EF4-FFF2-40B4-BE49-F238E27FC236}">
                <a16:creationId xmlns:a16="http://schemas.microsoft.com/office/drawing/2014/main" id="{7C0D4287-6977-480A-BE1B-D30390D0CACD}"/>
              </a:ext>
            </a:extLst>
          </p:cNvPr>
          <p:cNvSpPr>
            <a:spLocks noGrp="1"/>
          </p:cNvSpPr>
          <p:nvPr>
            <p:ph idx="1"/>
          </p:nvPr>
        </p:nvSpPr>
        <p:spPr>
          <a:xfrm>
            <a:off x="1119673" y="2015732"/>
            <a:ext cx="9935181" cy="3899876"/>
          </a:xfrm>
        </p:spPr>
        <p:txBody>
          <a:bodyPr>
            <a:noAutofit/>
          </a:bodyPr>
          <a:lstStyle/>
          <a:p>
            <a:r>
              <a:rPr lang="en-US" sz="2800" kern="1800" dirty="0">
                <a:ea typeface="Times New Roman" panose="02020603050405020304" pitchFamily="18" charset="0"/>
              </a:rPr>
              <a:t>C</a:t>
            </a:r>
            <a:r>
              <a:rPr lang="en-US" sz="2800" kern="1800" dirty="0">
                <a:effectLst/>
                <a:ea typeface="Times New Roman" panose="02020603050405020304" pitchFamily="18" charset="0"/>
              </a:rPr>
              <a:t>hildren with obesity and diabetes mellitus</a:t>
            </a:r>
          </a:p>
          <a:p>
            <a:r>
              <a:rPr lang="en-US" sz="2800" dirty="0" err="1">
                <a:ea typeface="Calibri" panose="020F0502020204030204" pitchFamily="34" charset="0"/>
                <a:cs typeface="Times New Roman" panose="02020603050405020304" pitchFamily="18" charset="0"/>
              </a:rPr>
              <a:t>T</a:t>
            </a:r>
            <a:r>
              <a:rPr lang="en-US" sz="2800" dirty="0" err="1">
                <a:effectLst/>
                <a:ea typeface="Calibri" panose="020F0502020204030204" pitchFamily="34" charset="0"/>
                <a:cs typeface="Times New Roman" panose="02020603050405020304" pitchFamily="18" charset="0"/>
              </a:rPr>
              <a:t>eleglaucoma</a:t>
            </a:r>
            <a:endParaRPr lang="en-US" sz="2800" dirty="0">
              <a:ea typeface="Calibri" panose="020F0502020204030204" pitchFamily="34" charset="0"/>
              <a:cs typeface="Times New Roman" panose="02020603050405020304" pitchFamily="18" charset="0"/>
            </a:endParaRPr>
          </a:p>
          <a:p>
            <a:r>
              <a:rPr lang="en-US" sz="2800" dirty="0" err="1">
                <a:effectLst/>
                <a:ea typeface="Calibri" panose="020F0502020204030204" pitchFamily="34" charset="0"/>
                <a:cs typeface="Times New Roman" panose="02020603050405020304" pitchFamily="18" charset="0"/>
              </a:rPr>
              <a:t>Teleotolaryngology</a:t>
            </a:r>
            <a:r>
              <a:rPr lang="en-US" sz="2800" dirty="0">
                <a:effectLst/>
                <a:ea typeface="Calibri" panose="020F0502020204030204" pitchFamily="34" charset="0"/>
                <a:cs typeface="Times New Roman" panose="02020603050405020304" pitchFamily="18" charset="0"/>
              </a:rPr>
              <a:t> (Tele-ENT)</a:t>
            </a:r>
          </a:p>
          <a:p>
            <a:r>
              <a:rPr lang="en-US" sz="2800" kern="1800" dirty="0">
                <a:effectLst/>
                <a:ea typeface="Times New Roman" panose="02020603050405020304" pitchFamily="18" charset="0"/>
                <a:cs typeface="Times New Roman" panose="02020603050405020304" pitchFamily="18" charset="0"/>
              </a:rPr>
              <a:t>Telehealth and AI Used to Identify Melanoma</a:t>
            </a:r>
            <a:endParaRPr lang="en-US" sz="2800" dirty="0">
              <a:effectLst/>
              <a:ea typeface="Calibri" panose="020F0502020204030204" pitchFamily="34" charset="0"/>
              <a:cs typeface="Times New Roman" panose="02020603050405020304" pitchFamily="18" charset="0"/>
            </a:endParaRPr>
          </a:p>
          <a:p>
            <a:r>
              <a:rPr lang="en-US" sz="2800" kern="1800" dirty="0">
                <a:effectLst/>
                <a:ea typeface="Times New Roman" panose="02020603050405020304" pitchFamily="18" charset="0"/>
              </a:rPr>
              <a:t>Deep Learning, AI Improve Accuracy of Breast Cancer Detection</a:t>
            </a:r>
            <a:endParaRPr lang="en-US" sz="2800" dirty="0"/>
          </a:p>
        </p:txBody>
      </p:sp>
    </p:spTree>
    <p:extLst>
      <p:ext uri="{BB962C8B-B14F-4D97-AF65-F5344CB8AC3E}">
        <p14:creationId xmlns:p14="http://schemas.microsoft.com/office/powerpoint/2010/main" val="33292638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556C-9120-44AC-8980-F67324C71E20}"/>
              </a:ext>
            </a:extLst>
          </p:cNvPr>
          <p:cNvSpPr>
            <a:spLocks noGrp="1"/>
          </p:cNvSpPr>
          <p:nvPr>
            <p:ph type="title"/>
          </p:nvPr>
        </p:nvSpPr>
        <p:spPr>
          <a:solidFill>
            <a:schemeClr val="tx2">
              <a:lumMod val="40000"/>
              <a:lumOff val="60000"/>
            </a:schemeClr>
          </a:solidFill>
        </p:spPr>
        <p:txBody>
          <a:bodyPr>
            <a:normAutofit/>
          </a:bodyPr>
          <a:lstStyle/>
          <a:p>
            <a:pPr algn="ctr"/>
            <a:br>
              <a:rPr lang="en-US" sz="1600" dirty="0">
                <a:solidFill>
                  <a:schemeClr val="accent1">
                    <a:lumMod val="50000"/>
                  </a:schemeClr>
                </a:solidFill>
                <a:latin typeface="Aharoni" panose="02010803020104030203" pitchFamily="2" charset="-79"/>
                <a:cs typeface="Aharoni" panose="02010803020104030203" pitchFamily="2" charset="-79"/>
              </a:rPr>
            </a:br>
            <a:r>
              <a:rPr lang="en-US" sz="4400" dirty="0">
                <a:solidFill>
                  <a:schemeClr val="accent1">
                    <a:lumMod val="50000"/>
                  </a:schemeClr>
                </a:solidFill>
                <a:latin typeface="Aharoni" panose="02010803020104030203" pitchFamily="2" charset="-79"/>
                <a:cs typeface="Aharoni" panose="02010803020104030203" pitchFamily="2" charset="-79"/>
              </a:rPr>
              <a:t>Telemedicine (TM) and AI</a:t>
            </a:r>
          </a:p>
        </p:txBody>
      </p:sp>
      <p:sp>
        <p:nvSpPr>
          <p:cNvPr id="3" name="Content Placeholder 2">
            <a:extLst>
              <a:ext uri="{FF2B5EF4-FFF2-40B4-BE49-F238E27FC236}">
                <a16:creationId xmlns:a16="http://schemas.microsoft.com/office/drawing/2014/main" id="{7C0D4287-6977-480A-BE1B-D30390D0CACD}"/>
              </a:ext>
            </a:extLst>
          </p:cNvPr>
          <p:cNvSpPr>
            <a:spLocks noGrp="1"/>
          </p:cNvSpPr>
          <p:nvPr>
            <p:ph idx="1"/>
          </p:nvPr>
        </p:nvSpPr>
        <p:spPr>
          <a:xfrm>
            <a:off x="821094" y="2015732"/>
            <a:ext cx="10748865" cy="3899876"/>
          </a:xfrm>
        </p:spPr>
        <p:txBody>
          <a:bodyPr>
            <a:noAutofit/>
          </a:bodyPr>
          <a:lstStyle/>
          <a:p>
            <a:r>
              <a:rPr lang="en-US" sz="3200" dirty="0" err="1"/>
              <a:t>Teleorthopedics</a:t>
            </a:r>
            <a:r>
              <a:rPr lang="en-US" sz="3200" dirty="0"/>
              <a:t> – Telerehabilitation (Physiotherapy/function</a:t>
            </a:r>
          </a:p>
          <a:p>
            <a:r>
              <a:rPr lang="en-US" sz="3200" dirty="0" err="1"/>
              <a:t>Telegastroenterology</a:t>
            </a:r>
            <a:endParaRPr lang="en-US" sz="3200" dirty="0"/>
          </a:p>
          <a:p>
            <a:r>
              <a:rPr lang="en-US" sz="3200" kern="1800" dirty="0">
                <a:effectLst/>
                <a:ea typeface="Times New Roman" panose="02020603050405020304" pitchFamily="18" charset="0"/>
              </a:rPr>
              <a:t>AI Detects Medication Administration Errors</a:t>
            </a:r>
          </a:p>
          <a:p>
            <a:r>
              <a:rPr lang="en-US" sz="3200" kern="1800" dirty="0">
                <a:effectLst/>
                <a:ea typeface="Times New Roman" panose="02020603050405020304" pitchFamily="18" charset="0"/>
              </a:rPr>
              <a:t>Artificial Intelligence in Alzheimer’s Disease</a:t>
            </a:r>
          </a:p>
          <a:p>
            <a:r>
              <a:rPr lang="en-US" sz="3200" dirty="0">
                <a:effectLst/>
                <a:ea typeface="Calibri" panose="020F0502020204030204" pitchFamily="34" charset="0"/>
              </a:rPr>
              <a:t>Telemedicine in Neuromuscular Care</a:t>
            </a:r>
            <a:endParaRPr lang="en-US" sz="3200" kern="1800" dirty="0">
              <a:effectLst/>
              <a:ea typeface="Times New Roman" panose="02020603050405020304" pitchFamily="18" charset="0"/>
            </a:endParaRPr>
          </a:p>
          <a:p>
            <a:endParaRPr lang="en-US" sz="2800" dirty="0"/>
          </a:p>
        </p:txBody>
      </p:sp>
    </p:spTree>
    <p:extLst>
      <p:ext uri="{BB962C8B-B14F-4D97-AF65-F5344CB8AC3E}">
        <p14:creationId xmlns:p14="http://schemas.microsoft.com/office/powerpoint/2010/main" val="3137541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6C2304C-0956-45DB-890E-180D1B7EEF8B}"/>
              </a:ext>
            </a:extLst>
          </p:cNvPr>
          <p:cNvGraphicFramePr>
            <a:graphicFrameLocks noGrp="1"/>
          </p:cNvGraphicFramePr>
          <p:nvPr>
            <p:ph idx="1"/>
          </p:nvPr>
        </p:nvGraphicFramePr>
        <p:xfrm>
          <a:off x="1894114" y="103239"/>
          <a:ext cx="10297886" cy="5950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6B31582B-60F2-44AE-8A4E-BA7A36D16D88}"/>
              </a:ext>
            </a:extLst>
          </p:cNvPr>
          <p:cNvSpPr>
            <a:spLocks noGrp="1"/>
          </p:cNvSpPr>
          <p:nvPr>
            <p:ph type="title"/>
          </p:nvPr>
        </p:nvSpPr>
        <p:spPr>
          <a:xfrm>
            <a:off x="48126" y="1507958"/>
            <a:ext cx="4299284" cy="3514530"/>
          </a:xfrm>
          <a:solidFill>
            <a:schemeClr val="bg1">
              <a:lumMod val="75000"/>
            </a:schemeClr>
          </a:solidFill>
        </p:spPr>
        <p:txBody>
          <a:bodyPr>
            <a:normAutofit/>
          </a:bodyPr>
          <a:lstStyle/>
          <a:p>
            <a:pPr algn="ctr"/>
            <a:br>
              <a:rPr lang="en-US" dirty="0"/>
            </a:br>
            <a:r>
              <a:rPr lang="en-US" sz="5300" dirty="0">
                <a:latin typeface="Aharoni" panose="02010803020104030203" pitchFamily="2" charset="-79"/>
                <a:cs typeface="Aharoni" panose="02010803020104030203" pitchFamily="2" charset="-79"/>
              </a:rPr>
              <a:t>Clinicians’</a:t>
            </a:r>
            <a:br>
              <a:rPr lang="en-US" sz="5300" dirty="0">
                <a:latin typeface="Aharoni" panose="02010803020104030203" pitchFamily="2" charset="-79"/>
                <a:cs typeface="Aharoni" panose="02010803020104030203" pitchFamily="2" charset="-79"/>
              </a:rPr>
            </a:br>
            <a:r>
              <a:rPr lang="en-US" sz="5300" dirty="0" err="1">
                <a:latin typeface="Aharoni" panose="02010803020104030203" pitchFamily="2" charset="-79"/>
                <a:cs typeface="Aharoni" panose="02010803020104030203" pitchFamily="2" charset="-79"/>
              </a:rPr>
              <a:t>EtHICAL</a:t>
            </a:r>
            <a:br>
              <a:rPr lang="en-US" sz="5300" dirty="0">
                <a:latin typeface="Aharoni" panose="02010803020104030203" pitchFamily="2" charset="-79"/>
                <a:cs typeface="Aharoni" panose="02010803020104030203" pitchFamily="2" charset="-79"/>
              </a:rPr>
            </a:br>
            <a:r>
              <a:rPr lang="en-US" sz="5300" dirty="0">
                <a:latin typeface="Aharoni" panose="02010803020104030203" pitchFamily="2" charset="-79"/>
                <a:cs typeface="Aharoni" panose="02010803020104030203" pitchFamily="2" charset="-79"/>
              </a:rPr>
              <a:t>issues:</a:t>
            </a:r>
          </a:p>
        </p:txBody>
      </p:sp>
      <p:grpSp>
        <p:nvGrpSpPr>
          <p:cNvPr id="8" name="Group 7">
            <a:extLst>
              <a:ext uri="{FF2B5EF4-FFF2-40B4-BE49-F238E27FC236}">
                <a16:creationId xmlns:a16="http://schemas.microsoft.com/office/drawing/2014/main" id="{D88BADF3-145C-4584-B558-5E947A4FFF19}"/>
              </a:ext>
            </a:extLst>
          </p:cNvPr>
          <p:cNvGrpSpPr/>
          <p:nvPr/>
        </p:nvGrpSpPr>
        <p:grpSpPr>
          <a:xfrm>
            <a:off x="4677836" y="3241501"/>
            <a:ext cx="6519553" cy="374997"/>
            <a:chOff x="3757926" y="741701"/>
            <a:chExt cx="6519553" cy="374997"/>
          </a:xfrm>
        </p:grpSpPr>
        <p:sp>
          <p:nvSpPr>
            <p:cNvPr id="9" name="Rectangle 8">
              <a:extLst>
                <a:ext uri="{FF2B5EF4-FFF2-40B4-BE49-F238E27FC236}">
                  <a16:creationId xmlns:a16="http://schemas.microsoft.com/office/drawing/2014/main" id="{BC194131-28AE-4F8B-88F3-4D6A922354DC}"/>
                </a:ext>
              </a:extLst>
            </p:cNvPr>
            <p:cNvSpPr/>
            <p:nvPr/>
          </p:nvSpPr>
          <p:spPr>
            <a:xfrm>
              <a:off x="3757926" y="741701"/>
              <a:ext cx="2836327" cy="3749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2EF99714-44BC-42BA-A0EE-C439A2AD7ECA}"/>
                </a:ext>
              </a:extLst>
            </p:cNvPr>
            <p:cNvSpPr txBox="1"/>
            <p:nvPr/>
          </p:nvSpPr>
          <p:spPr>
            <a:xfrm>
              <a:off x="4972126" y="742697"/>
              <a:ext cx="5305353" cy="37400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haroni" panose="02010803020104030203" pitchFamily="2" charset="-79"/>
                  <a:cs typeface="Aharoni" panose="02010803020104030203" pitchFamily="2" charset="-79"/>
                </a:rPr>
                <a:t>4. Boundary violations</a:t>
              </a:r>
            </a:p>
          </p:txBody>
        </p:sp>
      </p:grpSp>
      <p:grpSp>
        <p:nvGrpSpPr>
          <p:cNvPr id="11" name="Group 10">
            <a:extLst>
              <a:ext uri="{FF2B5EF4-FFF2-40B4-BE49-F238E27FC236}">
                <a16:creationId xmlns:a16="http://schemas.microsoft.com/office/drawing/2014/main" id="{333C59AC-29AE-4E3C-947C-A67A5A185471}"/>
              </a:ext>
            </a:extLst>
          </p:cNvPr>
          <p:cNvGrpSpPr/>
          <p:nvPr/>
        </p:nvGrpSpPr>
        <p:grpSpPr>
          <a:xfrm>
            <a:off x="5984277" y="4647491"/>
            <a:ext cx="5305353" cy="502025"/>
            <a:chOff x="3757926" y="741701"/>
            <a:chExt cx="5305353" cy="502025"/>
          </a:xfrm>
        </p:grpSpPr>
        <p:sp>
          <p:nvSpPr>
            <p:cNvPr id="12" name="Rectangle 11">
              <a:extLst>
                <a:ext uri="{FF2B5EF4-FFF2-40B4-BE49-F238E27FC236}">
                  <a16:creationId xmlns:a16="http://schemas.microsoft.com/office/drawing/2014/main" id="{64F1E697-1860-46D9-A586-949276FF9634}"/>
                </a:ext>
              </a:extLst>
            </p:cNvPr>
            <p:cNvSpPr/>
            <p:nvPr/>
          </p:nvSpPr>
          <p:spPr>
            <a:xfrm>
              <a:off x="3757926" y="741701"/>
              <a:ext cx="2836327" cy="3749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06AB3F40-EF98-44D2-BBEA-A24E1E4E069B}"/>
                </a:ext>
              </a:extLst>
            </p:cNvPr>
            <p:cNvSpPr txBox="1"/>
            <p:nvPr/>
          </p:nvSpPr>
          <p:spPr>
            <a:xfrm>
              <a:off x="3757926" y="741701"/>
              <a:ext cx="5305353" cy="5020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dirty="0">
                  <a:latin typeface="Aharoni" panose="02010803020104030203" pitchFamily="2" charset="-79"/>
                  <a:cs typeface="Aharoni" panose="02010803020104030203" pitchFamily="2" charset="-79"/>
                </a:rPr>
                <a:t>5</a:t>
              </a:r>
              <a:r>
                <a:rPr lang="en-US" sz="3600" kern="1200" dirty="0">
                  <a:latin typeface="Aharoni" panose="02010803020104030203" pitchFamily="2" charset="-79"/>
                  <a:cs typeface="Aharoni" panose="02010803020104030203" pitchFamily="2" charset="-79"/>
                </a:rPr>
                <a:t>. Alcohol &amp; drug </a:t>
              </a:r>
              <a:r>
                <a:rPr lang="en-US" sz="3600" dirty="0">
                  <a:latin typeface="Aharoni" panose="02010803020104030203" pitchFamily="2" charset="-79"/>
                  <a:cs typeface="Aharoni" panose="02010803020104030203" pitchFamily="2" charset="-79"/>
                </a:rPr>
                <a:t>a</a:t>
              </a:r>
              <a:r>
                <a:rPr lang="en-US" sz="3600" kern="1200" dirty="0">
                  <a:latin typeface="Aharoni" panose="02010803020104030203" pitchFamily="2" charset="-79"/>
                  <a:cs typeface="Aharoni" panose="02010803020104030203" pitchFamily="2" charset="-79"/>
                </a:rPr>
                <a:t>buse</a:t>
              </a:r>
            </a:p>
          </p:txBody>
        </p:sp>
      </p:grpSp>
    </p:spTree>
    <p:extLst>
      <p:ext uri="{BB962C8B-B14F-4D97-AF65-F5344CB8AC3E}">
        <p14:creationId xmlns:p14="http://schemas.microsoft.com/office/powerpoint/2010/main" val="11814359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556C-9120-44AC-8980-F67324C71E20}"/>
              </a:ext>
            </a:extLst>
          </p:cNvPr>
          <p:cNvSpPr>
            <a:spLocks noGrp="1"/>
          </p:cNvSpPr>
          <p:nvPr>
            <p:ph type="title"/>
          </p:nvPr>
        </p:nvSpPr>
        <p:spPr>
          <a:solidFill>
            <a:schemeClr val="tx2">
              <a:lumMod val="40000"/>
              <a:lumOff val="60000"/>
            </a:schemeClr>
          </a:solidFill>
        </p:spPr>
        <p:txBody>
          <a:bodyPr>
            <a:normAutofit/>
          </a:bodyPr>
          <a:lstStyle/>
          <a:p>
            <a:pPr algn="ctr"/>
            <a:br>
              <a:rPr lang="en-US" sz="1600" dirty="0">
                <a:solidFill>
                  <a:schemeClr val="accent1">
                    <a:lumMod val="50000"/>
                  </a:schemeClr>
                </a:solidFill>
                <a:latin typeface="Aharoni" panose="02010803020104030203" pitchFamily="2" charset="-79"/>
                <a:cs typeface="Aharoni" panose="02010803020104030203" pitchFamily="2" charset="-79"/>
              </a:rPr>
            </a:br>
            <a:r>
              <a:rPr lang="en-US" sz="4400" dirty="0">
                <a:solidFill>
                  <a:schemeClr val="accent1">
                    <a:lumMod val="50000"/>
                  </a:schemeClr>
                </a:solidFill>
                <a:latin typeface="Aharoni" panose="02010803020104030203" pitchFamily="2" charset="-79"/>
                <a:cs typeface="Aharoni" panose="02010803020104030203" pitchFamily="2" charset="-79"/>
              </a:rPr>
              <a:t>Telemedicine (TM) and AI</a:t>
            </a:r>
          </a:p>
        </p:txBody>
      </p:sp>
      <p:sp>
        <p:nvSpPr>
          <p:cNvPr id="3" name="Content Placeholder 2">
            <a:extLst>
              <a:ext uri="{FF2B5EF4-FFF2-40B4-BE49-F238E27FC236}">
                <a16:creationId xmlns:a16="http://schemas.microsoft.com/office/drawing/2014/main" id="{7C0D4287-6977-480A-BE1B-D30390D0CACD}"/>
              </a:ext>
            </a:extLst>
          </p:cNvPr>
          <p:cNvSpPr>
            <a:spLocks noGrp="1"/>
          </p:cNvSpPr>
          <p:nvPr>
            <p:ph idx="1"/>
          </p:nvPr>
        </p:nvSpPr>
        <p:spPr>
          <a:xfrm>
            <a:off x="821094" y="2015732"/>
            <a:ext cx="10748865" cy="3899876"/>
          </a:xfrm>
        </p:spPr>
        <p:txBody>
          <a:bodyPr>
            <a:noAutofit/>
          </a:bodyPr>
          <a:lstStyle/>
          <a:p>
            <a:r>
              <a:rPr lang="en-US" sz="3200" dirty="0" err="1">
                <a:effectLst/>
                <a:ea typeface="Times New Roman" panose="02020603050405020304" pitchFamily="18" charset="0"/>
              </a:rPr>
              <a:t>Teleneurosurgery</a:t>
            </a:r>
            <a:endParaRPr lang="en-US" sz="3200" dirty="0">
              <a:effectLst/>
              <a:ea typeface="Times New Roman" panose="02020603050405020304" pitchFamily="18" charset="0"/>
            </a:endParaRPr>
          </a:p>
          <a:p>
            <a:r>
              <a:rPr lang="en-US" sz="3200" dirty="0">
                <a:effectLst/>
                <a:ea typeface="Times New Roman" panose="02020603050405020304" pitchFamily="18" charset="0"/>
                <a:cs typeface="Times New Roman" panose="02020603050405020304" pitchFamily="18" charset="0"/>
              </a:rPr>
              <a:t>Telemedicine in Pediatric Infectious Disease</a:t>
            </a:r>
            <a:endParaRPr lang="en-US" sz="3200" dirty="0">
              <a:effectLst/>
              <a:ea typeface="Calibri" panose="020F0502020204030204" pitchFamily="34" charset="0"/>
              <a:cs typeface="Times New Roman" panose="02020603050405020304" pitchFamily="18" charset="0"/>
            </a:endParaRPr>
          </a:p>
          <a:p>
            <a:r>
              <a:rPr lang="en-US" sz="3200" kern="1800" dirty="0">
                <a:effectLst/>
                <a:ea typeface="Times New Roman" panose="02020603050405020304" pitchFamily="18" charset="0"/>
                <a:cs typeface="Times New Roman" panose="02020603050405020304" pitchFamily="18" charset="0"/>
              </a:rPr>
              <a:t>Telemedicine Medical Abortion</a:t>
            </a:r>
            <a:endParaRPr lang="en-US" sz="3200" dirty="0">
              <a:effectLst/>
              <a:ea typeface="Calibri" panose="020F0502020204030204" pitchFamily="34" charset="0"/>
              <a:cs typeface="Times New Roman" panose="02020603050405020304" pitchFamily="18" charset="0"/>
            </a:endParaRPr>
          </a:p>
          <a:p>
            <a:r>
              <a:rPr lang="en-US" sz="3200" kern="1800" dirty="0">
                <a:effectLst/>
                <a:ea typeface="Times New Roman" panose="02020603050405020304" pitchFamily="18" charset="0"/>
              </a:rPr>
              <a:t>AI Analyzes Chest X-Rays in 10 Seconds</a:t>
            </a:r>
          </a:p>
          <a:p>
            <a:r>
              <a:rPr lang="en-US" sz="3200" kern="1800" dirty="0">
                <a:effectLst/>
                <a:ea typeface="Times New Roman" panose="02020603050405020304" pitchFamily="18" charset="0"/>
              </a:rPr>
              <a:t>Blockchain technology in Telehealth/Telemedicine</a:t>
            </a:r>
            <a:endParaRPr lang="en-US" sz="3200" dirty="0"/>
          </a:p>
        </p:txBody>
      </p:sp>
    </p:spTree>
    <p:extLst>
      <p:ext uri="{BB962C8B-B14F-4D97-AF65-F5344CB8AC3E}">
        <p14:creationId xmlns:p14="http://schemas.microsoft.com/office/powerpoint/2010/main" val="18856614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6">
            <a:extLst>
              <a:ext uri="{FF2B5EF4-FFF2-40B4-BE49-F238E27FC236}">
                <a16:creationId xmlns:a16="http://schemas.microsoft.com/office/drawing/2014/main" id="{75A5DE5E-1D95-4A26-BC50-B0DB88D2935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9966" y="933450"/>
            <a:ext cx="6881084" cy="5174288"/>
          </a:xfrm>
          <a:prstGeom prst="rect">
            <a:avLst/>
          </a:prstGeom>
        </p:spPr>
      </p:pic>
      <p:sp>
        <p:nvSpPr>
          <p:cNvPr id="5" name="Content Placeholder 2">
            <a:extLst>
              <a:ext uri="{FF2B5EF4-FFF2-40B4-BE49-F238E27FC236}">
                <a16:creationId xmlns:a16="http://schemas.microsoft.com/office/drawing/2014/main" id="{6D36171C-44F0-42D5-8A08-3D08C5BDEB15}"/>
              </a:ext>
            </a:extLst>
          </p:cNvPr>
          <p:cNvSpPr>
            <a:spLocks noGrp="1"/>
          </p:cNvSpPr>
          <p:nvPr>
            <p:ph idx="1"/>
          </p:nvPr>
        </p:nvSpPr>
        <p:spPr>
          <a:xfrm>
            <a:off x="400051" y="578812"/>
            <a:ext cx="4457700" cy="5174288"/>
          </a:xfrm>
          <a:solidFill>
            <a:srgbClr val="FFC000"/>
          </a:solidFill>
        </p:spPr>
        <p:txBody>
          <a:bodyPr>
            <a:noAutofit/>
          </a:bodyPr>
          <a:lstStyle/>
          <a:p>
            <a:pPr marL="0" indent="0">
              <a:lnSpc>
                <a:spcPct val="100000"/>
              </a:lnSpc>
              <a:buNone/>
            </a:pPr>
            <a:r>
              <a:rPr lang="en-US" sz="3200" b="1" dirty="0">
                <a:effectLst/>
                <a:ea typeface="Times New Roman" panose="02020603050405020304" pitchFamily="18" charset="0"/>
              </a:rPr>
              <a:t>In sum, AI Systems:</a:t>
            </a:r>
          </a:p>
          <a:p>
            <a:pPr marL="514350" indent="-514350">
              <a:lnSpc>
                <a:spcPct val="100000"/>
              </a:lnSpc>
              <a:buFont typeface="+mj-lt"/>
              <a:buAutoNum type="arabicPeriod"/>
            </a:pPr>
            <a:r>
              <a:rPr lang="en-US" sz="2400" b="1" dirty="0">
                <a:effectLst/>
                <a:ea typeface="Times New Roman" panose="02020603050405020304" pitchFamily="18" charset="0"/>
              </a:rPr>
              <a:t>Help Dx and Rx;</a:t>
            </a:r>
          </a:p>
          <a:p>
            <a:pPr marL="457200" indent="-457200">
              <a:lnSpc>
                <a:spcPct val="100000"/>
              </a:lnSpc>
              <a:buFont typeface="+mj-lt"/>
              <a:buAutoNum type="arabicPeriod"/>
            </a:pPr>
            <a:r>
              <a:rPr lang="en-US" sz="2400" b="1" dirty="0">
                <a:effectLst/>
                <a:ea typeface="Times New Roman" panose="02020603050405020304" pitchFamily="18" charset="0"/>
              </a:rPr>
              <a:t>Help in Developing New Medicines;</a:t>
            </a:r>
          </a:p>
          <a:p>
            <a:pPr marL="457200" indent="-457200">
              <a:lnSpc>
                <a:spcPct val="100000"/>
              </a:lnSpc>
              <a:buFont typeface="+mj-lt"/>
              <a:buAutoNum type="arabicPeriod"/>
            </a:pPr>
            <a:r>
              <a:rPr lang="en-US" sz="2400" b="1" dirty="0">
                <a:effectLst/>
                <a:ea typeface="Times New Roman" panose="02020603050405020304" pitchFamily="18" charset="0"/>
              </a:rPr>
              <a:t>Assist in Streamlining Patient Experience</a:t>
            </a:r>
          </a:p>
          <a:p>
            <a:pPr marL="457200" indent="-457200">
              <a:lnSpc>
                <a:spcPct val="100000"/>
              </a:lnSpc>
              <a:buFont typeface="+mj-lt"/>
              <a:buAutoNum type="arabicPeriod"/>
            </a:pPr>
            <a:r>
              <a:rPr lang="en-US" sz="2400" b="1" dirty="0">
                <a:effectLst/>
                <a:ea typeface="Times New Roman" panose="02020603050405020304" pitchFamily="18" charset="0"/>
                <a:cs typeface="Times New Roman" panose="02020603050405020304" pitchFamily="18" charset="0"/>
              </a:rPr>
              <a:t>Mine and Manage Medical Data; and</a:t>
            </a:r>
            <a:endParaRPr lang="en-US" sz="2400" b="1" dirty="0">
              <a:effectLst/>
              <a:ea typeface="Calibri" panose="020F0502020204030204" pitchFamily="34" charset="0"/>
              <a:cs typeface="Times New Roman" panose="02020603050405020304" pitchFamily="18" charset="0"/>
            </a:endParaRPr>
          </a:p>
          <a:p>
            <a:pPr marL="457200" indent="-457200">
              <a:lnSpc>
                <a:spcPct val="100000"/>
              </a:lnSpc>
              <a:buFont typeface="+mj-lt"/>
              <a:buAutoNum type="arabicPeriod"/>
            </a:pPr>
            <a:r>
              <a:rPr lang="en-US" sz="2400" b="1" dirty="0">
                <a:ea typeface="Times New Roman" panose="02020603050405020304" pitchFamily="18" charset="0"/>
                <a:cs typeface="Times New Roman" panose="02020603050405020304" pitchFamily="18" charset="0"/>
              </a:rPr>
              <a:t>Useful in </a:t>
            </a:r>
            <a:r>
              <a:rPr lang="en-US" sz="2400" b="1" dirty="0">
                <a:effectLst/>
                <a:ea typeface="Times New Roman" panose="02020603050405020304" pitchFamily="18" charset="0"/>
                <a:cs typeface="Times New Roman" panose="02020603050405020304" pitchFamily="18" charset="0"/>
              </a:rPr>
              <a:t>Robot-Assisted Surgery.</a:t>
            </a:r>
            <a:endParaRPr lang="en-US" sz="24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15103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76951-08D2-405D-8A57-6813E9A92C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E28A1D-52D3-4772-8288-ADC4C23F2D61}"/>
              </a:ext>
            </a:extLst>
          </p:cNvPr>
          <p:cNvSpPr>
            <a:spLocks noGrp="1"/>
          </p:cNvSpPr>
          <p:nvPr>
            <p:ph idx="1"/>
          </p:nvPr>
        </p:nvSpPr>
        <p:spPr/>
        <p:txBody>
          <a:bodyPr/>
          <a:lstStyle/>
          <a:p>
            <a:endParaRPr lang="en-US"/>
          </a:p>
        </p:txBody>
      </p:sp>
      <p:pic>
        <p:nvPicPr>
          <p:cNvPr id="5" name="Graphic 29">
            <a:extLst>
              <a:ext uri="{FF2B5EF4-FFF2-40B4-BE49-F238E27FC236}">
                <a16:creationId xmlns:a16="http://schemas.microsoft.com/office/drawing/2014/main" id="{974BAEB9-1299-4CE7-85CB-4866C8C2B7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1579" y="25797"/>
            <a:ext cx="8134616" cy="6116891"/>
          </a:xfrm>
          <a:prstGeom prst="rect">
            <a:avLst/>
          </a:prstGeom>
        </p:spPr>
      </p:pic>
    </p:spTree>
    <p:extLst>
      <p:ext uri="{BB962C8B-B14F-4D97-AF65-F5344CB8AC3E}">
        <p14:creationId xmlns:p14="http://schemas.microsoft.com/office/powerpoint/2010/main" val="15283807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18,036 Take Break Photos - Free &amp; Royalty-Free Stock Photos from Dreamstime">
            <a:extLst>
              <a:ext uri="{FF2B5EF4-FFF2-40B4-BE49-F238E27FC236}">
                <a16:creationId xmlns:a16="http://schemas.microsoft.com/office/drawing/2014/main" id="{4C61D196-71E3-4C6D-9F39-D5BA4369D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905" y="0"/>
            <a:ext cx="8094190" cy="608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37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ysician Burnout Resources and Strategies">
            <a:extLst>
              <a:ext uri="{FF2B5EF4-FFF2-40B4-BE49-F238E27FC236}">
                <a16:creationId xmlns:a16="http://schemas.microsoft.com/office/drawing/2014/main" id="{6F5246AF-C94C-4EF3-B931-481C06E7B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38" y="0"/>
            <a:ext cx="10961184" cy="559573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F1529DD-5CCD-4A8B-998B-5FCDFB98B439}"/>
              </a:ext>
            </a:extLst>
          </p:cNvPr>
          <p:cNvSpPr txBox="1">
            <a:spLocks/>
          </p:cNvSpPr>
          <p:nvPr/>
        </p:nvSpPr>
        <p:spPr>
          <a:xfrm>
            <a:off x="0" y="5595730"/>
            <a:ext cx="12192000" cy="1258294"/>
          </a:xfrm>
          <a:prstGeom prst="rect">
            <a:avLst/>
          </a:prstGeom>
          <a:solidFill>
            <a:schemeClr val="bg1">
              <a:lumMod val="75000"/>
            </a:schemeClr>
          </a:solidFill>
        </p:spPr>
        <p:txBody>
          <a:bodyPr>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100000"/>
              </a:lnSpc>
            </a:pPr>
            <a:r>
              <a:rPr lang="en-US" sz="2600" dirty="0">
                <a:latin typeface="Tahoma" panose="020B0604030504040204" pitchFamily="34" charset="0"/>
                <a:ea typeface="Tahoma" panose="020B0604030504040204" pitchFamily="34" charset="0"/>
                <a:cs typeface="Tahoma" panose="020B0604030504040204" pitchFamily="34" charset="0"/>
              </a:rPr>
              <a:t>Occupational phenomenon </a:t>
            </a:r>
          </a:p>
          <a:p>
            <a:pPr algn="ctr">
              <a:lnSpc>
                <a:spcPct val="100000"/>
              </a:lnSpc>
            </a:pPr>
            <a:r>
              <a:rPr lang="en-US" sz="2600" dirty="0">
                <a:latin typeface="Tahoma" panose="020B0604030504040204" pitchFamily="34" charset="0"/>
                <a:ea typeface="Tahoma" panose="020B0604030504040204" pitchFamily="34" charset="0"/>
                <a:cs typeface="Tahoma" panose="020B0604030504040204" pitchFamily="34" charset="0"/>
              </a:rPr>
              <a:t>Excessive levels of work-related emotional exhaustion</a:t>
            </a:r>
          </a:p>
          <a:p>
            <a:pPr algn="ctr">
              <a:lnSpc>
                <a:spcPct val="100000"/>
              </a:lnSpc>
            </a:pPr>
            <a:r>
              <a:rPr lang="en-US" sz="2600" dirty="0">
                <a:latin typeface="Tahoma" panose="020B0604030504040204" pitchFamily="34" charset="0"/>
                <a:ea typeface="Tahoma" panose="020B0604030504040204" pitchFamily="34" charset="0"/>
                <a:cs typeface="Tahoma" panose="020B0604030504040204" pitchFamily="34" charset="0"/>
              </a:rPr>
              <a:t>Quality marker  </a:t>
            </a:r>
          </a:p>
        </p:txBody>
      </p:sp>
    </p:spTree>
    <p:extLst>
      <p:ext uri="{BB962C8B-B14F-4D97-AF65-F5344CB8AC3E}">
        <p14:creationId xmlns:p14="http://schemas.microsoft.com/office/powerpoint/2010/main" val="93086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9E0D-1854-4E59-9A0B-B159562BB8AD}"/>
              </a:ext>
            </a:extLst>
          </p:cNvPr>
          <p:cNvSpPr>
            <a:spLocks noGrp="1"/>
          </p:cNvSpPr>
          <p:nvPr>
            <p:ph type="title"/>
          </p:nvPr>
        </p:nvSpPr>
        <p:spPr>
          <a:xfrm>
            <a:off x="1451579" y="441744"/>
            <a:ext cx="9603275" cy="1049235"/>
          </a:xfrm>
          <a:solidFill>
            <a:schemeClr val="bg1">
              <a:lumMod val="75000"/>
            </a:schemeClr>
          </a:solidFill>
        </p:spPr>
        <p:txBody>
          <a:bodyPr/>
          <a:lstStyle/>
          <a:p>
            <a:pPr algn="ctr"/>
            <a:br>
              <a:rPr lang="en-US" sz="1000" dirty="0">
                <a:latin typeface="Aharoni" panose="02010803020104030203" pitchFamily="2" charset="-79"/>
                <a:ea typeface="Calibri" panose="020F0502020204030204" pitchFamily="34" charset="0"/>
              </a:rPr>
            </a:br>
            <a:br>
              <a:rPr lang="en-US" sz="1000" dirty="0">
                <a:latin typeface="Aharoni" panose="02010803020104030203" pitchFamily="2" charset="-79"/>
                <a:ea typeface="Calibri" panose="020F0502020204030204" pitchFamily="34" charset="0"/>
              </a:rPr>
            </a:br>
            <a:r>
              <a:rPr lang="en-US" dirty="0">
                <a:effectLst/>
                <a:latin typeface="Aharoni" panose="02010803020104030203" pitchFamily="2" charset="-79"/>
                <a:ea typeface="Calibri" panose="020F0502020204030204" pitchFamily="34" charset="0"/>
              </a:rPr>
              <a:t>Ramifications of Clinician </a:t>
            </a:r>
            <a:r>
              <a:rPr lang="en-US" sz="3200" dirty="0">
                <a:latin typeface="Aharoni" panose="02010803020104030203" pitchFamily="2" charset="-79"/>
                <a:ea typeface="Calibri" panose="020F0502020204030204" pitchFamily="34" charset="0"/>
              </a:rPr>
              <a:t>Burnout</a:t>
            </a:r>
            <a:endParaRPr lang="en-US" dirty="0"/>
          </a:p>
        </p:txBody>
      </p:sp>
      <p:sp>
        <p:nvSpPr>
          <p:cNvPr id="3" name="Content Placeholder 2">
            <a:extLst>
              <a:ext uri="{FF2B5EF4-FFF2-40B4-BE49-F238E27FC236}">
                <a16:creationId xmlns:a16="http://schemas.microsoft.com/office/drawing/2014/main" id="{C508C8C5-54A7-48F9-A352-D6205AA4FBC7}"/>
              </a:ext>
            </a:extLst>
          </p:cNvPr>
          <p:cNvSpPr>
            <a:spLocks noGrp="1"/>
          </p:cNvSpPr>
          <p:nvPr>
            <p:ph idx="1"/>
          </p:nvPr>
        </p:nvSpPr>
        <p:spPr>
          <a:xfrm>
            <a:off x="6549889" y="1968167"/>
            <a:ext cx="5279666" cy="4158234"/>
          </a:xfrm>
          <a:solidFill>
            <a:schemeClr val="bg1">
              <a:lumMod val="75000"/>
            </a:schemeClr>
          </a:solidFill>
        </p:spPr>
        <p:txBody>
          <a:bodyPr>
            <a:noAutofit/>
          </a:bodyPr>
          <a:lstStyle/>
          <a:p>
            <a:pPr marL="514350" marR="0" lvl="0" indent="-514350">
              <a:lnSpc>
                <a:spcPct val="100000"/>
              </a:lnSpc>
              <a:spcBef>
                <a:spcPts val="0"/>
              </a:spcBef>
              <a:spcAft>
                <a:spcPts val="0"/>
              </a:spcAft>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M</a:t>
            </a:r>
            <a:r>
              <a:rPr lang="en-US" sz="2800" dirty="0">
                <a:effectLst/>
                <a:latin typeface="Tahoma" panose="020B0604030504040204" pitchFamily="34" charset="0"/>
                <a:ea typeface="Tahoma" panose="020B0604030504040204" pitchFamily="34" charset="0"/>
                <a:cs typeface="Tahoma" panose="020B0604030504040204" pitchFamily="34" charset="0"/>
              </a:rPr>
              <a:t>edical errors;</a:t>
            </a:r>
          </a:p>
          <a:p>
            <a:pPr marL="514350" marR="0" lvl="0" indent="-514350">
              <a:lnSpc>
                <a:spcPct val="100000"/>
              </a:lnSpc>
              <a:spcBef>
                <a:spcPts val="0"/>
              </a:spcBef>
              <a:spcAft>
                <a:spcPts val="0"/>
              </a:spcAft>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D</a:t>
            </a:r>
            <a:r>
              <a:rPr lang="en-US" sz="2800" dirty="0">
                <a:effectLst/>
                <a:latin typeface="Tahoma" panose="020B0604030504040204" pitchFamily="34" charset="0"/>
                <a:ea typeface="Tahoma" panose="020B0604030504040204" pitchFamily="34" charset="0"/>
                <a:cs typeface="Tahoma" panose="020B0604030504040204" pitchFamily="34" charset="0"/>
              </a:rPr>
              <a:t>isruptive behavior;</a:t>
            </a:r>
          </a:p>
          <a:p>
            <a:pPr marL="514350" marR="0" lvl="0" indent="-514350">
              <a:lnSpc>
                <a:spcPct val="100000"/>
              </a:lnSpc>
              <a:spcBef>
                <a:spcPts val="0"/>
              </a:spcBef>
              <a:spcAft>
                <a:spcPts val="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Decreased productivity; </a:t>
            </a:r>
          </a:p>
          <a:p>
            <a:pPr marL="514350" marR="0" lvl="0" indent="-514350">
              <a:lnSpc>
                <a:spcPct val="100000"/>
              </a:lnSpc>
              <a:spcBef>
                <a:spcPts val="0"/>
              </a:spcBef>
              <a:spcAft>
                <a:spcPts val="0"/>
              </a:spcAft>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A</a:t>
            </a:r>
            <a:r>
              <a:rPr lang="en-US" sz="2800" dirty="0">
                <a:effectLst/>
                <a:latin typeface="Tahoma" panose="020B0604030504040204" pitchFamily="34" charset="0"/>
                <a:ea typeface="Tahoma" panose="020B0604030504040204" pitchFamily="34" charset="0"/>
                <a:cs typeface="Tahoma" panose="020B0604030504040204" pitchFamily="34" charset="0"/>
              </a:rPr>
              <a:t>lcohol abuse, broken relationships, depression, suicide;</a:t>
            </a:r>
          </a:p>
          <a:p>
            <a:pPr marL="514350" marR="0" lvl="0" indent="-514350">
              <a:lnSpc>
                <a:spcPct val="100000"/>
              </a:lnSpc>
              <a:spcBef>
                <a:spcPts val="0"/>
              </a:spcBef>
              <a:spcAft>
                <a:spcPts val="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Lower quality of care; and </a:t>
            </a:r>
          </a:p>
          <a:p>
            <a:pPr marL="514350" marR="0" lvl="0" indent="-514350">
              <a:lnSpc>
                <a:spcPct val="100000"/>
              </a:lnSpc>
              <a:spcBef>
                <a:spcPts val="0"/>
              </a:spcBef>
              <a:spcAft>
                <a:spcPts val="80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Decreased patient satisfaction.</a:t>
            </a:r>
          </a:p>
        </p:txBody>
      </p:sp>
      <p:pic>
        <p:nvPicPr>
          <p:cNvPr id="11266" name="Picture 2">
            <a:extLst>
              <a:ext uri="{FF2B5EF4-FFF2-40B4-BE49-F238E27FC236}">
                <a16:creationId xmlns:a16="http://schemas.microsoft.com/office/drawing/2014/main" id="{D375B323-3A98-4481-AC87-70DD142A2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933561"/>
            <a:ext cx="6172202" cy="4192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250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6BD0-9E1B-480F-B719-38970CFFD53F}"/>
              </a:ext>
            </a:extLst>
          </p:cNvPr>
          <p:cNvSpPr>
            <a:spLocks noGrp="1"/>
          </p:cNvSpPr>
          <p:nvPr>
            <p:ph type="title"/>
          </p:nvPr>
        </p:nvSpPr>
        <p:spPr>
          <a:xfrm>
            <a:off x="781665" y="493021"/>
            <a:ext cx="10417123" cy="1244339"/>
          </a:xfrm>
          <a:solidFill>
            <a:schemeClr val="bg1">
              <a:lumMod val="75000"/>
            </a:schemeClr>
          </a:solidFill>
        </p:spPr>
        <p:txBody>
          <a:bodyPr>
            <a:normAutofit/>
          </a:bodyPr>
          <a:lstStyle/>
          <a:p>
            <a:pPr algn="ctr"/>
            <a:br>
              <a:rPr lang="en-US" sz="1800" dirty="0">
                <a:effectLst/>
                <a:latin typeface="Aharoni" panose="02010803020104030203" pitchFamily="2" charset="-79"/>
                <a:ea typeface="Calibri" panose="020F0502020204030204" pitchFamily="34" charset="0"/>
              </a:rPr>
            </a:br>
            <a:br>
              <a:rPr lang="en-US" sz="1800" dirty="0">
                <a:effectLst/>
                <a:latin typeface="Aharoni" panose="02010803020104030203" pitchFamily="2" charset="-79"/>
                <a:ea typeface="Calibri" panose="020F0502020204030204" pitchFamily="34" charset="0"/>
              </a:rPr>
            </a:br>
            <a:r>
              <a:rPr lang="en-US" sz="3600" dirty="0">
                <a:effectLst/>
                <a:latin typeface="Aharoni" panose="02010803020104030203" pitchFamily="2" charset="-79"/>
                <a:ea typeface="Calibri" panose="020F0502020204030204" pitchFamily="34" charset="0"/>
              </a:rPr>
              <a:t>Treatment of Clinician Burnout</a:t>
            </a:r>
            <a:endParaRPr lang="en-US" sz="3600" dirty="0"/>
          </a:p>
        </p:txBody>
      </p:sp>
      <p:sp>
        <p:nvSpPr>
          <p:cNvPr id="3" name="Content Placeholder 2">
            <a:extLst>
              <a:ext uri="{FF2B5EF4-FFF2-40B4-BE49-F238E27FC236}">
                <a16:creationId xmlns:a16="http://schemas.microsoft.com/office/drawing/2014/main" id="{1B647C1E-3157-4CEF-9146-55FCD7D9551A}"/>
              </a:ext>
            </a:extLst>
          </p:cNvPr>
          <p:cNvSpPr>
            <a:spLocks noGrp="1"/>
          </p:cNvSpPr>
          <p:nvPr>
            <p:ph idx="1"/>
          </p:nvPr>
        </p:nvSpPr>
        <p:spPr>
          <a:xfrm>
            <a:off x="2" y="4453282"/>
            <a:ext cx="12191998" cy="2474291"/>
          </a:xfrm>
          <a:solidFill>
            <a:schemeClr val="bg1">
              <a:lumMod val="75000"/>
            </a:schemeClr>
          </a:solidFill>
        </p:spPr>
        <p:txBody>
          <a:bodyPr>
            <a:noAutofit/>
          </a:bodyPr>
          <a:lstStyle/>
          <a:p>
            <a:pPr lvl="1">
              <a:lnSpc>
                <a:spcPct val="100000"/>
              </a:lnSpc>
            </a:pPr>
            <a:endParaRPr lang="en-US" sz="2600" dirty="0">
              <a:effectLst/>
              <a:latin typeface="Tahoma" panose="020B0604030504040204" pitchFamily="34" charset="0"/>
              <a:ea typeface="Tahoma" panose="020B0604030504040204" pitchFamily="34" charset="0"/>
              <a:cs typeface="Tahoma" panose="020B0604030504040204" pitchFamily="34" charset="0"/>
            </a:endParaRPr>
          </a:p>
          <a:p>
            <a:pPr lvl="1">
              <a:lnSpc>
                <a:spcPct val="100000"/>
              </a:lnSpc>
            </a:pPr>
            <a:r>
              <a:rPr lang="en-US" sz="2600" dirty="0">
                <a:effectLst/>
                <a:latin typeface="Tahoma" panose="020B0604030504040204" pitchFamily="34" charset="0"/>
                <a:ea typeface="Tahoma" panose="020B0604030504040204" pitchFamily="34" charset="0"/>
                <a:cs typeface="Tahoma" panose="020B0604030504040204" pitchFamily="34" charset="0"/>
              </a:rPr>
              <a:t>Individual-focused programs	Address administrative burdens</a:t>
            </a:r>
          </a:p>
          <a:p>
            <a:pPr lvl="1">
              <a:lnSpc>
                <a:spcPct val="100000"/>
              </a:lnSpc>
            </a:pPr>
            <a:r>
              <a:rPr lang="en-US" sz="2600" dirty="0">
                <a:effectLst/>
                <a:latin typeface="Tahoma" panose="020B0604030504040204" pitchFamily="34" charset="0"/>
                <a:ea typeface="Tahoma" panose="020B0604030504040204" pitchFamily="34" charset="0"/>
                <a:cs typeface="Tahoma" panose="020B0604030504040204" pitchFamily="34" charset="0"/>
              </a:rPr>
              <a:t>Improve the workplace 		Medical specialty societies </a:t>
            </a:r>
          </a:p>
          <a:p>
            <a:pPr lvl="1">
              <a:lnSpc>
                <a:spcPct val="100000"/>
              </a:lnSpc>
            </a:pPr>
            <a:r>
              <a:rPr lang="en-US" sz="2600" dirty="0">
                <a:latin typeface="Tahoma" panose="020B0604030504040204" pitchFamily="34" charset="0"/>
                <a:ea typeface="Tahoma" panose="020B0604030504040204" pitchFamily="34" charset="0"/>
                <a:cs typeface="Tahoma" panose="020B0604030504040204" pitchFamily="34" charset="0"/>
              </a:rPr>
              <a:t>P</a:t>
            </a:r>
            <a:r>
              <a:rPr lang="en-US" sz="2600" dirty="0">
                <a:effectLst/>
                <a:latin typeface="Tahoma" panose="020B0604030504040204" pitchFamily="34" charset="0"/>
                <a:ea typeface="Tahoma" panose="020B0604030504040204" pitchFamily="34" charset="0"/>
                <a:cs typeface="Tahoma" panose="020B0604030504040204" pitchFamily="34" charset="0"/>
              </a:rPr>
              <a:t>olicy changes at</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a:effectLst/>
                <a:latin typeface="Tahoma" panose="020B0604030504040204" pitchFamily="34" charset="0"/>
                <a:ea typeface="Tahoma" panose="020B0604030504040204" pitchFamily="34" charset="0"/>
                <a:cs typeface="Tahoma" panose="020B0604030504040204" pitchFamily="34" charset="0"/>
              </a:rPr>
              <a:t>all levels</a:t>
            </a:r>
            <a:endParaRPr lang="en-US" sz="2600" dirty="0">
              <a:latin typeface="Tahoma" panose="020B0604030504040204" pitchFamily="34" charset="0"/>
              <a:ea typeface="Tahoma" panose="020B0604030504040204" pitchFamily="34" charset="0"/>
              <a:cs typeface="Tahoma" panose="020B0604030504040204" pitchFamily="34" charset="0"/>
            </a:endParaRPr>
          </a:p>
        </p:txBody>
      </p:sp>
      <p:pic>
        <p:nvPicPr>
          <p:cNvPr id="12290" name="Picture 2" descr="Infographic: 8 Steps to Solving Physician Burnout - Physician scheduling  software and communications: MDsyncNET.com">
            <a:extLst>
              <a:ext uri="{FF2B5EF4-FFF2-40B4-BE49-F238E27FC236}">
                <a16:creationId xmlns:a16="http://schemas.microsoft.com/office/drawing/2014/main" id="{CC752FB8-7761-4EC9-9283-EC3E59625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 y="-1219715"/>
            <a:ext cx="12218762" cy="567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58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72FB8-35FA-486E-90F0-A41891CD868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31833" y="0"/>
            <a:ext cx="8636322" cy="6858000"/>
          </a:xfrm>
          <a:prstGeom prst="rect">
            <a:avLst/>
          </a:prstGeom>
          <a:noFill/>
          <a:ln>
            <a:noFill/>
          </a:ln>
        </p:spPr>
      </p:pic>
      <p:pic>
        <p:nvPicPr>
          <p:cNvPr id="20482" name="Picture 2" descr="10 Happiest Doctor Specialities that offer the Best Lifestyle | Dr. Bill">
            <a:extLst>
              <a:ext uri="{FF2B5EF4-FFF2-40B4-BE49-F238E27FC236}">
                <a16:creationId xmlns:a16="http://schemas.microsoft.com/office/drawing/2014/main" id="{1AA5A4E3-46A9-4426-AC7F-FE4A288D0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1" y="2237423"/>
            <a:ext cx="3578689" cy="231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143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9E0D-1854-4E59-9A0B-B159562BB8AD}"/>
              </a:ext>
            </a:extLst>
          </p:cNvPr>
          <p:cNvSpPr>
            <a:spLocks noGrp="1"/>
          </p:cNvSpPr>
          <p:nvPr>
            <p:ph type="title"/>
          </p:nvPr>
        </p:nvSpPr>
        <p:spPr>
          <a:xfrm>
            <a:off x="1451579" y="365912"/>
            <a:ext cx="9603275" cy="1049235"/>
          </a:xfrm>
          <a:solidFill>
            <a:schemeClr val="bg1">
              <a:lumMod val="65000"/>
            </a:schemeClr>
          </a:solidFill>
        </p:spPr>
        <p:txBody>
          <a:bodyPr>
            <a:noAutofit/>
          </a:bodyPr>
          <a:lstStyle/>
          <a:p>
            <a:pPr algn="ctr"/>
            <a:br>
              <a:rPr lang="en-US" sz="1000" b="1" dirty="0">
                <a:effectLst/>
                <a:latin typeface="Aharoni" panose="02010803020104030203" pitchFamily="2" charset="-79"/>
                <a:ea typeface="Calibri" panose="020F0502020204030204" pitchFamily="34" charset="0"/>
              </a:rPr>
            </a:br>
            <a:br>
              <a:rPr lang="en-US" sz="1000" b="1" dirty="0">
                <a:effectLst/>
                <a:latin typeface="Aharoni" panose="02010803020104030203" pitchFamily="2" charset="-79"/>
                <a:ea typeface="Calibri" panose="020F0502020204030204" pitchFamily="34" charset="0"/>
              </a:rPr>
            </a:br>
            <a:r>
              <a:rPr lang="en-US" sz="4800" b="1" dirty="0">
                <a:effectLst/>
                <a:latin typeface="Aharoni" panose="02010803020104030203" pitchFamily="2" charset="-79"/>
                <a:ea typeface="Calibri" panose="020F0502020204030204" pitchFamily="34" charset="0"/>
              </a:rPr>
              <a:t>Disruptive Clinicians </a:t>
            </a:r>
            <a:endParaRPr lang="en-US" sz="4800" dirty="0"/>
          </a:p>
        </p:txBody>
      </p:sp>
      <p:sp>
        <p:nvSpPr>
          <p:cNvPr id="3" name="Content Placeholder 2">
            <a:extLst>
              <a:ext uri="{FF2B5EF4-FFF2-40B4-BE49-F238E27FC236}">
                <a16:creationId xmlns:a16="http://schemas.microsoft.com/office/drawing/2014/main" id="{C508C8C5-54A7-48F9-A352-D6205AA4FBC7}"/>
              </a:ext>
            </a:extLst>
          </p:cNvPr>
          <p:cNvSpPr>
            <a:spLocks noGrp="1"/>
          </p:cNvSpPr>
          <p:nvPr>
            <p:ph idx="1"/>
          </p:nvPr>
        </p:nvSpPr>
        <p:spPr>
          <a:xfrm>
            <a:off x="204987" y="2491375"/>
            <a:ext cx="4762736" cy="3017886"/>
          </a:xfrm>
          <a:solidFill>
            <a:schemeClr val="bg1">
              <a:lumMod val="65000"/>
            </a:schemeClr>
          </a:solidFill>
        </p:spPr>
        <p:txBody>
          <a:bodyPr>
            <a:norm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Disruptive clinician conduct</a:t>
            </a:r>
            <a:r>
              <a:rPr lang="en-US" sz="2800" dirty="0">
                <a:effectLst/>
                <a:latin typeface="Calibri" panose="020F0502020204030204" pitchFamily="34" charset="0"/>
                <a:ea typeface="Calibri" panose="020F0502020204030204" pitchFamily="34" charset="0"/>
                <a:cs typeface="Times New Roman" panose="02020603050405020304" pitchFamily="18" charset="0"/>
              </a:rPr>
              <a:t> - verbal threats, refusal to cooperate and, more severely, to physical threats or throwing of objects. </a:t>
            </a:r>
          </a:p>
        </p:txBody>
      </p:sp>
      <p:pic>
        <p:nvPicPr>
          <p:cNvPr id="13314" name="Picture 2" descr="Unprofessional Medical Staff Behavior | Physician's Weekly">
            <a:extLst>
              <a:ext uri="{FF2B5EF4-FFF2-40B4-BE49-F238E27FC236}">
                <a16:creationId xmlns:a16="http://schemas.microsoft.com/office/drawing/2014/main" id="{B5B59292-BD05-4FA9-9A4D-7DEDB57B9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496" y="2011680"/>
            <a:ext cx="7063504" cy="397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664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isruptive Behavior Disorder | The Recovery Village Drug and Alcohol Rehab">
            <a:extLst>
              <a:ext uri="{FF2B5EF4-FFF2-40B4-BE49-F238E27FC236}">
                <a16:creationId xmlns:a16="http://schemas.microsoft.com/office/drawing/2014/main" id="{E801DEC5-6557-42F4-910C-A32869C39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20" y="0"/>
            <a:ext cx="136702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595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6BD0-9E1B-480F-B719-38970CFFD53F}"/>
              </a:ext>
            </a:extLst>
          </p:cNvPr>
          <p:cNvSpPr>
            <a:spLocks noGrp="1"/>
          </p:cNvSpPr>
          <p:nvPr>
            <p:ph type="title"/>
          </p:nvPr>
        </p:nvSpPr>
        <p:spPr>
          <a:xfrm>
            <a:off x="1294362" y="377720"/>
            <a:ext cx="9603275" cy="1049235"/>
          </a:xfrm>
          <a:solidFill>
            <a:schemeClr val="bg1">
              <a:lumMod val="75000"/>
            </a:schemeClr>
          </a:solidFill>
        </p:spPr>
        <p:txBody>
          <a:bodyPr>
            <a:normAutofit/>
          </a:bodyPr>
          <a:lstStyle/>
          <a:p>
            <a:br>
              <a:rPr lang="en-US" sz="1800" dirty="0">
                <a:effectLst/>
                <a:latin typeface="Aharoni" panose="02010803020104030203" pitchFamily="2" charset="-79"/>
                <a:ea typeface="Calibri" panose="020F0502020204030204" pitchFamily="34" charset="0"/>
              </a:rPr>
            </a:br>
            <a:r>
              <a:rPr lang="en-US" sz="3600" dirty="0">
                <a:effectLst/>
                <a:latin typeface="Aharoni" panose="02010803020104030203" pitchFamily="2" charset="-79"/>
                <a:ea typeface="Calibri" panose="020F0502020204030204" pitchFamily="34" charset="0"/>
              </a:rPr>
              <a:t>Symptoms of Disruptive Physician</a:t>
            </a:r>
            <a:endParaRPr lang="en-US" sz="3600" dirty="0"/>
          </a:p>
        </p:txBody>
      </p:sp>
      <p:sp>
        <p:nvSpPr>
          <p:cNvPr id="3" name="Content Placeholder 2">
            <a:extLst>
              <a:ext uri="{FF2B5EF4-FFF2-40B4-BE49-F238E27FC236}">
                <a16:creationId xmlns:a16="http://schemas.microsoft.com/office/drawing/2014/main" id="{1B647C1E-3157-4CEF-9146-55FCD7D9551A}"/>
              </a:ext>
            </a:extLst>
          </p:cNvPr>
          <p:cNvSpPr>
            <a:spLocks noGrp="1"/>
          </p:cNvSpPr>
          <p:nvPr>
            <p:ph idx="1"/>
          </p:nvPr>
        </p:nvSpPr>
        <p:spPr>
          <a:xfrm>
            <a:off x="22831" y="1883898"/>
            <a:ext cx="6029428" cy="4234512"/>
          </a:xfrm>
          <a:solidFill>
            <a:schemeClr val="bg1">
              <a:lumMod val="65000"/>
            </a:schemeClr>
          </a:solidFill>
        </p:spPr>
        <p:txBody>
          <a:bodyPr>
            <a:noAutofit/>
          </a:bodyPr>
          <a:lstStyle/>
          <a:p>
            <a:pPr marL="800100" lvl="1" indent="-342900">
              <a:lnSpc>
                <a:spcPct val="100000"/>
              </a:lnSpc>
              <a:spcBef>
                <a:spcPts val="0"/>
              </a:spcBef>
              <a:spcAft>
                <a:spcPts val="800"/>
              </a:spcAft>
              <a:buFont typeface="Wingdings" panose="05000000000000000000" pitchFamily="2" charset="2"/>
              <a:buChar char=""/>
            </a:pPr>
            <a:r>
              <a:rPr lang="en-US" sz="2800" dirty="0">
                <a:latin typeface="Tahoma" panose="020B0604030504040204" pitchFamily="34" charset="0"/>
                <a:ea typeface="Tahoma" panose="020B0604030504040204" pitchFamily="34" charset="0"/>
                <a:cs typeface="Tahoma" panose="020B0604030504040204" pitchFamily="34" charset="0"/>
              </a:rPr>
              <a:t>P</a:t>
            </a:r>
            <a:r>
              <a:rPr lang="en-US" sz="2800" dirty="0">
                <a:effectLst/>
                <a:latin typeface="Tahoma" panose="020B0604030504040204" pitchFamily="34" charset="0"/>
                <a:ea typeface="Tahoma" panose="020B0604030504040204" pitchFamily="34" charset="0"/>
                <a:cs typeface="Tahoma" panose="020B0604030504040204" pitchFamily="34" charset="0"/>
              </a:rPr>
              <a:t>rofanity; Name calling;</a:t>
            </a:r>
          </a:p>
          <a:p>
            <a:pPr marL="800100" lvl="1" indent="-342900">
              <a:lnSpc>
                <a:spcPct val="100000"/>
              </a:lnSpc>
              <a:spcBef>
                <a:spcPts val="0"/>
              </a:spcBef>
              <a:spcAft>
                <a:spcPts val="800"/>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Sexual, Racial/ethnic jokes,</a:t>
            </a:r>
          </a:p>
          <a:p>
            <a:pPr marL="800100" lvl="1" indent="-342900">
              <a:lnSpc>
                <a:spcPct val="100000"/>
              </a:lnSpc>
              <a:spcBef>
                <a:spcPts val="0"/>
              </a:spcBef>
              <a:spcAft>
                <a:spcPts val="800"/>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Outbursts of anger,</a:t>
            </a:r>
          </a:p>
          <a:p>
            <a:pPr marL="800100" lvl="1" indent="-342900">
              <a:lnSpc>
                <a:spcPct val="100000"/>
              </a:lnSpc>
              <a:spcBef>
                <a:spcPts val="0"/>
              </a:spcBef>
              <a:spcAft>
                <a:spcPts val="800"/>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 Intimidation, Nonadherence,</a:t>
            </a:r>
          </a:p>
          <a:p>
            <a:pPr marL="800100" lvl="1" indent="-342900">
              <a:lnSpc>
                <a:spcPct val="100000"/>
              </a:lnSpc>
              <a:spcBef>
                <a:spcPts val="0"/>
              </a:spcBef>
              <a:spcAft>
                <a:spcPts val="800"/>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Criticizes healthcare team,</a:t>
            </a:r>
          </a:p>
          <a:p>
            <a:pPr marL="800100" lvl="1" indent="-342900">
              <a:lnSpc>
                <a:spcPct val="100000"/>
              </a:lnSpc>
              <a:spcBef>
                <a:spcPts val="0"/>
              </a:spcBef>
              <a:spcAft>
                <a:spcPts val="800"/>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Absences or tardiness, </a:t>
            </a:r>
          </a:p>
          <a:p>
            <a:pPr marL="800100" lvl="1" indent="-342900">
              <a:lnSpc>
                <a:spcPct val="100000"/>
              </a:lnSpc>
              <a:spcBef>
                <a:spcPts val="0"/>
              </a:spcBef>
              <a:spcAft>
                <a:spcPts val="800"/>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Avoids peers or superiors,</a:t>
            </a:r>
          </a:p>
          <a:p>
            <a:pPr marL="800100" lvl="1" indent="-342900">
              <a:lnSpc>
                <a:spcPct val="100000"/>
              </a:lnSpc>
              <a:spcBef>
                <a:spcPts val="0"/>
              </a:spcBef>
              <a:spcAft>
                <a:spcPts val="800"/>
              </a:spcAft>
              <a:buFont typeface="Wingdings" panose="05000000000000000000" pitchFamily="2"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Unusual work hours.</a:t>
            </a:r>
          </a:p>
        </p:txBody>
      </p:sp>
      <p:pic>
        <p:nvPicPr>
          <p:cNvPr id="14338" name="Picture 2" descr="Red Flags for Disruptive Behavior in Healthcare Professionals | MedPro Group">
            <a:extLst>
              <a:ext uri="{FF2B5EF4-FFF2-40B4-BE49-F238E27FC236}">
                <a16:creationId xmlns:a16="http://schemas.microsoft.com/office/drawing/2014/main" id="{7A8525FB-C0FD-4274-8CD3-00BCF1361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2259" y="1893945"/>
            <a:ext cx="6139741" cy="42345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58EDBF-1CF5-4ACF-AFE4-78F3C85C7E72}"/>
              </a:ext>
            </a:extLst>
          </p:cNvPr>
          <p:cNvSpPr txBox="1"/>
          <p:nvPr/>
        </p:nvSpPr>
        <p:spPr>
          <a:xfrm>
            <a:off x="7609114" y="5138248"/>
            <a:ext cx="2893834" cy="523220"/>
          </a:xfrm>
          <a:prstGeom prst="rect">
            <a:avLst/>
          </a:prstGeom>
          <a:noFill/>
        </p:spPr>
        <p:txBody>
          <a:bodyPr wrap="square" rtlCol="0">
            <a:spAutoFit/>
          </a:bodyPr>
          <a:lstStyle/>
          <a:p>
            <a:r>
              <a:rPr lang="en-US" sz="2800" dirty="0">
                <a:solidFill>
                  <a:srgbClr val="FF0000"/>
                </a:solidFill>
                <a:latin typeface="Arial Black" panose="020B0A04020102020204" pitchFamily="34" charset="0"/>
              </a:rPr>
              <a:t>Red Flags</a:t>
            </a:r>
          </a:p>
        </p:txBody>
      </p:sp>
    </p:spTree>
    <p:extLst>
      <p:ext uri="{BB962C8B-B14F-4D97-AF65-F5344CB8AC3E}">
        <p14:creationId xmlns:p14="http://schemas.microsoft.com/office/powerpoint/2010/main" val="2980698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6BD0-9E1B-480F-B719-38970CFFD53F}"/>
              </a:ext>
            </a:extLst>
          </p:cNvPr>
          <p:cNvSpPr>
            <a:spLocks noGrp="1"/>
          </p:cNvSpPr>
          <p:nvPr>
            <p:ph type="title"/>
          </p:nvPr>
        </p:nvSpPr>
        <p:spPr>
          <a:xfrm>
            <a:off x="1451579" y="418884"/>
            <a:ext cx="9603275" cy="1049235"/>
          </a:xfrm>
          <a:solidFill>
            <a:schemeClr val="bg1">
              <a:lumMod val="75000"/>
            </a:schemeClr>
          </a:solidFill>
        </p:spPr>
        <p:txBody>
          <a:bodyPr>
            <a:normAutofit/>
          </a:bodyPr>
          <a:lstStyle/>
          <a:p>
            <a:pPr algn="ctr"/>
            <a:br>
              <a:rPr lang="en-US" sz="1800" dirty="0">
                <a:effectLst/>
                <a:latin typeface="Aharoni" panose="02010803020104030203" pitchFamily="2" charset="-79"/>
                <a:ea typeface="Calibri" panose="020F0502020204030204" pitchFamily="34" charset="0"/>
              </a:rPr>
            </a:br>
            <a:r>
              <a:rPr lang="en-US" sz="3600" dirty="0">
                <a:effectLst/>
                <a:latin typeface="Aharoni" panose="02010803020104030203" pitchFamily="2" charset="-79"/>
                <a:ea typeface="Calibri" panose="020F0502020204030204" pitchFamily="34" charset="0"/>
              </a:rPr>
              <a:t>Signs of Disruptive Physician</a:t>
            </a:r>
            <a:endParaRPr lang="en-US" sz="3600" dirty="0"/>
          </a:p>
        </p:txBody>
      </p:sp>
      <p:sp>
        <p:nvSpPr>
          <p:cNvPr id="3" name="Content Placeholder 2">
            <a:extLst>
              <a:ext uri="{FF2B5EF4-FFF2-40B4-BE49-F238E27FC236}">
                <a16:creationId xmlns:a16="http://schemas.microsoft.com/office/drawing/2014/main" id="{1B647C1E-3157-4CEF-9146-55FCD7D9551A}"/>
              </a:ext>
            </a:extLst>
          </p:cNvPr>
          <p:cNvSpPr>
            <a:spLocks noGrp="1"/>
          </p:cNvSpPr>
          <p:nvPr>
            <p:ph idx="1"/>
          </p:nvPr>
        </p:nvSpPr>
        <p:spPr>
          <a:xfrm>
            <a:off x="4614452" y="2015732"/>
            <a:ext cx="6440401" cy="4037749"/>
          </a:xfrm>
          <a:solidFill>
            <a:schemeClr val="bg1">
              <a:lumMod val="65000"/>
            </a:schemeClr>
          </a:solidFill>
        </p:spPr>
        <p:txBody>
          <a:bodyPr>
            <a:noAutofit/>
          </a:bodyPr>
          <a:lstStyle/>
          <a:p>
            <a:pPr>
              <a:lnSpc>
                <a:spcPct val="100000"/>
              </a:lnSpc>
            </a:pPr>
            <a:r>
              <a:rPr lang="en-US" sz="2800" dirty="0">
                <a:effectLst/>
                <a:latin typeface="Tahoma" panose="020B0604030504040204" pitchFamily="34" charset="0"/>
                <a:ea typeface="Tahoma" panose="020B0604030504040204" pitchFamily="34" charset="0"/>
                <a:cs typeface="Tahoma" panose="020B0604030504040204" pitchFamily="34" charset="0"/>
              </a:rPr>
              <a:t>Irritability, 				</a:t>
            </a:r>
          </a:p>
          <a:p>
            <a:pPr>
              <a:lnSpc>
                <a:spcPct val="100000"/>
              </a:lnSpc>
            </a:pPr>
            <a:r>
              <a:rPr lang="en-US" sz="2800" dirty="0">
                <a:effectLst/>
                <a:latin typeface="Tahoma" panose="020B0604030504040204" pitchFamily="34" charset="0"/>
                <a:ea typeface="Tahoma" panose="020B0604030504040204" pitchFamily="34" charset="0"/>
                <a:cs typeface="Tahoma" panose="020B0604030504040204" pitchFamily="34" charset="0"/>
              </a:rPr>
              <a:t>Fatigue</a:t>
            </a:r>
            <a:r>
              <a:rPr lang="en-US" sz="2800" dirty="0">
                <a:latin typeface="Tahoma" panose="020B0604030504040204" pitchFamily="34" charset="0"/>
                <a:ea typeface="Tahoma" panose="020B0604030504040204" pitchFamily="34" charset="0"/>
                <a:cs typeface="Tahoma" panose="020B0604030504040204" pitchFamily="34" charset="0"/>
              </a:rPr>
              <a:t>, </a:t>
            </a:r>
          </a:p>
          <a:p>
            <a:pPr>
              <a:lnSpc>
                <a:spcPct val="100000"/>
              </a:lnSpc>
            </a:pPr>
            <a:r>
              <a:rPr lang="en-US" sz="2800" dirty="0">
                <a:latin typeface="Tahoma" panose="020B0604030504040204" pitchFamily="34" charset="0"/>
                <a:ea typeface="Tahoma" panose="020B0604030504040204" pitchFamily="34" charset="0"/>
                <a:cs typeface="Tahoma" panose="020B0604030504040204" pitchFamily="34" charset="0"/>
              </a:rPr>
              <a:t>Disheveled appearance, 	</a:t>
            </a:r>
          </a:p>
          <a:p>
            <a:pPr>
              <a:lnSpc>
                <a:spcPct val="100000"/>
              </a:lnSpc>
            </a:pPr>
            <a:r>
              <a:rPr lang="en-US" sz="2800" dirty="0">
                <a:effectLst/>
                <a:latin typeface="Tahoma" panose="020B0604030504040204" pitchFamily="34" charset="0"/>
                <a:ea typeface="Tahoma" panose="020B0604030504040204" pitchFamily="34" charset="0"/>
                <a:cs typeface="Tahoma" panose="020B0604030504040204" pitchFamily="34" charset="0"/>
              </a:rPr>
              <a:t>Changes in weight, </a:t>
            </a:r>
          </a:p>
          <a:p>
            <a:pPr>
              <a:lnSpc>
                <a:spcPct val="100000"/>
              </a:lnSpc>
            </a:pPr>
            <a:r>
              <a:rPr lang="en-US" sz="2800" dirty="0">
                <a:effectLst/>
                <a:latin typeface="Tahoma" panose="020B0604030504040204" pitchFamily="34" charset="0"/>
                <a:ea typeface="Tahoma" panose="020B0604030504040204" pitchFamily="34" charset="0"/>
                <a:cs typeface="Tahoma" panose="020B0604030504040204" pitchFamily="34" charset="0"/>
              </a:rPr>
              <a:t>Observed heavy drinking or drug use,</a:t>
            </a:r>
          </a:p>
          <a:p>
            <a:pPr>
              <a:lnSpc>
                <a:spcPct val="100000"/>
              </a:lnSpc>
            </a:pPr>
            <a:r>
              <a:rPr lang="en-US" sz="2800" dirty="0">
                <a:effectLst/>
                <a:latin typeface="Tahoma" panose="020B0604030504040204" pitchFamily="34" charset="0"/>
                <a:ea typeface="Tahoma" panose="020B0604030504040204" pitchFamily="34" charset="0"/>
                <a:cs typeface="Tahoma" panose="020B0604030504040204" pitchFamily="34" charset="0"/>
              </a:rPr>
              <a:t>Slurred or pressured speech, </a:t>
            </a:r>
          </a:p>
          <a:p>
            <a:pPr>
              <a:lnSpc>
                <a:spcPct val="100000"/>
              </a:lnSpc>
            </a:pPr>
            <a:r>
              <a:rPr lang="en-US" sz="2800" dirty="0">
                <a:effectLst/>
                <a:latin typeface="Tahoma" panose="020B0604030504040204" pitchFamily="34" charset="0"/>
                <a:ea typeface="Tahoma" panose="020B0604030504040204" pitchFamily="34" charset="0"/>
                <a:cs typeface="Tahoma" panose="020B0604030504040204" pitchFamily="34" charset="0"/>
              </a:rPr>
              <a:t>Disorganization and poor attention.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6386" name="Picture 2" descr="Physician Anger Management and Coaching for Disruptive Behavior">
            <a:extLst>
              <a:ext uri="{FF2B5EF4-FFF2-40B4-BE49-F238E27FC236}">
                <a16:creationId xmlns:a16="http://schemas.microsoft.com/office/drawing/2014/main" id="{AFCEDD61-1905-429D-8200-D20A5C923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 y="1883517"/>
            <a:ext cx="3777928" cy="497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F65-C981-4C8D-9C57-8DA74D68B4E2}"/>
              </a:ext>
            </a:extLst>
          </p:cNvPr>
          <p:cNvSpPr>
            <a:spLocks noGrp="1"/>
          </p:cNvSpPr>
          <p:nvPr>
            <p:ph type="title"/>
          </p:nvPr>
        </p:nvSpPr>
        <p:spPr>
          <a:xfrm>
            <a:off x="1451579" y="507339"/>
            <a:ext cx="9603275" cy="1049235"/>
          </a:xfrm>
          <a:solidFill>
            <a:schemeClr val="bg1">
              <a:lumMod val="75000"/>
            </a:schemeClr>
          </a:solidFill>
        </p:spPr>
        <p:txBody>
          <a:bodyPr>
            <a:noAutofit/>
          </a:bodyPr>
          <a:lstStyle/>
          <a:p>
            <a:pPr algn="ctr"/>
            <a:br>
              <a:rPr lang="en-US" sz="1000" b="1" dirty="0">
                <a:effectLst/>
                <a:latin typeface="Aharoni" panose="02010803020104030203" pitchFamily="2" charset="-79"/>
                <a:ea typeface="Calibri" panose="020F0502020204030204" pitchFamily="34" charset="0"/>
                <a:cs typeface="Aharoni" panose="02010803020104030203" pitchFamily="2" charset="-79"/>
              </a:rPr>
            </a:br>
            <a:br>
              <a:rPr lang="en-US" sz="1000" b="1" dirty="0">
                <a:effectLst/>
                <a:latin typeface="Aharoni" panose="02010803020104030203" pitchFamily="2" charset="-79"/>
                <a:ea typeface="Calibri" panose="020F0502020204030204" pitchFamily="34" charset="0"/>
                <a:cs typeface="Aharoni" panose="02010803020104030203" pitchFamily="2" charset="-79"/>
              </a:rPr>
            </a:br>
            <a:r>
              <a:rPr lang="en-US" sz="36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medical profession characteristics</a:t>
            </a:r>
            <a:endParaRPr lang="en-US" sz="3600" b="1"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C4C7BD9-B6FC-4DEB-99AF-92E5099BAB9F}"/>
              </a:ext>
            </a:extLst>
          </p:cNvPr>
          <p:cNvSpPr>
            <a:spLocks noGrp="1"/>
          </p:cNvSpPr>
          <p:nvPr>
            <p:ph idx="1"/>
          </p:nvPr>
        </p:nvSpPr>
        <p:spPr>
          <a:xfrm>
            <a:off x="6423661" y="2610092"/>
            <a:ext cx="5454153" cy="2642628"/>
          </a:xfrm>
          <a:solidFill>
            <a:schemeClr val="bg1">
              <a:lumMod val="75000"/>
            </a:schemeClr>
          </a:solidFill>
        </p:spPr>
        <p:txBody>
          <a:bodyPr>
            <a:normAutofit/>
          </a:bodyPr>
          <a:lstStyle/>
          <a:p>
            <a:pPr marL="514350" marR="0" lvl="0" indent="-514350">
              <a:lnSpc>
                <a:spcPct val="150000"/>
              </a:lnSpc>
              <a:spcBef>
                <a:spcPts val="0"/>
              </a:spcBef>
              <a:spcAft>
                <a:spcPts val="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Specialized </a:t>
            </a:r>
            <a:r>
              <a:rPr lang="en-US" sz="2800" b="1" dirty="0">
                <a:effectLst/>
                <a:latin typeface="Tahoma" panose="020B0604030504040204" pitchFamily="34" charset="0"/>
                <a:ea typeface="Tahoma" panose="020B0604030504040204" pitchFamily="34" charset="0"/>
                <a:cs typeface="Tahoma" panose="020B0604030504040204" pitchFamily="34" charset="0"/>
              </a:rPr>
              <a:t>Knowledge</a:t>
            </a:r>
            <a:r>
              <a:rPr lang="en-US" sz="2800" dirty="0">
                <a:effectLst/>
                <a:latin typeface="Tahoma" panose="020B0604030504040204" pitchFamily="34" charset="0"/>
                <a:ea typeface="Tahoma" panose="020B0604030504040204" pitchFamily="34" charset="0"/>
                <a:cs typeface="Tahoma" panose="020B0604030504040204" pitchFamily="34" charset="0"/>
              </a:rPr>
              <a:t>; </a:t>
            </a:r>
          </a:p>
          <a:p>
            <a:pPr marL="514350" marR="0" lvl="0" indent="-514350">
              <a:lnSpc>
                <a:spcPct val="150000"/>
              </a:lnSpc>
              <a:spcBef>
                <a:spcPts val="0"/>
              </a:spcBef>
              <a:spcAft>
                <a:spcPts val="0"/>
              </a:spcAft>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Code of Professional </a:t>
            </a:r>
            <a:r>
              <a:rPr lang="en-US" sz="2800" b="1" dirty="0">
                <a:effectLst/>
                <a:latin typeface="Tahoma" panose="020B0604030504040204" pitchFamily="34" charset="0"/>
                <a:ea typeface="Tahoma" panose="020B0604030504040204" pitchFamily="34" charset="0"/>
                <a:cs typeface="Tahoma" panose="020B0604030504040204" pitchFamily="34" charset="0"/>
              </a:rPr>
              <a:t>Ethics</a:t>
            </a:r>
            <a:r>
              <a:rPr lang="en-US" sz="2800" b="1" dirty="0">
                <a:latin typeface="Tahoma" panose="020B0604030504040204" pitchFamily="34" charset="0"/>
                <a:ea typeface="Tahoma" panose="020B0604030504040204" pitchFamily="34" charset="0"/>
                <a:cs typeface="Tahoma" panose="020B0604030504040204" pitchFamily="34" charset="0"/>
              </a:rPr>
              <a:t>;</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514350" marR="0" lvl="0" indent="-514350">
              <a:lnSpc>
                <a:spcPct val="150000"/>
              </a:lnSpc>
              <a:spcBef>
                <a:spcPts val="0"/>
              </a:spcBef>
              <a:spcAft>
                <a:spcPts val="0"/>
              </a:spcAft>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Legal</a:t>
            </a:r>
            <a:r>
              <a:rPr lang="en-US" sz="2800" b="1" dirty="0">
                <a:latin typeface="Tahoma" panose="020B0604030504040204" pitchFamily="34" charset="0"/>
                <a:ea typeface="Tahoma" panose="020B0604030504040204" pitchFamily="34" charset="0"/>
                <a:cs typeface="Tahoma" panose="020B0604030504040204" pitchFamily="34" charset="0"/>
              </a:rPr>
              <a:t> D</a:t>
            </a:r>
            <a:r>
              <a:rPr lang="en-US" sz="2800" b="1" dirty="0">
                <a:effectLst/>
                <a:latin typeface="Tahoma" panose="020B0604030504040204" pitchFamily="34" charset="0"/>
                <a:ea typeface="Tahoma" panose="020B0604030504040204" pitchFamily="34" charset="0"/>
                <a:cs typeface="Tahoma" panose="020B0604030504040204" pitchFamily="34" charset="0"/>
              </a:rPr>
              <a:t>uty</a:t>
            </a:r>
            <a:r>
              <a:rPr lang="en-US" sz="2800" dirty="0">
                <a:effectLst/>
                <a:latin typeface="Tahoma" panose="020B0604030504040204" pitchFamily="34" charset="0"/>
                <a:ea typeface="Tahoma" panose="020B0604030504040204" pitchFamily="34" charset="0"/>
                <a:cs typeface="Tahoma" panose="020B0604030504040204" pitchFamily="34" charset="0"/>
              </a:rPr>
              <a:t> to serve patients;</a:t>
            </a:r>
          </a:p>
          <a:p>
            <a:pPr marL="514350" marR="0" lvl="0" indent="-514350">
              <a:lnSpc>
                <a:spcPct val="150000"/>
              </a:lnSpc>
              <a:spcBef>
                <a:spcPts val="0"/>
              </a:spcBef>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a:t>
            </a:r>
            <a:r>
              <a:rPr lang="en-US" sz="2800" b="1" dirty="0">
                <a:effectLst/>
                <a:latin typeface="Tahoma" panose="020B0604030504040204" pitchFamily="34" charset="0"/>
                <a:ea typeface="Tahoma" panose="020B0604030504040204" pitchFamily="34" charset="0"/>
                <a:cs typeface="Tahoma" panose="020B0604030504040204" pitchFamily="34" charset="0"/>
              </a:rPr>
              <a:t>elf-Regulation.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Best 100+ Medical Pictures [HQ] | Download Free Images &amp; Stock Photos on  Unsplash">
            <a:extLst>
              <a:ext uri="{FF2B5EF4-FFF2-40B4-BE49-F238E27FC236}">
                <a16:creationId xmlns:a16="http://schemas.microsoft.com/office/drawing/2014/main" id="{BF4CEA34-B224-4DDA-BCEC-BF87F258D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1" y="1853754"/>
            <a:ext cx="6400800" cy="426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845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F65-C981-4C8D-9C57-8DA74D68B4E2}"/>
              </a:ext>
            </a:extLst>
          </p:cNvPr>
          <p:cNvSpPr>
            <a:spLocks noGrp="1"/>
          </p:cNvSpPr>
          <p:nvPr>
            <p:ph type="title"/>
          </p:nvPr>
        </p:nvSpPr>
        <p:spPr>
          <a:xfrm>
            <a:off x="514319" y="461620"/>
            <a:ext cx="10961401" cy="1049235"/>
          </a:xfrm>
          <a:solidFill>
            <a:schemeClr val="bg1">
              <a:lumMod val="75000"/>
            </a:schemeClr>
          </a:solidFill>
        </p:spPr>
        <p:txBody>
          <a:bodyPr/>
          <a:lstStyle/>
          <a:p>
            <a:pPr algn="ctr"/>
            <a:br>
              <a:rPr lang="en-US" sz="1800" dirty="0">
                <a:effectLst/>
                <a:latin typeface="Aharoni" panose="02010803020104030203" pitchFamily="2" charset="-79"/>
                <a:ea typeface="Calibri" panose="020F0502020204030204" pitchFamily="34" charset="0"/>
              </a:rPr>
            </a:br>
            <a:r>
              <a:rPr lang="en-US" sz="3600" dirty="0">
                <a:latin typeface="Aharoni" panose="02010803020104030203" pitchFamily="2" charset="-79"/>
                <a:ea typeface="Calibri" panose="020F0502020204030204" pitchFamily="34" charset="0"/>
              </a:rPr>
              <a:t>Disruptive Physician: help &amp; Treatment</a:t>
            </a:r>
            <a:endParaRPr lang="en-US" sz="3600" dirty="0"/>
          </a:p>
        </p:txBody>
      </p:sp>
      <p:pic>
        <p:nvPicPr>
          <p:cNvPr id="17410" name="Picture 2" descr="Premium Photo | Portrait of a stressed male doctor">
            <a:extLst>
              <a:ext uri="{FF2B5EF4-FFF2-40B4-BE49-F238E27FC236}">
                <a16:creationId xmlns:a16="http://schemas.microsoft.com/office/drawing/2014/main" id="{133E4F25-D055-4480-8445-128932124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526" y="1918252"/>
            <a:ext cx="6860825" cy="493974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C4C7BD9-B6FC-4DEB-99AF-92E5099BAB9F}"/>
              </a:ext>
            </a:extLst>
          </p:cNvPr>
          <p:cNvSpPr>
            <a:spLocks noGrp="1"/>
          </p:cNvSpPr>
          <p:nvPr>
            <p:ph idx="1"/>
          </p:nvPr>
        </p:nvSpPr>
        <p:spPr>
          <a:xfrm>
            <a:off x="-2507" y="1918253"/>
            <a:ext cx="5568420" cy="4939748"/>
          </a:xfrm>
          <a:solidFill>
            <a:schemeClr val="bg1">
              <a:lumMod val="75000"/>
            </a:schemeClr>
          </a:solidFill>
        </p:spPr>
        <p:txBody>
          <a:bodyPr>
            <a:noAutofit/>
          </a:bodyPr>
          <a:lstStyle/>
          <a:p>
            <a:pPr marL="0" indent="0">
              <a:lnSpc>
                <a:spcPct val="100000"/>
              </a:lnSpc>
              <a:buNone/>
            </a:pP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lvl="1">
              <a:lnSpc>
                <a:spcPct val="100000"/>
              </a:lnSpc>
            </a:pPr>
            <a:r>
              <a:rPr lang="en-US" sz="2400" dirty="0">
                <a:effectLst/>
                <a:latin typeface="Tahoma" panose="020B0604030504040204" pitchFamily="34" charset="0"/>
                <a:ea typeface="Tahoma" panose="020B0604030504040204" pitchFamily="34" charset="0"/>
                <a:cs typeface="Tahoma" panose="020B0604030504040204" pitchFamily="34" charset="0"/>
              </a:rPr>
              <a:t>Identify disruptive behaviors</a:t>
            </a:r>
          </a:p>
          <a:p>
            <a:pPr lvl="1">
              <a:lnSpc>
                <a:spcPct val="100000"/>
              </a:lnSpc>
            </a:pPr>
            <a:r>
              <a:rPr lang="en-US" sz="2400" dirty="0">
                <a:latin typeface="Tahoma" panose="020B0604030504040204" pitchFamily="34" charset="0"/>
                <a:ea typeface="Tahoma" panose="020B0604030504040204" pitchFamily="34" charset="0"/>
                <a:cs typeface="Tahoma" panose="020B0604030504040204" pitchFamily="34" charset="0"/>
              </a:rPr>
              <a:t>What contributes to triggers</a:t>
            </a:r>
          </a:p>
          <a:p>
            <a:pPr lvl="1">
              <a:lnSpc>
                <a:spcPct val="100000"/>
              </a:lnSpc>
            </a:pPr>
            <a:r>
              <a:rPr lang="en-US" sz="2400" dirty="0">
                <a:effectLst/>
                <a:latin typeface="Tahoma" panose="020B0604030504040204" pitchFamily="34" charset="0"/>
                <a:ea typeface="Tahoma" panose="020B0604030504040204" pitchFamily="34" charset="0"/>
                <a:cs typeface="Tahoma" panose="020B0604030504040204" pitchFamily="34" charset="0"/>
              </a:rPr>
              <a:t>Corrective action, educational and training programs, rehabilitation, and monitoring</a:t>
            </a:r>
          </a:p>
          <a:p>
            <a:pPr lvl="1">
              <a:lnSpc>
                <a:spcPct val="100000"/>
              </a:lnSpc>
            </a:pPr>
            <a:r>
              <a:rPr lang="en-US" sz="2400" dirty="0">
                <a:effectLst/>
                <a:latin typeface="Tahoma" panose="020B0604030504040204" pitchFamily="34" charset="0"/>
                <a:ea typeface="Tahoma" panose="020B0604030504040204" pitchFamily="34" charset="0"/>
                <a:cs typeface="Tahoma" panose="020B0604030504040204" pitchFamily="34" charset="0"/>
              </a:rPr>
              <a:t>Nurse-physician-staff relations committees</a:t>
            </a:r>
          </a:p>
          <a:p>
            <a:pPr lvl="1">
              <a:lnSpc>
                <a:spcPct val="100000"/>
              </a:lnSpc>
            </a:pPr>
            <a:r>
              <a:rPr lang="en-US" sz="2400" dirty="0">
                <a:effectLst/>
                <a:latin typeface="Tahoma" panose="020B0604030504040204" pitchFamily="34" charset="0"/>
                <a:ea typeface="Tahoma" panose="020B0604030504040204" pitchFamily="34" charset="0"/>
                <a:cs typeface="Tahoma" panose="020B0604030504040204" pitchFamily="34" charset="0"/>
              </a:rPr>
              <a:t>Physicians should be “upstanders,” not bystanders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7611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8C8C5-54A7-48F9-A352-D6205AA4FBC7}"/>
              </a:ext>
            </a:extLst>
          </p:cNvPr>
          <p:cNvSpPr>
            <a:spLocks noGrp="1"/>
          </p:cNvSpPr>
          <p:nvPr>
            <p:ph idx="1"/>
          </p:nvPr>
        </p:nvSpPr>
        <p:spPr>
          <a:xfrm>
            <a:off x="0" y="1948070"/>
            <a:ext cx="6202018" cy="4909930"/>
          </a:xfrm>
          <a:solidFill>
            <a:schemeClr val="bg1">
              <a:lumMod val="75000"/>
            </a:schemeClr>
          </a:solidFill>
        </p:spPr>
        <p:txBody>
          <a:bodyPr>
            <a:normAutofit/>
          </a:bodyPr>
          <a:lstStyle/>
          <a:p>
            <a:pPr lvl="1"/>
            <a:r>
              <a:rPr lang="en-US" sz="2600" dirty="0">
                <a:latin typeface="Tahoma" panose="020B0604030504040204" pitchFamily="34" charset="0"/>
                <a:ea typeface="Tahoma" panose="020B0604030504040204" pitchFamily="34" charset="0"/>
                <a:cs typeface="Tahoma" panose="020B0604030504040204" pitchFamily="34" charset="0"/>
              </a:rPr>
              <a:t>Prevalence estimates - 2% to 14%</a:t>
            </a:r>
          </a:p>
          <a:p>
            <a:pPr lvl="1"/>
            <a:r>
              <a:rPr lang="en-US" sz="2600" dirty="0">
                <a:latin typeface="Tahoma" panose="020B0604030504040204" pitchFamily="34" charset="0"/>
                <a:ea typeface="Tahoma" panose="020B0604030504040204" pitchFamily="34" charset="0"/>
                <a:cs typeface="Tahoma" panose="020B0604030504040204" pitchFamily="34" charset="0"/>
              </a:rPr>
              <a:t>Alcohol abuse most common</a:t>
            </a:r>
          </a:p>
          <a:p>
            <a:pPr lvl="1"/>
            <a:r>
              <a:rPr lang="en-US" sz="2600" dirty="0">
                <a:latin typeface="Tahoma" panose="020B0604030504040204" pitchFamily="34" charset="0"/>
                <a:ea typeface="Tahoma" panose="020B0604030504040204" pitchFamily="34" charset="0"/>
                <a:cs typeface="Tahoma" panose="020B0604030504040204" pitchFamily="34" charset="0"/>
              </a:rPr>
              <a:t>Depression – difficult to quantify</a:t>
            </a:r>
          </a:p>
          <a:p>
            <a:pPr lvl="1"/>
            <a:r>
              <a:rPr lang="en-US" sz="2600" dirty="0">
                <a:latin typeface="Tahoma" panose="020B0604030504040204" pitchFamily="34" charset="0"/>
                <a:ea typeface="Tahoma" panose="020B0604030504040204" pitchFamily="34" charset="0"/>
                <a:cs typeface="Tahoma" panose="020B0604030504040204" pitchFamily="34" charset="0"/>
              </a:rPr>
              <a:t>Work-related stress exacerbates anxiety and depression</a:t>
            </a:r>
          </a:p>
          <a:p>
            <a:pPr lvl="1"/>
            <a:r>
              <a:rPr lang="en-US" sz="2600" dirty="0">
                <a:latin typeface="Tahoma" panose="020B0604030504040204" pitchFamily="34" charset="0"/>
                <a:ea typeface="Tahoma" panose="020B0604030504040204" pitchFamily="34" charset="0"/>
                <a:cs typeface="Tahoma" panose="020B0604030504040204" pitchFamily="34" charset="0"/>
              </a:rPr>
              <a:t>Usually function adequately</a:t>
            </a:r>
          </a:p>
          <a:p>
            <a:pPr lvl="1"/>
            <a:r>
              <a:rPr lang="en-US" sz="2600" dirty="0">
                <a:latin typeface="Tahoma" panose="020B0604030504040204" pitchFamily="34" charset="0"/>
                <a:ea typeface="Tahoma" panose="020B0604030504040204" pitchFamily="34" charset="0"/>
                <a:cs typeface="Tahoma" panose="020B0604030504040204" pitchFamily="34" charset="0"/>
              </a:rPr>
              <a:t>Cognitive impairment or dysfunction due to age or disease</a:t>
            </a:r>
          </a:p>
        </p:txBody>
      </p:sp>
      <p:pic>
        <p:nvPicPr>
          <p:cNvPr id="23554" name="Picture 2" descr="Cognitive Impairment in Aging: 10 Causes &amp; What the Doctor Should Check">
            <a:extLst>
              <a:ext uri="{FF2B5EF4-FFF2-40B4-BE49-F238E27FC236}">
                <a16:creationId xmlns:a16="http://schemas.microsoft.com/office/drawing/2014/main" id="{AE53FA0A-A1F0-4672-B8E2-F9D3D0DD6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692" y="198784"/>
            <a:ext cx="5986307" cy="6669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9B9E0D-1854-4E59-9A0B-B159562BB8AD}"/>
              </a:ext>
            </a:extLst>
          </p:cNvPr>
          <p:cNvSpPr>
            <a:spLocks noGrp="1"/>
          </p:cNvSpPr>
          <p:nvPr>
            <p:ph type="title"/>
          </p:nvPr>
        </p:nvSpPr>
        <p:spPr>
          <a:xfrm>
            <a:off x="239005" y="198784"/>
            <a:ext cx="5986307" cy="1630016"/>
          </a:xfrm>
          <a:solidFill>
            <a:schemeClr val="bg1">
              <a:lumMod val="75000"/>
            </a:schemeClr>
          </a:solidFill>
        </p:spPr>
        <p:txBody>
          <a:bodyPr>
            <a:noAutofit/>
          </a:bodyPr>
          <a:lstStyle/>
          <a:p>
            <a:pPr algn="ctr"/>
            <a:br>
              <a:rPr lang="en-US" sz="1000" dirty="0">
                <a:effectLst/>
                <a:latin typeface="Aharoni" panose="02010803020104030203" pitchFamily="2" charset="-79"/>
                <a:ea typeface="Calibri" panose="020F0502020204030204" pitchFamily="34" charset="0"/>
              </a:rPr>
            </a:br>
            <a:br>
              <a:rPr lang="en-US" sz="1000" dirty="0">
                <a:effectLst/>
                <a:latin typeface="Aharoni" panose="02010803020104030203" pitchFamily="2" charset="-79"/>
                <a:ea typeface="Calibri" panose="020F0502020204030204" pitchFamily="34" charset="0"/>
              </a:rPr>
            </a:br>
            <a:r>
              <a:rPr lang="en-US" sz="4800" dirty="0">
                <a:effectLst/>
                <a:latin typeface="Aharoni" panose="02010803020104030203" pitchFamily="2" charset="-79"/>
                <a:ea typeface="Calibri" panose="020F0502020204030204" pitchFamily="34" charset="0"/>
              </a:rPr>
              <a:t>Impaired Physician</a:t>
            </a:r>
            <a:endParaRPr lang="en-US" sz="4800" dirty="0"/>
          </a:p>
        </p:txBody>
      </p:sp>
    </p:spTree>
    <p:extLst>
      <p:ext uri="{BB962C8B-B14F-4D97-AF65-F5344CB8AC3E}">
        <p14:creationId xmlns:p14="http://schemas.microsoft.com/office/powerpoint/2010/main" val="4259056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6BD0-9E1B-480F-B719-38970CFFD53F}"/>
              </a:ext>
            </a:extLst>
          </p:cNvPr>
          <p:cNvSpPr>
            <a:spLocks noGrp="1"/>
          </p:cNvSpPr>
          <p:nvPr>
            <p:ph type="title"/>
          </p:nvPr>
        </p:nvSpPr>
        <p:spPr>
          <a:xfrm>
            <a:off x="865415" y="436773"/>
            <a:ext cx="10711542" cy="1049235"/>
          </a:xfrm>
          <a:solidFill>
            <a:schemeClr val="bg1">
              <a:lumMod val="75000"/>
            </a:schemeClr>
          </a:solidFill>
        </p:spPr>
        <p:txBody>
          <a:bodyPr>
            <a:noAutofit/>
          </a:bodyPr>
          <a:lstStyle/>
          <a:p>
            <a:pPr algn="ctr"/>
            <a:br>
              <a:rPr lang="en-US" sz="1000" dirty="0">
                <a:effectLst/>
                <a:latin typeface="Aharoni" panose="02010803020104030203" pitchFamily="2" charset="-79"/>
                <a:ea typeface="Calibri" panose="020F0502020204030204" pitchFamily="34" charset="0"/>
                <a:cs typeface="Aharoni" panose="02010803020104030203" pitchFamily="2" charset="-79"/>
              </a:rPr>
            </a:br>
            <a:br>
              <a:rPr lang="en-US" sz="1000" dirty="0">
                <a:effectLst/>
                <a:latin typeface="Aharoni" panose="02010803020104030203" pitchFamily="2" charset="-79"/>
                <a:ea typeface="Calibri" panose="020F0502020204030204" pitchFamily="34" charset="0"/>
                <a:cs typeface="Aharoni" panose="02010803020104030203" pitchFamily="2" charset="-79"/>
              </a:rPr>
            </a:br>
            <a:r>
              <a:rPr lang="en-US" dirty="0">
                <a:effectLst/>
                <a:latin typeface="Aharoni" panose="02010803020104030203" pitchFamily="2" charset="-79"/>
                <a:ea typeface="Calibri" panose="020F0502020204030204" pitchFamily="34" charset="0"/>
                <a:cs typeface="Aharoni" panose="02010803020104030203" pitchFamily="2" charset="-79"/>
              </a:rPr>
              <a:t>Identifying and Reporting Impaired Physician</a:t>
            </a:r>
            <a:endParaRPr lang="en-US"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1B647C1E-3157-4CEF-9146-55FCD7D9551A}"/>
              </a:ext>
            </a:extLst>
          </p:cNvPr>
          <p:cNvSpPr>
            <a:spLocks noGrp="1"/>
          </p:cNvSpPr>
          <p:nvPr>
            <p:ph idx="1"/>
          </p:nvPr>
        </p:nvSpPr>
        <p:spPr>
          <a:xfrm>
            <a:off x="243977" y="2291295"/>
            <a:ext cx="5679747" cy="3450613"/>
          </a:xfrm>
          <a:solidFill>
            <a:schemeClr val="bg1">
              <a:lumMod val="75000"/>
            </a:schemeClr>
          </a:solidFill>
        </p:spPr>
        <p:txBody>
          <a:bodyPr>
            <a:normAutofit/>
          </a:bodyPr>
          <a:lstStyle/>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Recognizing and confidentially</a:t>
            </a:r>
          </a:p>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Personal difficulties</a:t>
            </a:r>
          </a:p>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Professional performance </a:t>
            </a:r>
          </a:p>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Changes in mood or behavior</a:t>
            </a:r>
          </a:p>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Overt intoxication</a:t>
            </a:r>
          </a:p>
        </p:txBody>
      </p:sp>
      <p:pic>
        <p:nvPicPr>
          <p:cNvPr id="24578" name="Picture 2" descr="Do I Have to Report an Impaired Physician to TMB? | Bertolino LLP">
            <a:extLst>
              <a:ext uri="{FF2B5EF4-FFF2-40B4-BE49-F238E27FC236}">
                <a16:creationId xmlns:a16="http://schemas.microsoft.com/office/drawing/2014/main" id="{9E0FFCF6-47A8-47B4-ABB4-806070F18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880" y="2017401"/>
            <a:ext cx="6054120" cy="403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806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F65-C981-4C8D-9C57-8DA74D68B4E2}"/>
              </a:ext>
            </a:extLst>
          </p:cNvPr>
          <p:cNvSpPr>
            <a:spLocks noGrp="1"/>
          </p:cNvSpPr>
          <p:nvPr>
            <p:ph type="title"/>
          </p:nvPr>
        </p:nvSpPr>
        <p:spPr>
          <a:xfrm>
            <a:off x="578921" y="372168"/>
            <a:ext cx="10637719" cy="1049235"/>
          </a:xfrm>
          <a:solidFill>
            <a:schemeClr val="bg1">
              <a:lumMod val="75000"/>
            </a:schemeClr>
          </a:solidFill>
        </p:spPr>
        <p:txBody>
          <a:bodyPr/>
          <a:lstStyle/>
          <a:p>
            <a:pPr algn="ctr"/>
            <a:br>
              <a:rPr lang="en-US" sz="1800" dirty="0">
                <a:effectLst/>
                <a:latin typeface="Aharoni" panose="02010803020104030203" pitchFamily="2" charset="-79"/>
                <a:ea typeface="Calibri" panose="020F0502020204030204" pitchFamily="34" charset="0"/>
              </a:rPr>
            </a:br>
            <a:r>
              <a:rPr lang="en-US" sz="3600"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Treatment of Impaired Physician</a:t>
            </a:r>
            <a:endParaRPr lang="en-US" sz="36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C4C7BD9-B6FC-4DEB-99AF-92E5099BAB9F}"/>
              </a:ext>
            </a:extLst>
          </p:cNvPr>
          <p:cNvSpPr>
            <a:spLocks noGrp="1"/>
          </p:cNvSpPr>
          <p:nvPr>
            <p:ph idx="1"/>
          </p:nvPr>
        </p:nvSpPr>
        <p:spPr>
          <a:xfrm>
            <a:off x="578921" y="1935296"/>
            <a:ext cx="5612161" cy="4198620"/>
          </a:xfrm>
          <a:solidFill>
            <a:schemeClr val="bg1">
              <a:lumMod val="75000"/>
            </a:schemeClr>
          </a:solidFill>
        </p:spPr>
        <p:txBody>
          <a:bodyPr>
            <a:normAutofit/>
          </a:bodyPr>
          <a:lstStyle/>
          <a:p>
            <a:r>
              <a:rPr lang="en-US" sz="2800" dirty="0">
                <a:latin typeface="Tahoma" panose="020B0604030504040204" pitchFamily="34" charset="0"/>
                <a:ea typeface="Tahoma" panose="020B0604030504040204" pitchFamily="34" charset="0"/>
                <a:cs typeface="Tahoma" panose="020B0604030504040204" pitchFamily="34" charset="0"/>
              </a:rPr>
              <a:t>F</a:t>
            </a:r>
            <a:r>
              <a:rPr lang="en-US" sz="2800" dirty="0">
                <a:effectLst/>
                <a:latin typeface="Tahoma" panose="020B0604030504040204" pitchFamily="34" charset="0"/>
                <a:ea typeface="Tahoma" panose="020B0604030504040204" pitchFamily="34" charset="0"/>
                <a:cs typeface="Tahoma" panose="020B0604030504040204" pitchFamily="34" charset="0"/>
              </a:rPr>
              <a:t>amily and friends </a:t>
            </a:r>
          </a:p>
          <a:p>
            <a:r>
              <a:rPr lang="en-US" sz="2800" dirty="0">
                <a:effectLst/>
                <a:latin typeface="Tahoma" panose="020B0604030504040204" pitchFamily="34" charset="0"/>
                <a:ea typeface="Tahoma" panose="020B0604030504040204" pitchFamily="34" charset="0"/>
                <a:cs typeface="Tahoma" panose="020B0604030504040204" pitchFamily="34" charset="0"/>
              </a:rPr>
              <a:t>Colleagues or supervisors </a:t>
            </a:r>
          </a:p>
          <a:p>
            <a:r>
              <a:rPr lang="en-US" sz="2800" dirty="0">
                <a:effectLst/>
                <a:latin typeface="Tahoma" panose="020B0604030504040204" pitchFamily="34" charset="0"/>
                <a:ea typeface="Tahoma" panose="020B0604030504040204" pitchFamily="34" charset="0"/>
                <a:cs typeface="Tahoma" panose="020B0604030504040204" pitchFamily="34" charset="0"/>
              </a:rPr>
              <a:t>Team trained in interventions</a:t>
            </a:r>
          </a:p>
          <a:p>
            <a:r>
              <a:rPr lang="en-US" sz="2800" dirty="0">
                <a:effectLst/>
                <a:latin typeface="Tahoma" panose="020B0604030504040204" pitchFamily="34" charset="0"/>
                <a:ea typeface="Tahoma" panose="020B0604030504040204" pitchFamily="34" charset="0"/>
                <a:cs typeface="Tahoma" panose="020B0604030504040204" pitchFamily="34" charset="0"/>
              </a:rPr>
              <a:t>Programs to treat &amp; rehabilitate</a:t>
            </a:r>
          </a:p>
          <a:p>
            <a:r>
              <a:rPr lang="en-US" sz="2800" dirty="0">
                <a:latin typeface="Tahoma" panose="020B0604030504040204" pitchFamily="34" charset="0"/>
                <a:ea typeface="Tahoma" panose="020B0604030504040204" pitchFamily="34" charset="0"/>
                <a:cs typeface="Tahoma" panose="020B0604030504040204" pitchFamily="34" charset="0"/>
              </a:rPr>
              <a:t>R</a:t>
            </a:r>
            <a:r>
              <a:rPr lang="en-US" sz="2800" dirty="0">
                <a:effectLst/>
                <a:latin typeface="Tahoma" panose="020B0604030504040204" pitchFamily="34" charset="0"/>
                <a:ea typeface="Tahoma" panose="020B0604030504040204" pitchFamily="34" charset="0"/>
                <a:cs typeface="Tahoma" panose="020B0604030504040204" pitchFamily="34" charset="0"/>
              </a:rPr>
              <a:t>e-entry into practice.</a:t>
            </a:r>
          </a:p>
          <a:p>
            <a:r>
              <a:rPr lang="en-US" sz="2800" dirty="0">
                <a:effectLst/>
                <a:latin typeface="Tahoma" panose="020B0604030504040204" pitchFamily="34" charset="0"/>
                <a:ea typeface="Tahoma" panose="020B0604030504040204" pitchFamily="34" charset="0"/>
                <a:cs typeface="Tahoma" panose="020B0604030504040204" pitchFamily="34" charset="0"/>
              </a:rPr>
              <a:t>Stigma of seeking mental health.</a:t>
            </a:r>
            <a:endParaRPr lang="en-US" dirty="0"/>
          </a:p>
        </p:txBody>
      </p:sp>
      <p:pic>
        <p:nvPicPr>
          <p:cNvPr id="25602" name="Picture 2" descr="Men more reluctant to go to the doctor – and it's putting them at risk">
            <a:extLst>
              <a:ext uri="{FF2B5EF4-FFF2-40B4-BE49-F238E27FC236}">
                <a16:creationId xmlns:a16="http://schemas.microsoft.com/office/drawing/2014/main" id="{4EB301AA-6E7C-4513-AB34-1D18CAA6B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020" y="1935296"/>
            <a:ext cx="4198620" cy="419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820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199" y="1752600"/>
            <a:ext cx="9131085" cy="4343400"/>
          </a:xfrm>
        </p:spPr>
        <p:txBody>
          <a:bodyPr>
            <a:noAutofit/>
          </a:bodyPr>
          <a:lstStyle/>
          <a:p>
            <a:pPr marL="624078" indent="-514350">
              <a:lnSpc>
                <a:spcPct val="100000"/>
              </a:lnSpc>
              <a:buFont typeface="+mj-lt"/>
              <a:buAutoNum type="arabicPeriod"/>
            </a:pPr>
            <a:r>
              <a:rPr lang="en-US" sz="3200" dirty="0"/>
              <a:t>Misrepresentation credentials;</a:t>
            </a:r>
          </a:p>
          <a:p>
            <a:pPr marL="624078" indent="-514350">
              <a:lnSpc>
                <a:spcPct val="100000"/>
              </a:lnSpc>
              <a:buFont typeface="+mj-lt"/>
              <a:buAutoNum type="arabicPeriod"/>
            </a:pPr>
            <a:r>
              <a:rPr lang="en-US" sz="3200" dirty="0"/>
              <a:t>Inadequate informed consent or informed refusal;</a:t>
            </a:r>
          </a:p>
          <a:p>
            <a:pPr marL="624078" indent="-514350">
              <a:lnSpc>
                <a:spcPct val="100000"/>
              </a:lnSpc>
              <a:buFont typeface="+mj-lt"/>
              <a:buAutoNum type="arabicPeriod"/>
            </a:pPr>
            <a:r>
              <a:rPr lang="en-US" sz="3200" dirty="0"/>
              <a:t>Disruptive behavior;</a:t>
            </a:r>
          </a:p>
          <a:p>
            <a:pPr marL="624078" indent="-514350">
              <a:lnSpc>
                <a:spcPct val="100000"/>
              </a:lnSpc>
              <a:buFont typeface="+mj-lt"/>
              <a:buAutoNum type="arabicPeriod"/>
            </a:pPr>
            <a:r>
              <a:rPr lang="en-US" sz="3200" dirty="0"/>
              <a:t>Drug abuse or diversion; </a:t>
            </a:r>
          </a:p>
          <a:p>
            <a:pPr marL="624078" indent="-514350">
              <a:lnSpc>
                <a:spcPct val="100000"/>
              </a:lnSpc>
              <a:buFont typeface="+mj-lt"/>
              <a:buAutoNum type="arabicPeriod"/>
            </a:pPr>
            <a:r>
              <a:rPr lang="en-US" sz="3200" dirty="0"/>
              <a:t>Inappropriate use of social media;</a:t>
            </a:r>
          </a:p>
          <a:p>
            <a:pPr marL="624078" indent="-514350">
              <a:lnSpc>
                <a:spcPct val="100000"/>
              </a:lnSpc>
              <a:buFont typeface="+mj-lt"/>
              <a:buAutoNum type="arabicPeriod"/>
            </a:pPr>
            <a:r>
              <a:rPr lang="en-US" sz="3200" dirty="0"/>
              <a:t>Financial irregularities; and</a:t>
            </a:r>
          </a:p>
          <a:p>
            <a:pPr marL="624078" indent="-514350">
              <a:lnSpc>
                <a:spcPct val="100000"/>
              </a:lnSpc>
              <a:buFont typeface="+mj-lt"/>
              <a:buAutoNum type="arabicPeriod"/>
            </a:pPr>
            <a:r>
              <a:rPr lang="en-US" sz="3200" dirty="0"/>
              <a:t>Sexual misconduct.</a:t>
            </a:r>
          </a:p>
          <a:p>
            <a:pPr marL="624078" indent="-514350">
              <a:buFont typeface="+mj-lt"/>
              <a:buAutoNum type="arabicPeriod"/>
            </a:pPr>
            <a:endParaRPr lang="en-US" sz="3200" dirty="0"/>
          </a:p>
        </p:txBody>
      </p:sp>
      <p:sp>
        <p:nvSpPr>
          <p:cNvPr id="4" name="Slide Number Placeholder 3"/>
          <p:cNvSpPr>
            <a:spLocks noGrp="1"/>
          </p:cNvSpPr>
          <p:nvPr>
            <p:ph type="sldNum" sz="quarter" idx="12"/>
          </p:nvPr>
        </p:nvSpPr>
        <p:spPr/>
        <p:txBody>
          <a:bodyPr/>
          <a:lstStyle/>
          <a:p>
            <a:fld id="{7775B95E-287A-41D7-968D-C472F7105651}" type="slidenum">
              <a:rPr lang="en-US" smtClean="0"/>
              <a:pPr/>
              <a:t>24</a:t>
            </a:fld>
            <a:endParaRPr lang="en-US"/>
          </a:p>
        </p:txBody>
      </p:sp>
      <p:sp>
        <p:nvSpPr>
          <p:cNvPr id="5" name="Title 4"/>
          <p:cNvSpPr>
            <a:spLocks noGrp="1"/>
          </p:cNvSpPr>
          <p:nvPr>
            <p:ph type="title"/>
          </p:nvPr>
        </p:nvSpPr>
        <p:spPr>
          <a:xfrm>
            <a:off x="1425845" y="387458"/>
            <a:ext cx="9686440" cy="1131376"/>
          </a:xfrm>
          <a:solidFill>
            <a:schemeClr val="bg1">
              <a:lumMod val="75000"/>
            </a:schemeClr>
          </a:solidFill>
        </p:spPr>
        <p:txBody>
          <a:bodyPr>
            <a:normAutofit/>
          </a:bodyPr>
          <a:lstStyle/>
          <a:p>
            <a:pPr algn="ctr"/>
            <a:br>
              <a:rPr lang="en-US" sz="1000" dirty="0"/>
            </a:br>
            <a:br>
              <a:rPr lang="en-US" sz="1000" dirty="0"/>
            </a:br>
            <a:r>
              <a:rPr lang="en-US" sz="4400" dirty="0">
                <a:solidFill>
                  <a:schemeClr val="accent1">
                    <a:lumMod val="50000"/>
                  </a:schemeClr>
                </a:solidFill>
                <a:latin typeface="Aharoni" panose="02010803020104030203" pitchFamily="2" charset="-79"/>
                <a:cs typeface="Aharoni" panose="02010803020104030203" pitchFamily="2" charset="-79"/>
              </a:rPr>
              <a:t>Boundary violations include: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8195" y="2015732"/>
            <a:ext cx="10675089" cy="3450613"/>
          </a:xfrm>
        </p:spPr>
        <p:txBody>
          <a:bodyPr>
            <a:noAutofit/>
          </a:bodyPr>
          <a:lstStyle/>
          <a:p>
            <a:pPr marL="624078" indent="-514350">
              <a:buFont typeface="+mj-lt"/>
              <a:buAutoNum type="arabicPeriod"/>
            </a:pPr>
            <a:r>
              <a:rPr lang="en-US" sz="2800" b="1" dirty="0"/>
              <a:t>Non-patient violations </a:t>
            </a:r>
            <a:br>
              <a:rPr lang="en-US" sz="2800" b="1" dirty="0"/>
            </a:br>
            <a:r>
              <a:rPr lang="en-US" sz="2800" dirty="0"/>
              <a:t>e.g. sexual harassment and prescribing to non-patients</a:t>
            </a:r>
          </a:p>
          <a:p>
            <a:pPr marL="624078" indent="-514350">
              <a:buFont typeface="+mj-lt"/>
              <a:buAutoNum type="arabicPeriod"/>
            </a:pPr>
            <a:r>
              <a:rPr lang="en-US" sz="2800" b="1" dirty="0"/>
              <a:t>Patient nonsexual violations  </a:t>
            </a:r>
            <a:br>
              <a:rPr lang="en-US" sz="2800" b="1" dirty="0"/>
            </a:br>
            <a:r>
              <a:rPr lang="en-US" sz="2800" dirty="0"/>
              <a:t>e.g. </a:t>
            </a:r>
            <a:r>
              <a:rPr lang="en-US" sz="2800" dirty="0" err="1"/>
              <a:t>mis</a:t>
            </a:r>
            <a:r>
              <a:rPr lang="en-US" sz="2800" dirty="0"/>
              <a:t>-prescribing, inappropriate behavior while examining patient</a:t>
            </a:r>
          </a:p>
          <a:p>
            <a:pPr marL="624078" indent="-514350">
              <a:buFont typeface="+mj-lt"/>
              <a:buAutoNum type="arabicPeriod"/>
            </a:pPr>
            <a:r>
              <a:rPr lang="en-US" sz="2800" b="1" dirty="0"/>
              <a:t>Patient sexual violations</a:t>
            </a:r>
            <a:r>
              <a:rPr lang="en-US" sz="2800" dirty="0"/>
              <a:t> </a:t>
            </a:r>
            <a:br>
              <a:rPr lang="en-US" sz="2800" dirty="0"/>
            </a:br>
            <a:r>
              <a:rPr lang="en-US" sz="2800" dirty="0"/>
              <a:t>e.g. with current and former patients of actively practicing physician</a:t>
            </a:r>
          </a:p>
        </p:txBody>
      </p:sp>
      <p:sp>
        <p:nvSpPr>
          <p:cNvPr id="4" name="Slide Number Placeholder 3"/>
          <p:cNvSpPr>
            <a:spLocks noGrp="1"/>
          </p:cNvSpPr>
          <p:nvPr>
            <p:ph type="sldNum" sz="quarter" idx="12"/>
          </p:nvPr>
        </p:nvSpPr>
        <p:spPr/>
        <p:txBody>
          <a:bodyPr/>
          <a:lstStyle/>
          <a:p>
            <a:fld id="{7775B95E-287A-41D7-968D-C472F7105651}" type="slidenum">
              <a:rPr lang="en-US" smtClean="0"/>
              <a:pPr/>
              <a:t>25</a:t>
            </a:fld>
            <a:endParaRPr lang="en-US"/>
          </a:p>
        </p:txBody>
      </p:sp>
      <p:sp>
        <p:nvSpPr>
          <p:cNvPr id="5" name="Title 4"/>
          <p:cNvSpPr>
            <a:spLocks noGrp="1"/>
          </p:cNvSpPr>
          <p:nvPr>
            <p:ph type="title"/>
          </p:nvPr>
        </p:nvSpPr>
        <p:spPr>
          <a:xfrm>
            <a:off x="1451579" y="274355"/>
            <a:ext cx="9603275" cy="1049235"/>
          </a:xfrm>
          <a:solidFill>
            <a:schemeClr val="bg1">
              <a:lumMod val="75000"/>
            </a:schemeClr>
          </a:solidFill>
        </p:spPr>
        <p:txBody>
          <a:bodyPr>
            <a:normAutofit fontScale="90000"/>
          </a:bodyPr>
          <a:lstStyle/>
          <a:p>
            <a:pPr algn="ctr"/>
            <a:br>
              <a:rPr lang="en-US" sz="1000" dirty="0"/>
            </a:br>
            <a:br>
              <a:rPr lang="en-US" sz="1000" dirty="0"/>
            </a:br>
            <a:r>
              <a:rPr lang="en-US" sz="4800" dirty="0">
                <a:solidFill>
                  <a:schemeClr val="accent1">
                    <a:lumMod val="50000"/>
                  </a:schemeClr>
                </a:solidFill>
                <a:latin typeface="Aharoni" panose="02010803020104030203" pitchFamily="2" charset="-79"/>
                <a:cs typeface="Aharoni" panose="02010803020104030203" pitchFamily="2" charset="-79"/>
              </a:rPr>
              <a:t>Types of Boundary violations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0" y="1905001"/>
            <a:ext cx="8229600" cy="4102291"/>
          </a:xfrm>
        </p:spPr>
        <p:txBody>
          <a:bodyPr>
            <a:noAutofit/>
          </a:bodyPr>
          <a:lstStyle/>
          <a:p>
            <a:pPr>
              <a:lnSpc>
                <a:spcPct val="100000"/>
              </a:lnSpc>
            </a:pPr>
            <a:r>
              <a:rPr lang="en-US" sz="3200" dirty="0"/>
              <a:t>Boundary violation typically starts small, then escalate.</a:t>
            </a:r>
          </a:p>
          <a:p>
            <a:pPr>
              <a:lnSpc>
                <a:spcPct val="100000"/>
              </a:lnSpc>
            </a:pPr>
            <a:r>
              <a:rPr lang="en-US" sz="3200" dirty="0"/>
              <a:t>Slippery slope concept. </a:t>
            </a:r>
          </a:p>
          <a:p>
            <a:pPr>
              <a:lnSpc>
                <a:spcPct val="100000"/>
              </a:lnSpc>
            </a:pPr>
            <a:r>
              <a:rPr lang="en-US" sz="3200" dirty="0"/>
              <a:t>Doctor is always responsible, eve if the patients initiates the relationship.</a:t>
            </a:r>
          </a:p>
          <a:p>
            <a:pPr>
              <a:lnSpc>
                <a:spcPct val="100000"/>
              </a:lnSpc>
            </a:pPr>
            <a:r>
              <a:rPr lang="en-US" sz="3200" dirty="0"/>
              <a:t>Even if a minor violation occurs, </a:t>
            </a:r>
            <a:br>
              <a:rPr lang="en-US" sz="3200" dirty="0"/>
            </a:br>
            <a:r>
              <a:rPr lang="en-US" sz="3200" dirty="0"/>
              <a:t>it is better to transfer the patient.</a:t>
            </a:r>
          </a:p>
        </p:txBody>
      </p:sp>
      <p:sp>
        <p:nvSpPr>
          <p:cNvPr id="3" name="Title 2"/>
          <p:cNvSpPr>
            <a:spLocks noGrp="1"/>
          </p:cNvSpPr>
          <p:nvPr>
            <p:ph type="title"/>
          </p:nvPr>
        </p:nvSpPr>
        <p:spPr>
          <a:xfrm>
            <a:off x="1524000" y="609600"/>
            <a:ext cx="9144000" cy="1143000"/>
          </a:xfrm>
          <a:solidFill>
            <a:schemeClr val="bg1">
              <a:lumMod val="75000"/>
            </a:schemeClr>
          </a:solidFill>
        </p:spPr>
        <p:txBody>
          <a:bodyPr>
            <a:normAutofit/>
          </a:bodyPr>
          <a:lstStyle/>
          <a:p>
            <a:pPr algn="ctr"/>
            <a:r>
              <a:rPr lang="en-US" sz="5400" dirty="0">
                <a:solidFill>
                  <a:schemeClr val="accent1">
                    <a:lumMod val="50000"/>
                  </a:schemeClr>
                </a:solidFill>
                <a:latin typeface="Aharoni" panose="02010803020104030203" pitchFamily="2" charset="-79"/>
                <a:cs typeface="Aharoni" panose="02010803020104030203" pitchFamily="2" charset="-79"/>
              </a:rPr>
              <a:t>Slippery Slope Concept</a:t>
            </a:r>
          </a:p>
        </p:txBody>
      </p:sp>
      <p:sp>
        <p:nvSpPr>
          <p:cNvPr id="4" name="Slide Number Placeholder 3"/>
          <p:cNvSpPr>
            <a:spLocks noGrp="1"/>
          </p:cNvSpPr>
          <p:nvPr>
            <p:ph type="sldNum" sz="quarter" idx="12"/>
          </p:nvPr>
        </p:nvSpPr>
        <p:spPr/>
        <p:txBody>
          <a:bodyPr/>
          <a:lstStyle/>
          <a:p>
            <a:fld id="{7775B95E-287A-41D7-968D-C472F7105651}"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ow Doctors Get Into Trouble Things Fall Apart: How Doctors Get Into  Trouble Paul D. Simmons, MD and Randall Reitz, PhD St. Mary's Family  Medicine Residency. - ppt download">
            <a:extLst>
              <a:ext uri="{FF2B5EF4-FFF2-40B4-BE49-F238E27FC236}">
                <a16:creationId xmlns:a16="http://schemas.microsoft.com/office/drawing/2014/main" id="{61A49E15-71C6-4EBB-A982-313839DF4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1" y="0"/>
            <a:ext cx="128092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Do programs to help doctors with substance abuse treat them fairly?">
            <a:extLst>
              <a:ext uri="{FF2B5EF4-FFF2-40B4-BE49-F238E27FC236}">
                <a16:creationId xmlns:a16="http://schemas.microsoft.com/office/drawing/2014/main" id="{55555554-DCD3-4A38-8E9C-5819AF9C6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1218" y="1"/>
            <a:ext cx="2240782" cy="2240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85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DEAA-BFDA-43AD-84E7-CC234B6723B7}"/>
              </a:ext>
            </a:extLst>
          </p:cNvPr>
          <p:cNvSpPr>
            <a:spLocks noGrp="1"/>
          </p:cNvSpPr>
          <p:nvPr>
            <p:ph type="title"/>
          </p:nvPr>
        </p:nvSpPr>
        <p:spPr>
          <a:xfrm>
            <a:off x="1451579" y="342420"/>
            <a:ext cx="9603275" cy="1252464"/>
          </a:xfrm>
          <a:solidFill>
            <a:schemeClr val="bg1">
              <a:lumMod val="75000"/>
            </a:schemeClr>
          </a:solidFill>
        </p:spPr>
        <p:txBody>
          <a:bodyPr>
            <a:normAutofit fontScale="90000"/>
          </a:bodyPr>
          <a:lstStyle/>
          <a:p>
            <a:pPr algn="ctr"/>
            <a:br>
              <a:rPr lang="en-US" sz="1000" dirty="0">
                <a:latin typeface="Aharoni" panose="02010803020104030203" pitchFamily="2" charset="-79"/>
                <a:cs typeface="Aharoni" panose="02010803020104030203" pitchFamily="2" charset="-79"/>
              </a:rPr>
            </a:br>
            <a:br>
              <a:rPr lang="en-US" sz="1000" dirty="0">
                <a:latin typeface="Aharoni" panose="02010803020104030203" pitchFamily="2" charset="-79"/>
                <a:cs typeface="Aharoni" panose="02010803020104030203" pitchFamily="2" charset="-79"/>
              </a:rPr>
            </a:br>
            <a:r>
              <a:rPr lang="en-US" sz="3600" dirty="0">
                <a:solidFill>
                  <a:schemeClr val="accent1">
                    <a:lumMod val="50000"/>
                  </a:schemeClr>
                </a:solidFill>
                <a:latin typeface="Aharoni" panose="02010803020104030203" pitchFamily="2" charset="-79"/>
                <a:cs typeface="Aharoni" panose="02010803020104030203" pitchFamily="2" charset="-79"/>
              </a:rPr>
              <a:t>Substance Use Disorders: </a:t>
            </a:r>
            <a:br>
              <a:rPr lang="en-US" sz="3600" dirty="0">
                <a:solidFill>
                  <a:schemeClr val="accent1">
                    <a:lumMod val="50000"/>
                  </a:schemeClr>
                </a:solidFill>
                <a:latin typeface="Aharoni" panose="02010803020104030203" pitchFamily="2" charset="-79"/>
                <a:cs typeface="Aharoni" panose="02010803020104030203" pitchFamily="2" charset="-79"/>
              </a:rPr>
            </a:br>
            <a:r>
              <a:rPr lang="en-US" sz="3600" dirty="0">
                <a:solidFill>
                  <a:schemeClr val="accent1">
                    <a:lumMod val="50000"/>
                  </a:schemeClr>
                </a:solidFill>
                <a:latin typeface="Aharoni" panose="02010803020104030203" pitchFamily="2" charset="-79"/>
                <a:cs typeface="Aharoni" panose="02010803020104030203" pitchFamily="2" charset="-79"/>
              </a:rPr>
              <a:t>Alcohol &amp; Drug Abuse by physicians</a:t>
            </a:r>
          </a:p>
        </p:txBody>
      </p:sp>
      <p:sp>
        <p:nvSpPr>
          <p:cNvPr id="3" name="Content Placeholder 2">
            <a:extLst>
              <a:ext uri="{FF2B5EF4-FFF2-40B4-BE49-F238E27FC236}">
                <a16:creationId xmlns:a16="http://schemas.microsoft.com/office/drawing/2014/main" id="{267FD122-F33E-488A-972B-9F6B3553017C}"/>
              </a:ext>
            </a:extLst>
          </p:cNvPr>
          <p:cNvSpPr>
            <a:spLocks noGrp="1"/>
          </p:cNvSpPr>
          <p:nvPr>
            <p:ph idx="1"/>
          </p:nvPr>
        </p:nvSpPr>
        <p:spPr>
          <a:xfrm>
            <a:off x="1127052" y="2062717"/>
            <a:ext cx="10441172" cy="3934047"/>
          </a:xfrm>
        </p:spPr>
        <p:txBody>
          <a:bodyPr>
            <a:noAutofit/>
          </a:bodyPr>
          <a:lstStyle/>
          <a:p>
            <a:pPr>
              <a:buFont typeface="Wingdings" panose="05000000000000000000" pitchFamily="2" charset="2"/>
              <a:buChar char="Ø"/>
            </a:pPr>
            <a:r>
              <a:rPr lang="en-US" sz="3200" dirty="0"/>
              <a:t>2015 – </a:t>
            </a:r>
            <a:r>
              <a:rPr lang="en-US" sz="3200" dirty="0" err="1"/>
              <a:t>Oreskovich</a:t>
            </a:r>
            <a:r>
              <a:rPr lang="en-US" sz="3200" dirty="0"/>
              <a:t> </a:t>
            </a:r>
            <a:r>
              <a:rPr lang="en-US" sz="3200" i="1" dirty="0"/>
              <a:t>et al - </a:t>
            </a:r>
            <a:r>
              <a:rPr lang="en-US" sz="3200" b="0" i="0" dirty="0">
                <a:solidFill>
                  <a:srgbClr val="212121"/>
                </a:solidFill>
                <a:effectLst/>
                <a:latin typeface="BlinkMacSystemFont"/>
              </a:rPr>
              <a:t>27,276 physicians received  invitation to participate, 7,288 (26.7%) completed surveys. </a:t>
            </a:r>
          </a:p>
          <a:p>
            <a:pPr>
              <a:buFont typeface="Wingdings" panose="05000000000000000000" pitchFamily="2" charset="2"/>
              <a:buChar char="Ø"/>
            </a:pPr>
            <a:r>
              <a:rPr lang="en-US" sz="3200" b="0" i="0" dirty="0">
                <a:solidFill>
                  <a:srgbClr val="212121"/>
                </a:solidFill>
                <a:effectLst/>
                <a:latin typeface="BlinkMacSystemFont"/>
              </a:rPr>
              <a:t>12.9% of male physicians and 21.4% of female physicians met diagnostic criteria for alcohol abuse or dependence. </a:t>
            </a:r>
          </a:p>
          <a:p>
            <a:pPr>
              <a:buFont typeface="Wingdings" panose="05000000000000000000" pitchFamily="2" charset="2"/>
              <a:buChar char="Ø"/>
            </a:pPr>
            <a:r>
              <a:rPr lang="en-US" sz="3200" b="0" i="0" dirty="0">
                <a:solidFill>
                  <a:srgbClr val="212121"/>
                </a:solidFill>
                <a:effectLst/>
                <a:latin typeface="BlinkMacSystemFont"/>
              </a:rPr>
              <a:t>Abuse of prescription drugs and use of illicit drugs was rare.</a:t>
            </a:r>
          </a:p>
          <a:p>
            <a:pPr>
              <a:buFont typeface="Wingdings" panose="05000000000000000000" pitchFamily="2" charset="2"/>
              <a:buChar char="Ø"/>
            </a:pPr>
            <a:r>
              <a:rPr lang="en-US" sz="3200" b="0" i="0" dirty="0">
                <a:solidFill>
                  <a:srgbClr val="212121"/>
                </a:solidFill>
                <a:effectLst/>
                <a:latin typeface="BlinkMacSystemFont"/>
              </a:rPr>
              <a:t> Prognosis for recovery is exceptionally high.</a:t>
            </a:r>
            <a:endParaRPr lang="en-US" sz="3200" dirty="0"/>
          </a:p>
        </p:txBody>
      </p:sp>
    </p:spTree>
    <p:extLst>
      <p:ext uri="{BB962C8B-B14F-4D97-AF65-F5344CB8AC3E}">
        <p14:creationId xmlns:p14="http://schemas.microsoft.com/office/powerpoint/2010/main" val="770746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7C06-5EDC-4D21-944D-E06DA37056CF}"/>
              </a:ext>
            </a:extLst>
          </p:cNvPr>
          <p:cNvSpPr>
            <a:spLocks noGrp="1"/>
          </p:cNvSpPr>
          <p:nvPr>
            <p:ph type="title"/>
          </p:nvPr>
        </p:nvSpPr>
        <p:spPr>
          <a:solidFill>
            <a:schemeClr val="bg1">
              <a:lumMod val="75000"/>
            </a:schemeClr>
          </a:solidFill>
        </p:spPr>
        <p:txBody>
          <a:bodyPr/>
          <a:lstStyle/>
          <a:p>
            <a:pPr algn="ctr"/>
            <a:br>
              <a:rPr lang="en-US" sz="1000" dirty="0"/>
            </a:br>
            <a:br>
              <a:rPr lang="en-US" sz="1000" dirty="0"/>
            </a:br>
            <a:r>
              <a:rPr lang="en-US" dirty="0">
                <a:solidFill>
                  <a:schemeClr val="accent1">
                    <a:lumMod val="50000"/>
                  </a:schemeClr>
                </a:solidFill>
                <a:latin typeface="Aharoni" panose="02010803020104030203" pitchFamily="2" charset="-79"/>
                <a:cs typeface="Aharoni" panose="02010803020104030203" pitchFamily="2" charset="-79"/>
              </a:rPr>
              <a:t>COVID-19 Impact on alcohol drinking</a:t>
            </a:r>
          </a:p>
        </p:txBody>
      </p:sp>
      <p:sp>
        <p:nvSpPr>
          <p:cNvPr id="3" name="Content Placeholder 2">
            <a:extLst>
              <a:ext uri="{FF2B5EF4-FFF2-40B4-BE49-F238E27FC236}">
                <a16:creationId xmlns:a16="http://schemas.microsoft.com/office/drawing/2014/main" id="{475475A6-CD1A-4901-A319-33B31C076DBD}"/>
              </a:ext>
            </a:extLst>
          </p:cNvPr>
          <p:cNvSpPr>
            <a:spLocks noGrp="1"/>
          </p:cNvSpPr>
          <p:nvPr>
            <p:ph idx="1"/>
          </p:nvPr>
        </p:nvSpPr>
        <p:spPr>
          <a:xfrm>
            <a:off x="786809" y="2015732"/>
            <a:ext cx="10760149" cy="3789645"/>
          </a:xfrm>
        </p:spPr>
        <p:txBody>
          <a:bodyPr>
            <a:normAutofit/>
          </a:bodyPr>
          <a:lstStyle/>
          <a:p>
            <a:pPr marL="0" marR="0">
              <a:spcBef>
                <a:spcPts val="0"/>
              </a:spcBef>
              <a:spcAft>
                <a:spcPts val="0"/>
              </a:spcAft>
            </a:pPr>
            <a:r>
              <a:rPr lang="en-US" sz="2800" dirty="0"/>
              <a:t>2021 Medscape survey - </a:t>
            </a:r>
            <a:r>
              <a:rPr lang="en-US" sz="2800" dirty="0">
                <a:solidFill>
                  <a:srgbClr val="202529"/>
                </a:solidFill>
                <a:effectLst/>
                <a:latin typeface="Times New Roman" panose="02020603050405020304" pitchFamily="18" charset="0"/>
                <a:ea typeface="Times New Roman" panose="02020603050405020304" pitchFamily="18" charset="0"/>
              </a:rPr>
              <a:t>12,000 US physicians from 29 specialties responded to the survey between August and November 2020.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202529"/>
                </a:solidFill>
                <a:effectLst/>
                <a:latin typeface="Times New Roman" panose="02020603050405020304" pitchFamily="18" charset="0"/>
                <a:ea typeface="Times New Roman" panose="02020603050405020304" pitchFamily="18" charset="0"/>
              </a:rPr>
              <a:t>About 42% of doctors reported experiencing symptoms of burnout, and more than a quarter of respondents said they drank alcohol to cope with these symptoms.  The pandemic appears to have exacerbated drinking across all medical specialties.</a:t>
            </a:r>
          </a:p>
          <a:p>
            <a:pPr marL="0" marR="0">
              <a:spcBef>
                <a:spcPts val="0"/>
              </a:spcBef>
              <a:spcAft>
                <a:spcPts val="0"/>
              </a:spcAft>
            </a:pPr>
            <a:r>
              <a:rPr lang="en-US" sz="2800" dirty="0">
                <a:solidFill>
                  <a:srgbClr val="202529"/>
                </a:solidFill>
                <a:effectLst/>
                <a:latin typeface="Times New Roman" panose="02020603050405020304" pitchFamily="18" charset="0"/>
                <a:ea typeface="Calibri" panose="020F0502020204030204" pitchFamily="34" charset="0"/>
              </a:rPr>
              <a:t>Physician Lifestyle &amp; Happiness Report 2021</a:t>
            </a:r>
            <a:endParaRPr lang="en-US" sz="2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17383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9E0D-1854-4E59-9A0B-B159562BB8AD}"/>
              </a:ext>
            </a:extLst>
          </p:cNvPr>
          <p:cNvSpPr>
            <a:spLocks noGrp="1"/>
          </p:cNvSpPr>
          <p:nvPr>
            <p:ph type="title"/>
          </p:nvPr>
        </p:nvSpPr>
        <p:spPr>
          <a:xfrm>
            <a:off x="1451579" y="690219"/>
            <a:ext cx="9603275" cy="1049235"/>
          </a:xfrm>
          <a:solidFill>
            <a:schemeClr val="bg1">
              <a:lumMod val="75000"/>
            </a:schemeClr>
          </a:solidFill>
        </p:spPr>
        <p:txBody>
          <a:bodyPr>
            <a:normAutofit/>
          </a:bodyPr>
          <a:lstStyle/>
          <a:p>
            <a:pPr algn="ctr"/>
            <a:br>
              <a:rPr lang="en-US" sz="1000" dirty="0">
                <a:effectLst/>
                <a:latin typeface="Aharoni" panose="02010803020104030203" pitchFamily="2" charset="-79"/>
                <a:ea typeface="Calibri" panose="020F0502020204030204" pitchFamily="34" charset="0"/>
                <a:cs typeface="Times New Roman" panose="02020603050405020304" pitchFamily="18" charset="0"/>
              </a:rPr>
            </a:br>
            <a:br>
              <a:rPr lang="en-US" sz="1000" dirty="0">
                <a:effectLst/>
                <a:latin typeface="Aharoni" panose="02010803020104030203" pitchFamily="2" charset="-79"/>
                <a:ea typeface="Calibri" panose="020F0502020204030204" pitchFamily="34" charset="0"/>
                <a:cs typeface="Times New Roman" panose="02020603050405020304" pitchFamily="18" charset="0"/>
              </a:rPr>
            </a:br>
            <a:r>
              <a:rPr lang="en-US" sz="3600" dirty="0">
                <a:solidFill>
                  <a:schemeClr val="accent1">
                    <a:lumMod val="50000"/>
                  </a:schemeClr>
                </a:solidFill>
                <a:effectLst/>
                <a:latin typeface="Aharoni" panose="02010803020104030203" pitchFamily="2" charset="-79"/>
                <a:ea typeface="Calibri" panose="020F0502020204030204" pitchFamily="34" charset="0"/>
                <a:cs typeface="Times New Roman" panose="02020603050405020304" pitchFamily="18" charset="0"/>
              </a:rPr>
              <a:t>Governance of Medical Profession</a:t>
            </a:r>
            <a:endParaRPr lang="en-US" sz="3600" dirty="0">
              <a:solidFill>
                <a:schemeClr val="accent1">
                  <a:lumMod val="50000"/>
                </a:schemeClr>
              </a:solidFill>
            </a:endParaRPr>
          </a:p>
        </p:txBody>
      </p:sp>
      <p:sp>
        <p:nvSpPr>
          <p:cNvPr id="3" name="Content Placeholder 2">
            <a:extLst>
              <a:ext uri="{FF2B5EF4-FFF2-40B4-BE49-F238E27FC236}">
                <a16:creationId xmlns:a16="http://schemas.microsoft.com/office/drawing/2014/main" id="{C508C8C5-54A7-48F9-A352-D6205AA4FBC7}"/>
              </a:ext>
            </a:extLst>
          </p:cNvPr>
          <p:cNvSpPr>
            <a:spLocks noGrp="1"/>
          </p:cNvSpPr>
          <p:nvPr>
            <p:ph idx="1"/>
          </p:nvPr>
        </p:nvSpPr>
        <p:spPr>
          <a:xfrm>
            <a:off x="6253216" y="2584255"/>
            <a:ext cx="5372100" cy="2962668"/>
          </a:xfrm>
          <a:solidFill>
            <a:schemeClr val="bg1">
              <a:lumMod val="75000"/>
            </a:schemeClr>
          </a:solidFill>
        </p:spPr>
        <p:txBody>
          <a:bodyPr>
            <a:normAutofit/>
          </a:bodyPr>
          <a:lstStyle/>
          <a:p>
            <a:pPr marL="514350" indent="-51435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Constitutions</a:t>
            </a:r>
          </a:p>
          <a:p>
            <a:pPr marL="514350" indent="-51435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S</a:t>
            </a:r>
            <a:r>
              <a:rPr lang="en-US" sz="2800" dirty="0">
                <a:effectLst/>
                <a:latin typeface="Tahoma" panose="020B0604030504040204" pitchFamily="34" charset="0"/>
                <a:ea typeface="Tahoma" panose="020B0604030504040204" pitchFamily="34" charset="0"/>
                <a:cs typeface="Tahoma" panose="020B0604030504040204" pitchFamily="34" charset="0"/>
              </a:rPr>
              <a:t>tatutory law (Statutes);</a:t>
            </a:r>
          </a:p>
          <a:p>
            <a:pPr marL="514350" indent="-51435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J</a:t>
            </a:r>
            <a:r>
              <a:rPr lang="en-US" sz="2800" dirty="0">
                <a:effectLst/>
                <a:latin typeface="Tahoma" panose="020B0604030504040204" pitchFamily="34" charset="0"/>
                <a:ea typeface="Tahoma" panose="020B0604030504040204" pitchFamily="34" charset="0"/>
                <a:cs typeface="Tahoma" panose="020B0604030504040204" pitchFamily="34" charset="0"/>
              </a:rPr>
              <a:t>udicial laws (Common law);  </a:t>
            </a:r>
          </a:p>
          <a:p>
            <a:pPr marL="514350" indent="-51435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Rules and regulations; </a:t>
            </a:r>
            <a:r>
              <a:rPr lang="en-US" sz="2800" dirty="0">
                <a:effectLst/>
                <a:latin typeface="Tahoma" panose="020B0604030504040204" pitchFamily="34" charset="0"/>
                <a:ea typeface="Tahoma" panose="020B0604030504040204" pitchFamily="34" charset="0"/>
                <a:cs typeface="Tahoma" panose="020B0604030504040204" pitchFamily="34" charset="0"/>
              </a:rPr>
              <a:t>and </a:t>
            </a:r>
          </a:p>
          <a:p>
            <a:pPr marL="514350" indent="-51435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Profe</a:t>
            </a:r>
            <a:r>
              <a:rPr lang="en-US" sz="2800" dirty="0">
                <a:effectLst/>
                <a:latin typeface="Tahoma" panose="020B0604030504040204" pitchFamily="34" charset="0"/>
                <a:ea typeface="Tahoma" panose="020B0604030504040204" pitchFamily="34" charset="0"/>
                <a:cs typeface="Tahoma" panose="020B0604030504040204" pitchFamily="34" charset="0"/>
              </a:rPr>
              <a:t>ssional medical ethics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descr="The Importance of Medical Ethics | Medical Ethics – theMSAG">
            <a:extLst>
              <a:ext uri="{FF2B5EF4-FFF2-40B4-BE49-F238E27FC236}">
                <a16:creationId xmlns:a16="http://schemas.microsoft.com/office/drawing/2014/main" id="{B1C99567-6C56-4205-91F8-AFAFBDF5B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999861"/>
            <a:ext cx="5859780" cy="4131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80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B32BB7-A8B9-4453-9418-4725A1BB4BFE}"/>
              </a:ext>
            </a:extLst>
          </p:cNvPr>
          <p:cNvSpPr txBox="1"/>
          <p:nvPr/>
        </p:nvSpPr>
        <p:spPr>
          <a:xfrm>
            <a:off x="121186" y="2980944"/>
            <a:ext cx="12192000" cy="3125215"/>
          </a:xfrm>
          <a:prstGeom prst="rect">
            <a:avLst/>
          </a:prstGeom>
          <a:solidFill>
            <a:schemeClr val="bg1">
              <a:lumMod val="75000"/>
            </a:schemeClr>
          </a:solidFill>
        </p:spPr>
        <p:txBody>
          <a:bodyPr wrap="square" rtlCol="0">
            <a:spAutoFit/>
          </a:bodyPr>
          <a:lstStyle/>
          <a:p>
            <a:pPr marL="0" marR="0" algn="ctr">
              <a:lnSpc>
                <a:spcPct val="150000"/>
              </a:lnSpc>
              <a:spcBef>
                <a:spcPts val="0"/>
              </a:spcBef>
              <a:spcAft>
                <a:spcPts val="800"/>
              </a:spcAft>
            </a:pPr>
            <a:endParaRPr lang="en-US" sz="1000" b="1" i="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endParaRPr>
          </a:p>
          <a:p>
            <a:pPr marL="0" marR="0" algn="ctr">
              <a:lnSpc>
                <a:spcPct val="150000"/>
              </a:lnSpc>
              <a:spcBef>
                <a:spcPts val="0"/>
              </a:spcBef>
              <a:spcAft>
                <a:spcPts val="800"/>
              </a:spcAft>
            </a:pPr>
            <a:r>
              <a:rPr lang="en-US" sz="4800" b="1" i="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Professional Ethics</a:t>
            </a:r>
            <a:br>
              <a:rPr lang="en-US" sz="4800" b="1" i="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br>
            <a:r>
              <a:rPr lang="en-US" sz="4800" b="1" i="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Patients and Society (The Public)</a:t>
            </a:r>
          </a:p>
          <a:p>
            <a:pPr marL="0" marR="0" algn="ctr">
              <a:lnSpc>
                <a:spcPct val="150000"/>
              </a:lnSpc>
              <a:spcBef>
                <a:spcPts val="0"/>
              </a:spcBef>
              <a:spcAft>
                <a:spcPts val="800"/>
              </a:spcAft>
            </a:pPr>
            <a:endParaRPr lang="en-US" sz="1800"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endParaRPr>
          </a:p>
        </p:txBody>
      </p:sp>
      <p:pic>
        <p:nvPicPr>
          <p:cNvPr id="2" name="Picture 2" descr="Medical Ethics Stock Illustrations – 343 Medical Ethics Stock  Illustrations, Vectors &amp; Clipart - Dreamstime">
            <a:extLst>
              <a:ext uri="{FF2B5EF4-FFF2-40B4-BE49-F238E27FC236}">
                <a16:creationId xmlns:a16="http://schemas.microsoft.com/office/drawing/2014/main" id="{965B547A-3917-4C8C-9A73-7BE3C14A4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8171" y="-55840"/>
            <a:ext cx="5378029" cy="303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389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00DD-E818-468D-A08D-275383672BC0}"/>
              </a:ext>
            </a:extLst>
          </p:cNvPr>
          <p:cNvSpPr txBox="1">
            <a:spLocks/>
          </p:cNvSpPr>
          <p:nvPr/>
        </p:nvSpPr>
        <p:spPr>
          <a:xfrm>
            <a:off x="1431259" y="207619"/>
            <a:ext cx="9603275" cy="1049235"/>
          </a:xfrm>
          <a:prstGeom prst="rect">
            <a:avLst/>
          </a:prstGeom>
          <a:solidFill>
            <a:schemeClr val="bg1">
              <a:lumMod val="75000"/>
            </a:schemeClr>
          </a:solidFill>
        </p:spPr>
        <p:txBody>
          <a:bodyPr>
            <a:normAutofit fontScale="9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br>
              <a:rPr lang="en-US" sz="1000">
                <a:latin typeface="Aharoni" panose="02010803020104030203" pitchFamily="2" charset="-79"/>
                <a:ea typeface="Calibri" panose="020F0502020204030204" pitchFamily="34" charset="0"/>
                <a:cs typeface="Times New Roman" panose="02020603050405020304" pitchFamily="18" charset="0"/>
              </a:rPr>
            </a:br>
            <a:br>
              <a:rPr lang="en-US" sz="1000">
                <a:latin typeface="Aharoni" panose="02010803020104030203" pitchFamily="2" charset="-79"/>
                <a:ea typeface="Calibri" panose="020F0502020204030204" pitchFamily="34" charset="0"/>
                <a:cs typeface="Times New Roman" panose="02020603050405020304" pitchFamily="18" charset="0"/>
              </a:rPr>
            </a:br>
            <a:r>
              <a:rPr lang="en-US" sz="4000">
                <a:latin typeface="Aharoni" panose="02010803020104030203" pitchFamily="2" charset="-79"/>
                <a:ea typeface="Calibri" panose="020F0502020204030204" pitchFamily="34" charset="0"/>
                <a:cs typeface="Times New Roman" panose="02020603050405020304" pitchFamily="18" charset="0"/>
              </a:rPr>
              <a:t>Medical profession: </a:t>
            </a:r>
            <a:r>
              <a:rPr lang="en-US" sz="4000">
                <a:solidFill>
                  <a:srgbClr val="C00000"/>
                </a:solidFill>
                <a:latin typeface="Aharoni" panose="02010803020104030203" pitchFamily="2" charset="-79"/>
                <a:ea typeface="Calibri" panose="020F0502020204030204" pitchFamily="34" charset="0"/>
                <a:cs typeface="Times New Roman" panose="02020603050405020304" pitchFamily="18" charset="0"/>
              </a:rPr>
              <a:t>Social Contract</a:t>
            </a:r>
            <a:endParaRPr lang="en-US" sz="4000" dirty="0">
              <a:solidFill>
                <a:srgbClr val="C00000"/>
              </a:solidFill>
            </a:endParaRPr>
          </a:p>
        </p:txBody>
      </p:sp>
      <p:graphicFrame>
        <p:nvGraphicFramePr>
          <p:cNvPr id="3" name="Content Placeholder 3">
            <a:extLst>
              <a:ext uri="{FF2B5EF4-FFF2-40B4-BE49-F238E27FC236}">
                <a16:creationId xmlns:a16="http://schemas.microsoft.com/office/drawing/2014/main" id="{91DAA96D-B130-4A66-863F-4AC31620B75F}"/>
              </a:ext>
            </a:extLst>
          </p:cNvPr>
          <p:cNvGraphicFramePr>
            <a:graphicFrameLocks/>
          </p:cNvGraphicFramePr>
          <p:nvPr/>
        </p:nvGraphicFramePr>
        <p:xfrm>
          <a:off x="1293812" y="1772284"/>
          <a:ext cx="9604375" cy="3912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AF2CB71B-2084-49F4-A8B4-48C80A362575}"/>
              </a:ext>
            </a:extLst>
          </p:cNvPr>
          <p:cNvSpPr/>
          <p:nvPr/>
        </p:nvSpPr>
        <p:spPr>
          <a:xfrm>
            <a:off x="946434" y="1947544"/>
            <a:ext cx="2318969" cy="646331"/>
          </a:xfrm>
          <a:prstGeom prst="rect">
            <a:avLst/>
          </a:prstGeom>
          <a:solidFill>
            <a:schemeClr val="bg1">
              <a:lumMod val="75000"/>
            </a:schemeClr>
          </a:solidFill>
        </p:spPr>
        <p:txBody>
          <a:bodyPr wrap="non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1</a:t>
            </a:r>
            <a:r>
              <a:rPr lang="en-US" sz="3600" b="1" cap="none" spc="0"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st</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 Party</a:t>
            </a:r>
          </a:p>
        </p:txBody>
      </p:sp>
      <p:sp>
        <p:nvSpPr>
          <p:cNvPr id="5" name="Rectangle 4">
            <a:extLst>
              <a:ext uri="{FF2B5EF4-FFF2-40B4-BE49-F238E27FC236}">
                <a16:creationId xmlns:a16="http://schemas.microsoft.com/office/drawing/2014/main" id="{3F697DAC-FF13-49F6-9D52-C35DBFAD3613}"/>
              </a:ext>
            </a:extLst>
          </p:cNvPr>
          <p:cNvSpPr/>
          <p:nvPr/>
        </p:nvSpPr>
        <p:spPr>
          <a:xfrm>
            <a:off x="832033" y="4822824"/>
            <a:ext cx="2405530" cy="646331"/>
          </a:xfrm>
          <a:prstGeom prst="rect">
            <a:avLst/>
          </a:prstGeom>
          <a:solidFill>
            <a:schemeClr val="bg1">
              <a:lumMod val="75000"/>
            </a:schemeClr>
          </a:solidFill>
        </p:spPr>
        <p:txBody>
          <a:bodyPr wrap="non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2</a:t>
            </a:r>
            <a:r>
              <a:rPr lang="en-US" sz="3600" b="1" baseline="3000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nd</a:t>
            </a:r>
            <a:r>
              <a:rPr lang="en-US" sz="3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 </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Party</a:t>
            </a:r>
          </a:p>
        </p:txBody>
      </p:sp>
      <p:sp>
        <p:nvSpPr>
          <p:cNvPr id="6" name="Rectangle 5">
            <a:extLst>
              <a:ext uri="{FF2B5EF4-FFF2-40B4-BE49-F238E27FC236}">
                <a16:creationId xmlns:a16="http://schemas.microsoft.com/office/drawing/2014/main" id="{7E9D6DC6-FAF4-4C67-A9DC-559A98495747}"/>
              </a:ext>
            </a:extLst>
          </p:cNvPr>
          <p:cNvSpPr/>
          <p:nvPr/>
        </p:nvSpPr>
        <p:spPr>
          <a:xfrm>
            <a:off x="8924092" y="4843144"/>
            <a:ext cx="2344296" cy="646331"/>
          </a:xfrm>
          <a:prstGeom prst="rect">
            <a:avLst/>
          </a:prstGeom>
          <a:solidFill>
            <a:schemeClr val="bg1">
              <a:lumMod val="75000"/>
            </a:schemeClr>
          </a:solidFill>
        </p:spPr>
        <p:txBody>
          <a:bodyPr wrap="non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3</a:t>
            </a:r>
            <a:r>
              <a:rPr lang="en-US" sz="3600" b="1" baseline="3000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rd</a:t>
            </a:r>
            <a:r>
              <a:rPr lang="en-US" sz="3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 </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Party</a:t>
            </a:r>
          </a:p>
        </p:txBody>
      </p:sp>
      <p:sp>
        <p:nvSpPr>
          <p:cNvPr id="8" name="Flowchart: Collate 7">
            <a:extLst>
              <a:ext uri="{FF2B5EF4-FFF2-40B4-BE49-F238E27FC236}">
                <a16:creationId xmlns:a16="http://schemas.microsoft.com/office/drawing/2014/main" id="{09DC3BA5-8F8B-40B6-BEC9-467BCB82DE3C}"/>
              </a:ext>
            </a:extLst>
          </p:cNvPr>
          <p:cNvSpPr/>
          <p:nvPr/>
        </p:nvSpPr>
        <p:spPr>
          <a:xfrm>
            <a:off x="4063185" y="5743241"/>
            <a:ext cx="457200" cy="914400"/>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lowchart: Collate 8">
            <a:extLst>
              <a:ext uri="{FF2B5EF4-FFF2-40B4-BE49-F238E27FC236}">
                <a16:creationId xmlns:a16="http://schemas.microsoft.com/office/drawing/2014/main" id="{2A4536F6-0316-414A-8E7A-6F274E974B70}"/>
              </a:ext>
            </a:extLst>
          </p:cNvPr>
          <p:cNvSpPr/>
          <p:nvPr/>
        </p:nvSpPr>
        <p:spPr>
          <a:xfrm>
            <a:off x="7555133" y="5743241"/>
            <a:ext cx="457200" cy="914400"/>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6679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00DD-E818-468D-A08D-275383672BC0}"/>
              </a:ext>
            </a:extLst>
          </p:cNvPr>
          <p:cNvSpPr txBox="1">
            <a:spLocks/>
          </p:cNvSpPr>
          <p:nvPr/>
        </p:nvSpPr>
        <p:spPr>
          <a:xfrm>
            <a:off x="1431259" y="24739"/>
            <a:ext cx="8482954" cy="1049235"/>
          </a:xfrm>
          <a:prstGeom prst="rect">
            <a:avLst/>
          </a:prstGeom>
          <a:solidFill>
            <a:schemeClr val="bg1">
              <a:lumMod val="75000"/>
            </a:schemeClr>
          </a:solidFill>
        </p:spPr>
        <p:txBody>
          <a:bodyPr>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br>
              <a:rPr lang="en-US" sz="1000" dirty="0">
                <a:latin typeface="Aharoni" panose="02010803020104030203" pitchFamily="2" charset="-79"/>
                <a:ea typeface="Calibri" panose="020F0502020204030204" pitchFamily="34" charset="0"/>
                <a:cs typeface="Times New Roman" panose="02020603050405020304" pitchFamily="18" charset="0"/>
              </a:rPr>
            </a:br>
            <a:br>
              <a:rPr lang="en-US" sz="1000" dirty="0">
                <a:latin typeface="Aharoni" panose="02010803020104030203" pitchFamily="2" charset="-79"/>
                <a:ea typeface="Calibri" panose="020F0502020204030204" pitchFamily="34" charset="0"/>
                <a:cs typeface="Times New Roman" panose="02020603050405020304" pitchFamily="18" charset="0"/>
              </a:rPr>
            </a:br>
            <a:r>
              <a:rPr lang="en-US" sz="4800" dirty="0">
                <a:latin typeface="Aharoni" panose="02010803020104030203" pitchFamily="2" charset="-79"/>
                <a:ea typeface="Calibri" panose="020F0502020204030204" pitchFamily="34" charset="0"/>
                <a:cs typeface="Times New Roman" panose="02020603050405020304" pitchFamily="18" charset="0"/>
              </a:rPr>
              <a:t>Duty to Warn or notify</a:t>
            </a:r>
            <a:endParaRPr lang="en-US" sz="4000" dirty="0">
              <a:solidFill>
                <a:srgbClr val="C00000"/>
              </a:solidFill>
            </a:endParaRPr>
          </a:p>
        </p:txBody>
      </p:sp>
      <p:graphicFrame>
        <p:nvGraphicFramePr>
          <p:cNvPr id="3" name="Content Placeholder 3">
            <a:extLst>
              <a:ext uri="{FF2B5EF4-FFF2-40B4-BE49-F238E27FC236}">
                <a16:creationId xmlns:a16="http://schemas.microsoft.com/office/drawing/2014/main" id="{91DAA96D-B130-4A66-863F-4AC31620B75F}"/>
              </a:ext>
            </a:extLst>
          </p:cNvPr>
          <p:cNvGraphicFramePr>
            <a:graphicFrameLocks/>
          </p:cNvGraphicFramePr>
          <p:nvPr/>
        </p:nvGraphicFramePr>
        <p:xfrm>
          <a:off x="309838" y="1453637"/>
          <a:ext cx="9604375" cy="3912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AF2CB71B-2084-49F4-A8B4-48C80A362575}"/>
              </a:ext>
            </a:extLst>
          </p:cNvPr>
          <p:cNvSpPr/>
          <p:nvPr/>
        </p:nvSpPr>
        <p:spPr>
          <a:xfrm>
            <a:off x="2932044" y="1788519"/>
            <a:ext cx="1911613" cy="400110"/>
          </a:xfrm>
          <a:prstGeom prst="rect">
            <a:avLst/>
          </a:prstGeom>
          <a:solidFill>
            <a:schemeClr val="bg1">
              <a:lumMod val="75000"/>
            </a:schemeClr>
          </a:solidFill>
        </p:spPr>
        <p:txBody>
          <a:bodyPr wrap="square" lIns="91440" tIns="45720" rIns="91440" bIns="45720">
            <a:spAutoFit/>
          </a:bodyPr>
          <a:lstStyle/>
          <a:p>
            <a:pPr algn="ct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1</a:t>
            </a:r>
            <a:r>
              <a:rPr lang="en-US" sz="2000" b="1" cap="none" spc="0"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st</a:t>
            </a: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 Party</a:t>
            </a:r>
          </a:p>
        </p:txBody>
      </p:sp>
      <p:sp>
        <p:nvSpPr>
          <p:cNvPr id="5" name="Rectangle 4">
            <a:extLst>
              <a:ext uri="{FF2B5EF4-FFF2-40B4-BE49-F238E27FC236}">
                <a16:creationId xmlns:a16="http://schemas.microsoft.com/office/drawing/2014/main" id="{3F697DAC-FF13-49F6-9D52-C35DBFAD3613}"/>
              </a:ext>
            </a:extLst>
          </p:cNvPr>
          <p:cNvSpPr/>
          <p:nvPr/>
        </p:nvSpPr>
        <p:spPr>
          <a:xfrm>
            <a:off x="2117036" y="5204308"/>
            <a:ext cx="1419363" cy="400110"/>
          </a:xfrm>
          <a:prstGeom prst="rect">
            <a:avLst/>
          </a:prstGeom>
          <a:solidFill>
            <a:schemeClr val="bg1">
              <a:lumMod val="75000"/>
            </a:schemeClr>
          </a:solidFill>
        </p:spPr>
        <p:txBody>
          <a:bodyPr wrap="none" lIns="91440" tIns="45720" rIns="91440" bIns="45720">
            <a:spAutoFit/>
          </a:bodyPr>
          <a:lstStyle/>
          <a:p>
            <a:pPr algn="ctr"/>
            <a:r>
              <a:rPr lang="en-US" sz="20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2</a:t>
            </a:r>
            <a:r>
              <a:rPr lang="en-US" sz="2000" b="1" baseline="3000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nd</a:t>
            </a:r>
            <a:r>
              <a:rPr lang="en-US" sz="20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 </a:t>
            </a: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Party</a:t>
            </a:r>
          </a:p>
        </p:txBody>
      </p:sp>
      <p:sp>
        <p:nvSpPr>
          <p:cNvPr id="6" name="Rectangle 5">
            <a:extLst>
              <a:ext uri="{FF2B5EF4-FFF2-40B4-BE49-F238E27FC236}">
                <a16:creationId xmlns:a16="http://schemas.microsoft.com/office/drawing/2014/main" id="{7E9D6DC6-FAF4-4C67-A9DC-559A98495747}"/>
              </a:ext>
            </a:extLst>
          </p:cNvPr>
          <p:cNvSpPr/>
          <p:nvPr/>
        </p:nvSpPr>
        <p:spPr>
          <a:xfrm>
            <a:off x="4563322" y="5204308"/>
            <a:ext cx="1385123" cy="400110"/>
          </a:xfrm>
          <a:prstGeom prst="rect">
            <a:avLst/>
          </a:prstGeom>
          <a:solidFill>
            <a:schemeClr val="bg1">
              <a:lumMod val="75000"/>
            </a:schemeClr>
          </a:solidFill>
        </p:spPr>
        <p:txBody>
          <a:bodyPr wrap="none" lIns="91440" tIns="45720" rIns="91440" bIns="45720">
            <a:spAutoFit/>
          </a:bodyPr>
          <a:lstStyle/>
          <a:p>
            <a:pPr algn="ctr"/>
            <a:r>
              <a:rPr lang="en-US" sz="20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3</a:t>
            </a:r>
            <a:r>
              <a:rPr lang="en-US" sz="2000" b="1" baseline="3000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rd</a:t>
            </a:r>
            <a:r>
              <a:rPr lang="en-US" sz="20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 </a:t>
            </a: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Party</a:t>
            </a:r>
          </a:p>
        </p:txBody>
      </p:sp>
      <p:graphicFrame>
        <p:nvGraphicFramePr>
          <p:cNvPr id="7" name="Diagram 6">
            <a:extLst>
              <a:ext uri="{FF2B5EF4-FFF2-40B4-BE49-F238E27FC236}">
                <a16:creationId xmlns:a16="http://schemas.microsoft.com/office/drawing/2014/main" id="{9BE5EE8C-9E72-4754-9522-85F15955517C}"/>
              </a:ext>
            </a:extLst>
          </p:cNvPr>
          <p:cNvGraphicFramePr/>
          <p:nvPr/>
        </p:nvGraphicFramePr>
        <p:xfrm>
          <a:off x="2032000" y="719666"/>
          <a:ext cx="9603274"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2A3EE1F0-946C-40C7-86B5-3655554D4A84}"/>
              </a:ext>
            </a:extLst>
          </p:cNvPr>
          <p:cNvSpPr txBox="1"/>
          <p:nvPr/>
        </p:nvSpPr>
        <p:spPr>
          <a:xfrm>
            <a:off x="109330" y="1857567"/>
            <a:ext cx="2007706" cy="1938992"/>
          </a:xfrm>
          <a:prstGeom prst="rect">
            <a:avLst/>
          </a:prstGeom>
          <a:solidFill>
            <a:srgbClr val="996633"/>
          </a:solidFill>
        </p:spPr>
        <p:txBody>
          <a:bodyPr wrap="square" rtlCol="0">
            <a:spAutoFit/>
          </a:bodyPr>
          <a:lstStyle/>
          <a:p>
            <a:pPr algn="r"/>
            <a:r>
              <a:rPr lang="en-US" sz="2000" dirty="0">
                <a:solidFill>
                  <a:schemeClr val="bg1"/>
                </a:solidFill>
                <a:latin typeface="Arial Black" panose="020B0A04020102020204" pitchFamily="34" charset="0"/>
              </a:rPr>
              <a:t>Reporting Requirement</a:t>
            </a:r>
          </a:p>
          <a:p>
            <a:pPr algn="r"/>
            <a:r>
              <a:rPr lang="en-US" sz="2000" dirty="0">
                <a:solidFill>
                  <a:schemeClr val="bg1"/>
                </a:solidFill>
                <a:latin typeface="Arial Black" panose="020B0A04020102020204" pitchFamily="34" charset="0"/>
              </a:rPr>
              <a:t>EOT</a:t>
            </a:r>
          </a:p>
          <a:p>
            <a:pPr algn="r"/>
            <a:r>
              <a:rPr lang="en-US" sz="2000" dirty="0">
                <a:solidFill>
                  <a:schemeClr val="bg1"/>
                </a:solidFill>
                <a:latin typeface="Arial Black" panose="020B0A04020102020204" pitchFamily="34" charset="0"/>
              </a:rPr>
              <a:t>(Expedited Partner Program)</a:t>
            </a:r>
          </a:p>
        </p:txBody>
      </p:sp>
      <p:sp>
        <p:nvSpPr>
          <p:cNvPr id="11" name="Arrow: Left 10">
            <a:extLst>
              <a:ext uri="{FF2B5EF4-FFF2-40B4-BE49-F238E27FC236}">
                <a16:creationId xmlns:a16="http://schemas.microsoft.com/office/drawing/2014/main" id="{0EBB2B17-0735-497C-9498-EE3D6D967910}"/>
              </a:ext>
            </a:extLst>
          </p:cNvPr>
          <p:cNvSpPr/>
          <p:nvPr/>
        </p:nvSpPr>
        <p:spPr>
          <a:xfrm>
            <a:off x="2216426" y="2087216"/>
            <a:ext cx="501351" cy="2981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77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AFD106-5E4F-4251-9CAF-8CF1F0B3D527}"/>
              </a:ext>
            </a:extLst>
          </p:cNvPr>
          <p:cNvSpPr txBox="1"/>
          <p:nvPr/>
        </p:nvSpPr>
        <p:spPr>
          <a:xfrm>
            <a:off x="1039368" y="749808"/>
            <a:ext cx="10113264" cy="5078313"/>
          </a:xfrm>
          <a:prstGeom prst="rect">
            <a:avLst/>
          </a:prstGeom>
          <a:solidFill>
            <a:schemeClr val="bg1">
              <a:lumMod val="75000"/>
            </a:schemeClr>
          </a:solidFill>
        </p:spPr>
        <p:txBody>
          <a:bodyPr wrap="square" rtlCol="0">
            <a:spAutoFit/>
          </a:bodyPr>
          <a:lstStyle/>
          <a:p>
            <a:pPr algn="just"/>
            <a:r>
              <a:rPr lang="en-US" sz="3600" b="1" i="0" dirty="0">
                <a:solidFill>
                  <a:srgbClr val="000000"/>
                </a:solidFill>
                <a:effectLst/>
                <a:latin typeface="Open Sans" panose="020B0606030504020204" pitchFamily="34" charset="0"/>
              </a:rPr>
              <a:t>California</a:t>
            </a:r>
            <a:r>
              <a:rPr lang="en-US" sz="3200" dirty="0">
                <a:solidFill>
                  <a:srgbClr val="000000"/>
                </a:solidFill>
                <a:latin typeface="Open Sans" panose="020B0606030504020204" pitchFamily="34" charset="0"/>
              </a:rPr>
              <a:t> (17 CCR § 2636)</a:t>
            </a:r>
            <a:endParaRPr lang="en-US" sz="3200" b="0" i="0" dirty="0">
              <a:solidFill>
                <a:srgbClr val="000000"/>
              </a:solidFill>
              <a:effectLst/>
              <a:latin typeface="Open Sans" panose="020B0606030504020204" pitchFamily="34" charset="0"/>
            </a:endParaRPr>
          </a:p>
          <a:p>
            <a:pPr marL="514350" indent="-514350" algn="just">
              <a:buAutoNum type="arabicParenR"/>
            </a:pPr>
            <a:r>
              <a:rPr lang="en-US" sz="2800" b="0" i="0" dirty="0">
                <a:solidFill>
                  <a:srgbClr val="000000"/>
                </a:solidFill>
                <a:effectLst/>
                <a:latin typeface="Open Sans" panose="020B0606030504020204" pitchFamily="34" charset="0"/>
              </a:rPr>
              <a:t>“An effort, through the cooperation of the patient,” should be made to bring the third party in for examination and treatment. </a:t>
            </a:r>
          </a:p>
          <a:p>
            <a:pPr marL="514350" indent="-514350" algn="just">
              <a:buAutoNum type="arabicParenR"/>
            </a:pPr>
            <a:r>
              <a:rPr lang="en-US" sz="2800" b="0" i="0" dirty="0">
                <a:solidFill>
                  <a:srgbClr val="000000"/>
                </a:solidFill>
                <a:effectLst/>
                <a:latin typeface="Open Sans" panose="020B0606030504020204" pitchFamily="34" charset="0"/>
              </a:rPr>
              <a:t>If the physician does not have evidence that the third party received treatment within 10 days, the physician must report the suspected case to the health department. </a:t>
            </a:r>
          </a:p>
          <a:p>
            <a:pPr algn="just"/>
            <a:r>
              <a:rPr lang="en-US" sz="3600" b="1" i="0" dirty="0">
                <a:solidFill>
                  <a:srgbClr val="000000"/>
                </a:solidFill>
                <a:effectLst/>
                <a:latin typeface="Open Sans" panose="020B0606030504020204" pitchFamily="34" charset="0"/>
              </a:rPr>
              <a:t>Indiana</a:t>
            </a:r>
            <a:r>
              <a:rPr lang="en-US" sz="3200" dirty="0">
                <a:solidFill>
                  <a:srgbClr val="000000"/>
                </a:solidFill>
                <a:latin typeface="Open Sans" panose="020B0606030504020204" pitchFamily="34" charset="0"/>
              </a:rPr>
              <a:t> (410 IAC 1-2.5-75), </a:t>
            </a:r>
            <a:r>
              <a:rPr lang="en-US" sz="2800" dirty="0">
                <a:solidFill>
                  <a:srgbClr val="000000"/>
                </a:solidFill>
                <a:latin typeface="Open Sans" panose="020B0606030504020204" pitchFamily="34" charset="0"/>
              </a:rPr>
              <a:t>if </a:t>
            </a:r>
            <a:r>
              <a:rPr lang="en-US" sz="2800" b="0" i="0" dirty="0">
                <a:solidFill>
                  <a:srgbClr val="000000"/>
                </a:solidFill>
                <a:effectLst/>
                <a:latin typeface="Open Sans" panose="020B0606030504020204" pitchFamily="34" charset="0"/>
              </a:rPr>
              <a:t>a patient identifies a third party as someone potentially exposed, this “suspected case” should be reported to the local health officer</a:t>
            </a:r>
          </a:p>
        </p:txBody>
      </p:sp>
    </p:spTree>
    <p:extLst>
      <p:ext uri="{BB962C8B-B14F-4D97-AF65-F5344CB8AC3E}">
        <p14:creationId xmlns:p14="http://schemas.microsoft.com/office/powerpoint/2010/main" val="38397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9E0D-1854-4E59-9A0B-B159562BB8AD}"/>
              </a:ext>
            </a:extLst>
          </p:cNvPr>
          <p:cNvSpPr>
            <a:spLocks noGrp="1"/>
          </p:cNvSpPr>
          <p:nvPr>
            <p:ph type="title"/>
          </p:nvPr>
        </p:nvSpPr>
        <p:spPr>
          <a:xfrm>
            <a:off x="1451579" y="583080"/>
            <a:ext cx="9603275" cy="1049235"/>
          </a:xfrm>
          <a:solidFill>
            <a:schemeClr val="bg1">
              <a:lumMod val="65000"/>
            </a:schemeClr>
          </a:solidFill>
        </p:spPr>
        <p:txBody>
          <a:bodyPr>
            <a:normAutofit/>
          </a:bodyPr>
          <a:lstStyle/>
          <a:p>
            <a:pPr algn="ctr"/>
            <a:br>
              <a:rPr lang="en-US" sz="1000" dirty="0">
                <a:latin typeface="Aharoni" panose="02010803020104030203" pitchFamily="2" charset="-79"/>
                <a:cs typeface="Aharoni" panose="02010803020104030203" pitchFamily="2" charset="-79"/>
              </a:rPr>
            </a:br>
            <a:br>
              <a:rPr lang="en-US" sz="1000" dirty="0">
                <a:latin typeface="Aharoni" panose="02010803020104030203" pitchFamily="2" charset="-79"/>
                <a:cs typeface="Aharoni" panose="02010803020104030203" pitchFamily="2" charset="-79"/>
              </a:rPr>
            </a:br>
            <a:r>
              <a:rPr lang="en-US" sz="4400" dirty="0">
                <a:latin typeface="Aharoni" panose="02010803020104030203" pitchFamily="2" charset="-79"/>
                <a:cs typeface="Aharoni" panose="02010803020104030203" pitchFamily="2" charset="-79"/>
              </a:rPr>
              <a:t>Professional Ethics - terms</a:t>
            </a:r>
          </a:p>
        </p:txBody>
      </p:sp>
      <p:graphicFrame>
        <p:nvGraphicFramePr>
          <p:cNvPr id="4" name="Diagram 3">
            <a:extLst>
              <a:ext uri="{FF2B5EF4-FFF2-40B4-BE49-F238E27FC236}">
                <a16:creationId xmlns:a16="http://schemas.microsoft.com/office/drawing/2014/main" id="{6D74794B-E694-49A1-B7D0-6D9597CA8802}"/>
              </a:ext>
            </a:extLst>
          </p:cNvPr>
          <p:cNvGraphicFramePr/>
          <p:nvPr>
            <p:extLst>
              <p:ext uri="{D42A27DB-BD31-4B8C-83A1-F6EECF244321}">
                <p14:modId xmlns:p14="http://schemas.microsoft.com/office/powerpoint/2010/main" val="1514755559"/>
              </p:ext>
            </p:extLst>
          </p:nvPr>
        </p:nvGraphicFramePr>
        <p:xfrm>
          <a:off x="1451578" y="1838857"/>
          <a:ext cx="9603275" cy="4618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8105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A75E-86A7-43A5-90C0-A4B5411D5B13}"/>
              </a:ext>
            </a:extLst>
          </p:cNvPr>
          <p:cNvSpPr>
            <a:spLocks noGrp="1"/>
          </p:cNvSpPr>
          <p:nvPr>
            <p:ph type="title"/>
          </p:nvPr>
        </p:nvSpPr>
        <p:spPr>
          <a:xfrm>
            <a:off x="1451580" y="462934"/>
            <a:ext cx="9603275" cy="1049235"/>
          </a:xfrm>
          <a:solidFill>
            <a:schemeClr val="bg1">
              <a:lumMod val="65000"/>
            </a:schemeClr>
          </a:solidFill>
        </p:spPr>
        <p:txBody>
          <a:bodyPr/>
          <a:lstStyle/>
          <a:p>
            <a:br>
              <a:rPr lang="en" sz="1000" dirty="0">
                <a:latin typeface="Aharoni" panose="02010803020104030203" pitchFamily="2" charset="-79"/>
                <a:cs typeface="Aharoni" panose="02010803020104030203" pitchFamily="2" charset="-79"/>
              </a:rPr>
            </a:br>
            <a:br>
              <a:rPr lang="en" sz="1000" dirty="0">
                <a:latin typeface="Aharoni" panose="02010803020104030203" pitchFamily="2" charset="-79"/>
                <a:cs typeface="Aharoni" panose="02010803020104030203" pitchFamily="2" charset="-79"/>
              </a:rPr>
            </a:br>
            <a:r>
              <a:rPr lang="en" dirty="0">
                <a:latin typeface="Aharoni" panose="02010803020104030203" pitchFamily="2" charset="-79"/>
                <a:cs typeface="Aharoni" panose="02010803020104030203" pitchFamily="2" charset="-79"/>
              </a:rPr>
              <a:t>Relation of Medical Ethics to the Law</a:t>
            </a:r>
            <a:endParaRPr lang="en-US"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5ABE369-1C09-4F0B-8A6D-D8FC66329768}"/>
              </a:ext>
            </a:extLst>
          </p:cNvPr>
          <p:cNvSpPr>
            <a:spLocks noGrp="1"/>
          </p:cNvSpPr>
          <p:nvPr>
            <p:ph idx="1"/>
          </p:nvPr>
        </p:nvSpPr>
        <p:spPr>
          <a:xfrm>
            <a:off x="5399313" y="2569030"/>
            <a:ext cx="6270173" cy="2939142"/>
          </a:xfrm>
          <a:solidFill>
            <a:schemeClr val="bg1">
              <a:lumMod val="85000"/>
            </a:schemeClr>
          </a:solidFill>
        </p:spPr>
        <p:txBody>
          <a:bodyPr>
            <a:noAutofit/>
          </a:bodyPr>
          <a:lstStyle/>
          <a:p>
            <a:pPr marL="342900" marR="0" lvl="0" indent="-342900">
              <a:lnSpc>
                <a:spcPct val="100000"/>
              </a:lnSpc>
              <a:spcBef>
                <a:spcPts val="0"/>
              </a:spcBef>
              <a:spcAft>
                <a:spcPts val="0"/>
              </a:spcAft>
              <a:buFont typeface="+mj-lt"/>
              <a:buAutoNum type="arabicPeriod"/>
            </a:pPr>
            <a:r>
              <a:rPr lang="en-US" sz="2800" kern="1200" dirty="0">
                <a:effectLst/>
                <a:latin typeface="Tahoma" panose="020B0604030504040204" pitchFamily="34" charset="0"/>
                <a:ea typeface="Tahoma" panose="020B0604030504040204" pitchFamily="34" charset="0"/>
                <a:cs typeface="Tahoma" panose="020B0604030504040204" pitchFamily="34" charset="0"/>
              </a:rPr>
              <a:t>Ethics applicable nationally</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nSpc>
                <a:spcPct val="100000"/>
              </a:lnSpc>
              <a:spcBef>
                <a:spcPts val="0"/>
              </a:spcBef>
              <a:spcAft>
                <a:spcPts val="0"/>
              </a:spcAft>
              <a:buFont typeface="+mj-lt"/>
              <a:buAutoNum type="arabicPeriod"/>
            </a:pPr>
            <a:r>
              <a:rPr lang="en-US" sz="2800" kern="1200" dirty="0">
                <a:effectLst/>
                <a:latin typeface="Tahoma" panose="020B0604030504040204" pitchFamily="34" charset="0"/>
                <a:ea typeface="Tahoma" panose="020B0604030504040204" pitchFamily="34" charset="0"/>
                <a:cs typeface="Tahoma" panose="020B0604030504040204" pitchFamily="34" charset="0"/>
              </a:rPr>
              <a:t>Ethics higher standards of behavior</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nSpc>
                <a:spcPct val="100000"/>
              </a:lnSpc>
              <a:spcBef>
                <a:spcPts val="0"/>
              </a:spcBef>
              <a:spcAft>
                <a:spcPts val="0"/>
              </a:spcAft>
              <a:buFont typeface="+mj-lt"/>
              <a:buAutoNum type="arabicPeriod"/>
            </a:pPr>
            <a:r>
              <a:rPr lang="en-US" sz="2800" kern="1200" dirty="0">
                <a:effectLst/>
                <a:latin typeface="Tahoma" panose="020B0604030504040204" pitchFamily="34" charset="0"/>
                <a:ea typeface="Tahoma" panose="020B0604030504040204" pitchFamily="34" charset="0"/>
                <a:cs typeface="Tahoma" panose="020B0604030504040204" pitchFamily="34" charset="0"/>
              </a:rPr>
              <a:t>Federal and state laws differ</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nSpc>
                <a:spcPct val="100000"/>
              </a:lnSpc>
              <a:spcBef>
                <a:spcPts val="0"/>
              </a:spcBef>
              <a:spcAft>
                <a:spcPts val="0"/>
              </a:spcAft>
              <a:buFont typeface="+mj-lt"/>
              <a:buAutoNum type="arabicPeriod"/>
            </a:pPr>
            <a:r>
              <a:rPr lang="en-US" sz="2800" kern="1200" dirty="0">
                <a:effectLst/>
                <a:latin typeface="Tahoma" panose="020B0604030504040204" pitchFamily="34" charset="0"/>
                <a:ea typeface="Tahoma" panose="020B0604030504040204" pitchFamily="34" charset="0"/>
                <a:cs typeface="Tahoma" panose="020B0604030504040204" pitchFamily="34" charset="0"/>
              </a:rPr>
              <a:t>Licensing boards &amp; officials actions</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nSpc>
                <a:spcPct val="100000"/>
              </a:lnSpc>
              <a:spcBef>
                <a:spcPts val="0"/>
              </a:spcBef>
              <a:spcAft>
                <a:spcPts val="0"/>
              </a:spcAft>
              <a:buFont typeface="+mj-lt"/>
              <a:buAutoNum type="arabicPeriod"/>
            </a:pPr>
            <a:r>
              <a:rPr lang="en-US" sz="2800" kern="1200" dirty="0">
                <a:effectLst/>
                <a:latin typeface="Tahoma" panose="020B0604030504040204" pitchFamily="34" charset="0"/>
                <a:ea typeface="Tahoma" panose="020B0604030504040204" pitchFamily="34" charset="0"/>
                <a:cs typeface="Tahoma" panose="020B0604030504040204" pitchFamily="34" charset="0"/>
              </a:rPr>
              <a:t>Law may mandates unethical conduct</a:t>
            </a:r>
            <a:r>
              <a:rPr lang="en-US" sz="2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p>
        </p:txBody>
      </p:sp>
      <p:pic>
        <p:nvPicPr>
          <p:cNvPr id="30722" name="Picture 2" descr="Managing PR in a crisis - doing the right thing - Briscoe PR">
            <a:extLst>
              <a:ext uri="{FF2B5EF4-FFF2-40B4-BE49-F238E27FC236}">
                <a16:creationId xmlns:a16="http://schemas.microsoft.com/office/drawing/2014/main" id="{1C0DAE6C-65E8-40EA-AEEC-7EA9A4F15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82" y="2012495"/>
            <a:ext cx="4093029" cy="403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908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ataEthics Principles to Safeguard The Autonomy of Humans · Dataetisk  Tænkehandletank">
            <a:extLst>
              <a:ext uri="{FF2B5EF4-FFF2-40B4-BE49-F238E27FC236}">
                <a16:creationId xmlns:a16="http://schemas.microsoft.com/office/drawing/2014/main" id="{D1F6934D-E377-4E83-A408-9145CCA13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751" y="1240971"/>
            <a:ext cx="6233249" cy="405220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88C86D9-FD52-40FC-9A0F-53FCDBE38B2A}"/>
              </a:ext>
            </a:extLst>
          </p:cNvPr>
          <p:cNvSpPr txBox="1">
            <a:spLocks/>
          </p:cNvSpPr>
          <p:nvPr/>
        </p:nvSpPr>
        <p:spPr>
          <a:xfrm>
            <a:off x="435429" y="1240970"/>
            <a:ext cx="5299663" cy="413657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514350" indent="-514350">
              <a:lnSpc>
                <a:spcPct val="100000"/>
              </a:lnSpc>
              <a:spcBef>
                <a:spcPts val="0"/>
              </a:spcBef>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Nonmaleﬁcence</a:t>
            </a:r>
            <a:r>
              <a:rPr lang="en-US" sz="2800" dirty="0">
                <a:latin typeface="Tahoma" panose="020B0604030504040204" pitchFamily="34" charset="0"/>
                <a:ea typeface="Tahoma" panose="020B0604030504040204" pitchFamily="34" charset="0"/>
                <a:cs typeface="Tahoma" panose="020B0604030504040204" pitchFamily="34" charset="0"/>
              </a:rPr>
              <a:t> - do no harm;</a:t>
            </a:r>
          </a:p>
          <a:p>
            <a:pPr marL="514350" indent="-514350">
              <a:lnSpc>
                <a:spcPct val="100000"/>
              </a:lnSpc>
              <a:spcBef>
                <a:spcPts val="0"/>
              </a:spcBef>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Respect for autonomy</a:t>
            </a:r>
            <a:r>
              <a:rPr lang="en-US" sz="2800" dirty="0">
                <a:latin typeface="Tahoma" panose="020B0604030504040204" pitchFamily="34" charset="0"/>
                <a:ea typeface="Tahoma" panose="020B0604030504040204" pitchFamily="34" charset="0"/>
                <a:cs typeface="Tahoma" panose="020B0604030504040204" pitchFamily="34" charset="0"/>
              </a:rPr>
              <a:t> - free and uncoerced choices;</a:t>
            </a:r>
          </a:p>
          <a:p>
            <a:pPr marL="514350" indent="-514350">
              <a:lnSpc>
                <a:spcPct val="100000"/>
              </a:lnSpc>
              <a:spcBef>
                <a:spcPts val="0"/>
              </a:spcBef>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Beneﬁcence </a:t>
            </a:r>
            <a:r>
              <a:rPr lang="en-US" sz="2800" dirty="0">
                <a:latin typeface="Tahoma" panose="020B0604030504040204" pitchFamily="34" charset="0"/>
                <a:ea typeface="Tahoma" panose="020B0604030504040204" pitchFamily="34" charset="0"/>
                <a:cs typeface="Tahoma" panose="020B0604030504040204" pitchFamily="34" charset="0"/>
              </a:rPr>
              <a:t>- best interest of the patient; and</a:t>
            </a:r>
          </a:p>
          <a:p>
            <a:pPr marL="514350" indent="-514350">
              <a:lnSpc>
                <a:spcPct val="100000"/>
              </a:lnSpc>
              <a:spcBef>
                <a:spcPts val="0"/>
              </a:spcBef>
              <a:spcAft>
                <a:spcPts val="80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Justice </a:t>
            </a:r>
            <a:r>
              <a:rPr lang="en-US" sz="2800" dirty="0">
                <a:latin typeface="Tahoma" panose="020B0604030504040204" pitchFamily="34" charset="0"/>
                <a:ea typeface="Tahoma" panose="020B0604030504040204" pitchFamily="34" charset="0"/>
                <a:cs typeface="Tahoma" panose="020B0604030504040204" pitchFamily="34" charset="0"/>
              </a:rPr>
              <a:t>- be fair, reasonable and equitable in matters of health care and society</a:t>
            </a:r>
          </a:p>
        </p:txBody>
      </p:sp>
      <p:sp>
        <p:nvSpPr>
          <p:cNvPr id="2" name="TextBox 1">
            <a:extLst>
              <a:ext uri="{FF2B5EF4-FFF2-40B4-BE49-F238E27FC236}">
                <a16:creationId xmlns:a16="http://schemas.microsoft.com/office/drawing/2014/main" id="{0DB0493E-F4FA-4DEB-96B2-98CB01144423}"/>
              </a:ext>
            </a:extLst>
          </p:cNvPr>
          <p:cNvSpPr txBox="1"/>
          <p:nvPr/>
        </p:nvSpPr>
        <p:spPr>
          <a:xfrm>
            <a:off x="6878092" y="1240970"/>
            <a:ext cx="6233249" cy="1200329"/>
          </a:xfrm>
          <a:prstGeom prst="rect">
            <a:avLst/>
          </a:prstGeom>
          <a:noFill/>
        </p:spPr>
        <p:txBody>
          <a:bodyPr wrap="square" rtlCol="0">
            <a:spAutoFit/>
          </a:bodyPr>
          <a:lstStyle/>
          <a:p>
            <a:pPr algn="ctr"/>
            <a:r>
              <a:rPr lang="en-US" sz="7200" dirty="0">
                <a:latin typeface="Aharoni" panose="02010803020104030203" pitchFamily="2" charset="-79"/>
                <a:cs typeface="Aharoni" panose="02010803020104030203" pitchFamily="2" charset="-79"/>
              </a:rPr>
              <a:t>Major</a:t>
            </a:r>
          </a:p>
        </p:txBody>
      </p:sp>
    </p:spTree>
    <p:extLst>
      <p:ext uri="{BB962C8B-B14F-4D97-AF65-F5344CB8AC3E}">
        <p14:creationId xmlns:p14="http://schemas.microsoft.com/office/powerpoint/2010/main" val="3214907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thics for medical student">
            <a:extLst>
              <a:ext uri="{FF2B5EF4-FFF2-40B4-BE49-F238E27FC236}">
                <a16:creationId xmlns:a16="http://schemas.microsoft.com/office/drawing/2014/main" id="{A1714D0F-2931-4CFE-871E-FDA0050D1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0"/>
            <a:ext cx="91344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49FEF4-F53A-4ABF-9B70-8A76C8747980}"/>
              </a:ext>
            </a:extLst>
          </p:cNvPr>
          <p:cNvSpPr txBox="1"/>
          <p:nvPr/>
        </p:nvSpPr>
        <p:spPr>
          <a:xfrm>
            <a:off x="9010650" y="747742"/>
            <a:ext cx="3028950" cy="6001643"/>
          </a:xfrm>
          <a:prstGeom prst="rect">
            <a:avLst/>
          </a:prstGeom>
          <a:noFill/>
        </p:spPr>
        <p:txBody>
          <a:bodyPr wrap="square" rtlCol="0">
            <a:spAutoFit/>
          </a:bodyPr>
          <a:lstStyle/>
          <a:p>
            <a:r>
              <a:rPr lang="en-US" sz="3200" dirty="0">
                <a:latin typeface="Aharoni" panose="02010803020104030203" pitchFamily="2" charset="-79"/>
                <a:cs typeface="Aharoni" panose="02010803020104030203" pitchFamily="2" charset="-79"/>
              </a:rPr>
              <a:t>Consider also:</a:t>
            </a:r>
          </a:p>
          <a:p>
            <a:pPr marL="571500" indent="-571500">
              <a:buFont typeface="Arial" panose="020B0604020202020204" pitchFamily="34" charset="0"/>
              <a:buChar char="•"/>
            </a:pPr>
            <a:r>
              <a:rPr lang="en-US" sz="3200" b="1" dirty="0">
                <a:solidFill>
                  <a:schemeClr val="accent1">
                    <a:lumMod val="50000"/>
                  </a:schemeClr>
                </a:solidFill>
              </a:rPr>
              <a:t>Individual Values</a:t>
            </a:r>
          </a:p>
          <a:p>
            <a:pPr marL="571500" indent="-571500">
              <a:buFont typeface="Arial" panose="020B0604020202020204" pitchFamily="34" charset="0"/>
              <a:buChar char="•"/>
            </a:pPr>
            <a:r>
              <a:rPr lang="en-US" sz="3200" b="1" dirty="0">
                <a:solidFill>
                  <a:schemeClr val="accent1">
                    <a:lumMod val="50000"/>
                  </a:schemeClr>
                </a:solidFill>
              </a:rPr>
              <a:t>Goals</a:t>
            </a:r>
          </a:p>
          <a:p>
            <a:pPr marL="571500" indent="-571500">
              <a:buFont typeface="Arial" panose="020B0604020202020204" pitchFamily="34" charset="0"/>
              <a:buChar char="•"/>
            </a:pPr>
            <a:r>
              <a:rPr lang="en-US" sz="3200" b="1" dirty="0">
                <a:solidFill>
                  <a:schemeClr val="accent1">
                    <a:lumMod val="50000"/>
                  </a:schemeClr>
                </a:solidFill>
              </a:rPr>
              <a:t>Preferences</a:t>
            </a:r>
          </a:p>
          <a:p>
            <a:pPr marL="571500" indent="-571500">
              <a:buFont typeface="Arial" panose="020B0604020202020204" pitchFamily="34" charset="0"/>
              <a:buChar char="•"/>
            </a:pPr>
            <a:endParaRPr lang="en-US" sz="3200" b="1" dirty="0">
              <a:solidFill>
                <a:schemeClr val="accent1">
                  <a:lumMod val="50000"/>
                </a:schemeClr>
              </a:solidFill>
            </a:endParaRPr>
          </a:p>
          <a:p>
            <a:pPr marL="571500" indent="-571500">
              <a:buFont typeface="Arial" panose="020B0604020202020204" pitchFamily="34" charset="0"/>
              <a:buChar char="•"/>
            </a:pPr>
            <a:r>
              <a:rPr lang="en-US" sz="3200" b="1" dirty="0">
                <a:solidFill>
                  <a:schemeClr val="accent1">
                    <a:lumMod val="50000"/>
                  </a:schemeClr>
                </a:solidFill>
              </a:rPr>
              <a:t>Informed Consent </a:t>
            </a:r>
          </a:p>
          <a:p>
            <a:pPr algn="ctr"/>
            <a:r>
              <a:rPr lang="en-US" sz="3200" b="1" dirty="0">
                <a:solidFill>
                  <a:schemeClr val="accent1">
                    <a:lumMod val="50000"/>
                  </a:schemeClr>
                </a:solidFill>
              </a:rPr>
              <a:t>may be insufficient.</a:t>
            </a:r>
          </a:p>
          <a:p>
            <a:endParaRPr lang="en-US" sz="3200" b="1" dirty="0">
              <a:solidFill>
                <a:schemeClr val="accent1">
                  <a:lumMod val="50000"/>
                </a:schemeClr>
              </a:solidFill>
            </a:endParaRPr>
          </a:p>
          <a:p>
            <a:endParaRPr lang="en-US" sz="3200" b="1" dirty="0">
              <a:solidFill>
                <a:schemeClr val="accent1">
                  <a:lumMod val="50000"/>
                </a:schemeClr>
              </a:solidFill>
            </a:endParaRPr>
          </a:p>
        </p:txBody>
      </p:sp>
    </p:spTree>
    <p:extLst>
      <p:ext uri="{BB962C8B-B14F-4D97-AF65-F5344CB8AC3E}">
        <p14:creationId xmlns:p14="http://schemas.microsoft.com/office/powerpoint/2010/main" val="2041176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6CD71-3383-4B4D-9AEA-D8C98D7A2069}"/>
              </a:ext>
            </a:extLst>
          </p:cNvPr>
          <p:cNvSpPr>
            <a:spLocks noGrp="1"/>
          </p:cNvSpPr>
          <p:nvPr>
            <p:ph type="title"/>
          </p:nvPr>
        </p:nvSpPr>
        <p:spPr>
          <a:xfrm>
            <a:off x="6095999" y="804519"/>
            <a:ext cx="5667375" cy="1049235"/>
          </a:xfrm>
          <a:solidFill>
            <a:schemeClr val="bg1">
              <a:lumMod val="75000"/>
            </a:schemeClr>
          </a:solidFill>
        </p:spPr>
        <p:txBody>
          <a:bodyPr>
            <a:noAutofit/>
          </a:bodyPr>
          <a:lstStyle/>
          <a:p>
            <a:br>
              <a:rPr lang="en-US" sz="1000" dirty="0">
                <a:latin typeface="Aharoni" panose="02010803020104030203" pitchFamily="2" charset="-79"/>
                <a:ea typeface="Calibri" panose="020F0502020204030204" pitchFamily="34" charset="0"/>
                <a:cs typeface="Times New Roman" panose="02020603050405020304" pitchFamily="18" charset="0"/>
              </a:rPr>
            </a:br>
            <a:br>
              <a:rPr lang="en-US" sz="1000" dirty="0">
                <a:latin typeface="Aharoni" panose="02010803020104030203" pitchFamily="2" charset="-79"/>
                <a:ea typeface="Calibri" panose="020F0502020204030204" pitchFamily="34" charset="0"/>
                <a:cs typeface="Times New Roman" panose="02020603050405020304" pitchFamily="18" charset="0"/>
              </a:rPr>
            </a:br>
            <a:r>
              <a:rPr lang="en-US" dirty="0">
                <a:effectLst/>
                <a:latin typeface="Aharoni" panose="02010803020104030203" pitchFamily="2" charset="-79"/>
                <a:ea typeface="Calibri" panose="020F0502020204030204" pitchFamily="34" charset="0"/>
                <a:cs typeface="Times New Roman" panose="02020603050405020304" pitchFamily="18" charset="0"/>
              </a:rPr>
              <a:t>exception to autonomy</a:t>
            </a:r>
            <a:endParaRPr lang="en-US" dirty="0"/>
          </a:p>
        </p:txBody>
      </p:sp>
      <p:sp>
        <p:nvSpPr>
          <p:cNvPr id="3" name="Content Placeholder 2">
            <a:extLst>
              <a:ext uri="{FF2B5EF4-FFF2-40B4-BE49-F238E27FC236}">
                <a16:creationId xmlns:a16="http://schemas.microsoft.com/office/drawing/2014/main" id="{8C528010-670A-4ED4-9C4B-557F8FABC8E8}"/>
              </a:ext>
            </a:extLst>
          </p:cNvPr>
          <p:cNvSpPr>
            <a:spLocks noGrp="1"/>
          </p:cNvSpPr>
          <p:nvPr>
            <p:ph idx="1"/>
          </p:nvPr>
        </p:nvSpPr>
        <p:spPr>
          <a:xfrm>
            <a:off x="6095999" y="2015732"/>
            <a:ext cx="5667375" cy="4037749"/>
          </a:xfrm>
        </p:spPr>
        <p:txBody>
          <a:bodyPr>
            <a:normAutofit fontScale="92500"/>
          </a:bodyPr>
          <a:lstStyle/>
          <a:p>
            <a:r>
              <a:rPr lang="en-US" sz="2800" kern="1200" dirty="0">
                <a:effectLst/>
                <a:latin typeface="Tahoma" panose="020B0604030504040204" pitchFamily="34" charset="0"/>
                <a:ea typeface="Tahoma" panose="020B0604030504040204" pitchFamily="34" charset="0"/>
                <a:cs typeface="Tahoma" panose="020B0604030504040204" pitchFamily="34" charset="0"/>
              </a:rPr>
              <a:t>Beneficial to the patient </a:t>
            </a:r>
          </a:p>
          <a:p>
            <a:r>
              <a:rPr lang="en-US" sz="2800" kern="1200" dirty="0">
                <a:effectLst/>
                <a:latin typeface="Tahoma" panose="020B0604030504040204" pitchFamily="34" charset="0"/>
                <a:ea typeface="Tahoma" panose="020B0604030504040204" pitchFamily="34" charset="0"/>
                <a:cs typeface="Tahoma" panose="020B0604030504040204" pitchFamily="34" charset="0"/>
              </a:rPr>
              <a:t>Informed consent </a:t>
            </a:r>
          </a:p>
          <a:p>
            <a:r>
              <a:rPr lang="en-US" sz="2800" kern="1200" dirty="0">
                <a:effectLst/>
                <a:latin typeface="Tahoma" panose="020B0604030504040204" pitchFamily="34" charset="0"/>
                <a:ea typeface="Tahoma" panose="020B0604030504040204" pitchFamily="34" charset="0"/>
                <a:cs typeface="Tahoma" panose="020B0604030504040204" pitchFamily="34" charset="0"/>
              </a:rPr>
              <a:t>May deliberately mislead patient</a:t>
            </a:r>
          </a:p>
          <a:p>
            <a:r>
              <a:rPr lang="en-US" sz="2800" kern="1200" dirty="0">
                <a:effectLst/>
                <a:latin typeface="Tahoma" panose="020B0604030504040204" pitchFamily="34" charset="0"/>
                <a:ea typeface="Tahoma" panose="020B0604030504040204" pitchFamily="34" charset="0"/>
                <a:cs typeface="Tahoma" panose="020B0604030504040204" pitchFamily="34" charset="0"/>
              </a:rPr>
              <a:t>Ethical - not to patient’s detriment</a:t>
            </a:r>
          </a:p>
          <a:p>
            <a:r>
              <a:rPr lang="en-US" sz="2800" dirty="0">
                <a:latin typeface="Tahoma" panose="020B0604030504040204" pitchFamily="34" charset="0"/>
                <a:ea typeface="Tahoma" panose="020B0604030504040204" pitchFamily="34" charset="0"/>
                <a:cs typeface="Tahoma" panose="020B0604030504040204" pitchFamily="34" charset="0"/>
              </a:rPr>
              <a:t>Factors that enhance placebo effect</a:t>
            </a:r>
          </a:p>
          <a:p>
            <a:r>
              <a:rPr lang="en-US" sz="2800" dirty="0">
                <a:latin typeface="Tahoma" panose="020B0604030504040204" pitchFamily="34" charset="0"/>
                <a:ea typeface="Tahoma" panose="020B0604030504040204" pitchFamily="34" charset="0"/>
                <a:cs typeface="Tahoma" panose="020B0604030504040204" pitchFamily="34" charset="0"/>
              </a:rPr>
              <a:t>Document as ”adjunctive” Rx</a:t>
            </a:r>
          </a:p>
        </p:txBody>
      </p:sp>
      <p:pic>
        <p:nvPicPr>
          <p:cNvPr id="36866" name="Picture 2" descr="The Placebo Effect: How to Treat Your Kids for Free">
            <a:extLst>
              <a:ext uri="{FF2B5EF4-FFF2-40B4-BE49-F238E27FC236}">
                <a16:creationId xmlns:a16="http://schemas.microsoft.com/office/drawing/2014/main" id="{AD2D12B9-8747-4A83-9069-852E0DB21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8174"/>
            <a:ext cx="5667375"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37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5,526 Social Justice Stock Photos, Pictures &amp; Royalty-Free Images">
            <a:extLst>
              <a:ext uri="{FF2B5EF4-FFF2-40B4-BE49-F238E27FC236}">
                <a16:creationId xmlns:a16="http://schemas.microsoft.com/office/drawing/2014/main" id="{0DB6ABC9-1CDF-46D4-9459-6BC87735C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087" y="23133"/>
            <a:ext cx="6064284" cy="34978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5D4EECF-D96A-4A85-93C2-E8FE6D1293FB}"/>
              </a:ext>
            </a:extLst>
          </p:cNvPr>
          <p:cNvSpPr txBox="1">
            <a:spLocks/>
          </p:cNvSpPr>
          <p:nvPr/>
        </p:nvSpPr>
        <p:spPr>
          <a:xfrm>
            <a:off x="0" y="3537854"/>
            <a:ext cx="12192000" cy="2558143"/>
          </a:xfrm>
          <a:prstGeom prst="rect">
            <a:avLst/>
          </a:prstGeom>
          <a:solidFill>
            <a:schemeClr val="bg1">
              <a:lumMod val="75000"/>
            </a:schemeClr>
          </a:solidFill>
        </p:spPr>
        <p:txBody>
          <a:bodyPr>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110000"/>
              </a:lnSpc>
            </a:pPr>
            <a:r>
              <a:rPr lang="en-US" sz="3200" dirty="0">
                <a:latin typeface="Tahoma" panose="020B0604030504040204" pitchFamily="34" charset="0"/>
                <a:ea typeface="Tahoma" panose="020B0604030504040204" pitchFamily="34" charset="0"/>
                <a:cs typeface="Tahoma" panose="020B0604030504040204" pitchFamily="34" charset="0"/>
              </a:rPr>
              <a:t>Access to quality health for all Americans</a:t>
            </a:r>
          </a:p>
          <a:p>
            <a:pPr algn="ctr">
              <a:lnSpc>
                <a:spcPct val="110000"/>
              </a:lnSpc>
            </a:pPr>
            <a:r>
              <a:rPr lang="en-US" sz="3200" dirty="0">
                <a:latin typeface="Tahoma" panose="020B0604030504040204" pitchFamily="34" charset="0"/>
                <a:ea typeface="Tahoma" panose="020B0604030504040204" pitchFamily="34" charset="0"/>
                <a:cs typeface="Tahoma" panose="020B0604030504040204" pitchFamily="34" charset="0"/>
              </a:rPr>
              <a:t>Inequities in health care and outcomes</a:t>
            </a:r>
          </a:p>
          <a:p>
            <a:pPr algn="ctr">
              <a:lnSpc>
                <a:spcPct val="110000"/>
              </a:lnSpc>
            </a:pPr>
            <a:r>
              <a:rPr lang="en-US" sz="3200" dirty="0">
                <a:latin typeface="Tahoma" panose="020B0604030504040204" pitchFamily="34" charset="0"/>
                <a:ea typeface="Tahoma" panose="020B0604030504040204" pitchFamily="34" charset="0"/>
                <a:cs typeface="Tahoma" panose="020B0604030504040204" pitchFamily="34" charset="0"/>
              </a:rPr>
              <a:t>World Health Organization view</a:t>
            </a:r>
          </a:p>
          <a:p>
            <a:pPr algn="ctr">
              <a:lnSpc>
                <a:spcPct val="110000"/>
              </a:lnSpc>
            </a:pPr>
            <a:r>
              <a:rPr lang="en-US" sz="3200" dirty="0">
                <a:latin typeface="Tahoma" panose="020B0604030504040204" pitchFamily="34" charset="0"/>
                <a:ea typeface="Tahoma" panose="020B0604030504040204" pitchFamily="34" charset="0"/>
                <a:cs typeface="Tahoma" panose="020B0604030504040204" pitchFamily="34" charset="0"/>
              </a:rPr>
              <a:t>Allyship</a:t>
            </a:r>
          </a:p>
        </p:txBody>
      </p:sp>
    </p:spTree>
    <p:extLst>
      <p:ext uri="{BB962C8B-B14F-4D97-AF65-F5344CB8AC3E}">
        <p14:creationId xmlns:p14="http://schemas.microsoft.com/office/powerpoint/2010/main" val="2232731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00DD-E818-468D-A08D-275383672BC0}"/>
              </a:ext>
            </a:extLst>
          </p:cNvPr>
          <p:cNvSpPr txBox="1">
            <a:spLocks/>
          </p:cNvSpPr>
          <p:nvPr/>
        </p:nvSpPr>
        <p:spPr>
          <a:xfrm>
            <a:off x="1431259" y="207619"/>
            <a:ext cx="9603275" cy="1049235"/>
          </a:xfrm>
          <a:prstGeom prst="rect">
            <a:avLst/>
          </a:prstGeom>
          <a:solidFill>
            <a:schemeClr val="bg1">
              <a:lumMod val="75000"/>
            </a:schemeClr>
          </a:solidFill>
        </p:spPr>
        <p:txBody>
          <a:bodyPr>
            <a:normAutofit fontScale="9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br>
              <a:rPr lang="en-US" sz="1000">
                <a:latin typeface="Aharoni" panose="02010803020104030203" pitchFamily="2" charset="-79"/>
                <a:ea typeface="Calibri" panose="020F0502020204030204" pitchFamily="34" charset="0"/>
                <a:cs typeface="Times New Roman" panose="02020603050405020304" pitchFamily="18" charset="0"/>
              </a:rPr>
            </a:br>
            <a:br>
              <a:rPr lang="en-US" sz="1000">
                <a:latin typeface="Aharoni" panose="02010803020104030203" pitchFamily="2" charset="-79"/>
                <a:ea typeface="Calibri" panose="020F0502020204030204" pitchFamily="34" charset="0"/>
                <a:cs typeface="Times New Roman" panose="02020603050405020304" pitchFamily="18" charset="0"/>
              </a:rPr>
            </a:br>
            <a:r>
              <a:rPr lang="en-US" sz="4000">
                <a:latin typeface="Aharoni" panose="02010803020104030203" pitchFamily="2" charset="-79"/>
                <a:ea typeface="Calibri" panose="020F0502020204030204" pitchFamily="34" charset="0"/>
                <a:cs typeface="Times New Roman" panose="02020603050405020304" pitchFamily="18" charset="0"/>
              </a:rPr>
              <a:t>Medical profession: </a:t>
            </a:r>
            <a:r>
              <a:rPr lang="en-US" sz="4000">
                <a:solidFill>
                  <a:srgbClr val="C00000"/>
                </a:solidFill>
                <a:latin typeface="Aharoni" panose="02010803020104030203" pitchFamily="2" charset="-79"/>
                <a:ea typeface="Calibri" panose="020F0502020204030204" pitchFamily="34" charset="0"/>
                <a:cs typeface="Times New Roman" panose="02020603050405020304" pitchFamily="18" charset="0"/>
              </a:rPr>
              <a:t>Social Contract</a:t>
            </a:r>
            <a:endParaRPr lang="en-US" sz="4000" dirty="0">
              <a:solidFill>
                <a:srgbClr val="C00000"/>
              </a:solidFill>
            </a:endParaRPr>
          </a:p>
        </p:txBody>
      </p:sp>
      <p:graphicFrame>
        <p:nvGraphicFramePr>
          <p:cNvPr id="3" name="Content Placeholder 3">
            <a:extLst>
              <a:ext uri="{FF2B5EF4-FFF2-40B4-BE49-F238E27FC236}">
                <a16:creationId xmlns:a16="http://schemas.microsoft.com/office/drawing/2014/main" id="{91DAA96D-B130-4A66-863F-4AC31620B75F}"/>
              </a:ext>
            </a:extLst>
          </p:cNvPr>
          <p:cNvGraphicFramePr>
            <a:graphicFrameLocks/>
          </p:cNvGraphicFramePr>
          <p:nvPr/>
        </p:nvGraphicFramePr>
        <p:xfrm>
          <a:off x="1293812" y="1772284"/>
          <a:ext cx="9604375" cy="3912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AF2CB71B-2084-49F4-A8B4-48C80A362575}"/>
              </a:ext>
            </a:extLst>
          </p:cNvPr>
          <p:cNvSpPr/>
          <p:nvPr/>
        </p:nvSpPr>
        <p:spPr>
          <a:xfrm>
            <a:off x="946434" y="1947544"/>
            <a:ext cx="2318969" cy="646331"/>
          </a:xfrm>
          <a:prstGeom prst="rect">
            <a:avLst/>
          </a:prstGeom>
          <a:solidFill>
            <a:schemeClr val="bg1">
              <a:lumMod val="75000"/>
            </a:schemeClr>
          </a:solidFill>
        </p:spPr>
        <p:txBody>
          <a:bodyPr wrap="non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1</a:t>
            </a:r>
            <a:r>
              <a:rPr lang="en-US" sz="3600" b="1" cap="none" spc="0"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st</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 Party</a:t>
            </a:r>
          </a:p>
        </p:txBody>
      </p:sp>
      <p:sp>
        <p:nvSpPr>
          <p:cNvPr id="5" name="Rectangle 4">
            <a:extLst>
              <a:ext uri="{FF2B5EF4-FFF2-40B4-BE49-F238E27FC236}">
                <a16:creationId xmlns:a16="http://schemas.microsoft.com/office/drawing/2014/main" id="{3F697DAC-FF13-49F6-9D52-C35DBFAD3613}"/>
              </a:ext>
            </a:extLst>
          </p:cNvPr>
          <p:cNvSpPr/>
          <p:nvPr/>
        </p:nvSpPr>
        <p:spPr>
          <a:xfrm>
            <a:off x="832033" y="4822824"/>
            <a:ext cx="2405530" cy="646331"/>
          </a:xfrm>
          <a:prstGeom prst="rect">
            <a:avLst/>
          </a:prstGeom>
          <a:solidFill>
            <a:schemeClr val="bg1">
              <a:lumMod val="75000"/>
            </a:schemeClr>
          </a:solidFill>
        </p:spPr>
        <p:txBody>
          <a:bodyPr wrap="non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2</a:t>
            </a:r>
            <a:r>
              <a:rPr lang="en-US" sz="3600" b="1" baseline="3000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nd</a:t>
            </a:r>
            <a:r>
              <a:rPr lang="en-US" sz="3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 </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Party</a:t>
            </a:r>
          </a:p>
        </p:txBody>
      </p:sp>
      <p:sp>
        <p:nvSpPr>
          <p:cNvPr id="6" name="Rectangle 5">
            <a:extLst>
              <a:ext uri="{FF2B5EF4-FFF2-40B4-BE49-F238E27FC236}">
                <a16:creationId xmlns:a16="http://schemas.microsoft.com/office/drawing/2014/main" id="{7E9D6DC6-FAF4-4C67-A9DC-559A98495747}"/>
              </a:ext>
            </a:extLst>
          </p:cNvPr>
          <p:cNvSpPr/>
          <p:nvPr/>
        </p:nvSpPr>
        <p:spPr>
          <a:xfrm>
            <a:off x="8924092" y="4843144"/>
            <a:ext cx="2344296" cy="646331"/>
          </a:xfrm>
          <a:prstGeom prst="rect">
            <a:avLst/>
          </a:prstGeom>
          <a:solidFill>
            <a:schemeClr val="bg1">
              <a:lumMod val="75000"/>
            </a:schemeClr>
          </a:solidFill>
        </p:spPr>
        <p:txBody>
          <a:bodyPr wrap="non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3</a:t>
            </a:r>
            <a:r>
              <a:rPr lang="en-US" sz="3600" b="1" baseline="3000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rd</a:t>
            </a:r>
            <a:r>
              <a:rPr lang="en-US" sz="3600"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 </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rPr>
              <a:t>Party</a:t>
            </a:r>
          </a:p>
        </p:txBody>
      </p:sp>
      <p:sp>
        <p:nvSpPr>
          <p:cNvPr id="8" name="Flowchart: Collate 7">
            <a:extLst>
              <a:ext uri="{FF2B5EF4-FFF2-40B4-BE49-F238E27FC236}">
                <a16:creationId xmlns:a16="http://schemas.microsoft.com/office/drawing/2014/main" id="{09DC3BA5-8F8B-40B6-BEC9-467BCB82DE3C}"/>
              </a:ext>
            </a:extLst>
          </p:cNvPr>
          <p:cNvSpPr/>
          <p:nvPr/>
        </p:nvSpPr>
        <p:spPr>
          <a:xfrm>
            <a:off x="9233452" y="1838743"/>
            <a:ext cx="457200" cy="914400"/>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99002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F65-C981-4C8D-9C57-8DA74D68B4E2}"/>
              </a:ext>
            </a:extLst>
          </p:cNvPr>
          <p:cNvSpPr>
            <a:spLocks noGrp="1"/>
          </p:cNvSpPr>
          <p:nvPr>
            <p:ph type="title"/>
          </p:nvPr>
        </p:nvSpPr>
        <p:spPr>
          <a:xfrm>
            <a:off x="489855" y="390862"/>
            <a:ext cx="10947173" cy="1049235"/>
          </a:xfrm>
          <a:solidFill>
            <a:schemeClr val="bg1">
              <a:lumMod val="75000"/>
            </a:schemeClr>
          </a:solidFill>
        </p:spPr>
        <p:txBody>
          <a:bodyPr/>
          <a:lstStyle/>
          <a:p>
            <a:pPr algn="ctr"/>
            <a:br>
              <a:rPr lang="en-US" sz="1800" dirty="0">
                <a:effectLst/>
                <a:latin typeface="Aharoni" panose="02010803020104030203" pitchFamily="2" charset="-79"/>
                <a:ea typeface="Calibri" panose="020F0502020204030204" pitchFamily="34" charset="0"/>
              </a:rPr>
            </a:br>
            <a:r>
              <a:rPr lang="en-US" sz="3600" dirty="0">
                <a:effectLst/>
                <a:latin typeface="Aharoni" panose="02010803020104030203" pitchFamily="2" charset="-79"/>
                <a:ea typeface="Calibri" panose="020F0502020204030204" pitchFamily="34" charset="0"/>
                <a:cs typeface="Aharoni" panose="02010803020104030203" pitchFamily="2" charset="-79"/>
              </a:rPr>
              <a:t>Other Principles of Medical Ethics</a:t>
            </a:r>
            <a:endParaRPr lang="en-US" sz="36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C4C7BD9-B6FC-4DEB-99AF-92E5099BAB9F}"/>
              </a:ext>
            </a:extLst>
          </p:cNvPr>
          <p:cNvSpPr>
            <a:spLocks noGrp="1"/>
          </p:cNvSpPr>
          <p:nvPr>
            <p:ph idx="1"/>
          </p:nvPr>
        </p:nvSpPr>
        <p:spPr>
          <a:xfrm>
            <a:off x="489855" y="1882382"/>
            <a:ext cx="11604171" cy="4229811"/>
          </a:xfrm>
        </p:spPr>
        <p:txBody>
          <a:bodyPr>
            <a:normAutofit/>
          </a:bodyPr>
          <a:lstStyle/>
          <a:p>
            <a:pPr>
              <a:lnSpc>
                <a:spcPct val="110000"/>
              </a:lnSpc>
            </a:pP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Honesty (Dishonesty)</a:t>
            </a:r>
            <a:r>
              <a:rPr lang="en-US" sz="2800" dirty="0">
                <a:effectLst/>
                <a:latin typeface="Tahoma" panose="020B0604030504040204" pitchFamily="34" charset="0"/>
                <a:ea typeface="Tahoma" panose="020B0604030504040204" pitchFamily="34" charset="0"/>
                <a:cs typeface="Tahoma" panose="020B0604030504040204" pitchFamily="34" charset="0"/>
              </a:rPr>
              <a:t>		</a:t>
            </a:r>
          </a:p>
          <a:p>
            <a:pPr>
              <a:lnSpc>
                <a:spcPct val="110000"/>
              </a:lnSpc>
            </a:pPr>
            <a:r>
              <a:rPr lang="en-US" sz="2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Conflicts of interest </a:t>
            </a:r>
          </a:p>
          <a:p>
            <a:pPr>
              <a:lnSpc>
                <a:spcPct val="110000"/>
              </a:lnSpc>
            </a:pPr>
            <a:r>
              <a:rPr lang="en-US" sz="2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Confidentiality</a:t>
            </a:r>
            <a:r>
              <a:rPr lang="en-US" sz="2800" dirty="0">
                <a:effectLst/>
                <a:latin typeface="Tahoma" panose="020B0604030504040204" pitchFamily="34" charset="0"/>
                <a:ea typeface="Tahoma" panose="020B0604030504040204" pitchFamily="34" charset="0"/>
                <a:cs typeface="Tahoma" panose="020B0604030504040204" pitchFamily="34" charset="0"/>
              </a:rPr>
              <a:t>		</a:t>
            </a:r>
          </a:p>
          <a:p>
            <a:pPr>
              <a:lnSpc>
                <a:spcPct val="110000"/>
              </a:lnSpc>
            </a:pPr>
            <a:r>
              <a:rPr lang="en-US" sz="2800" dirty="0">
                <a:effectLst/>
                <a:latin typeface="Tahoma" panose="020B0604030504040204" pitchFamily="34" charset="0"/>
                <a:ea typeface="Tahoma" panose="020B0604030504040204" pitchFamily="34" charset="0"/>
                <a:cs typeface="Tahoma" panose="020B0604030504040204" pitchFamily="34" charset="0"/>
              </a:rPr>
              <a:t>Respect; Integrity</a:t>
            </a:r>
          </a:p>
          <a:p>
            <a:pPr>
              <a:lnSpc>
                <a:spcPct val="110000"/>
              </a:lnSpc>
            </a:pPr>
            <a:r>
              <a:rPr lang="en-US" sz="2800" dirty="0">
                <a:effectLst/>
                <a:latin typeface="Tahoma" panose="020B0604030504040204" pitchFamily="34" charset="0"/>
                <a:ea typeface="Tahoma" panose="020B0604030504040204" pitchFamily="34" charset="0"/>
                <a:cs typeface="Tahoma" panose="020B0604030504040204" pitchFamily="34" charset="0"/>
              </a:rPr>
              <a:t>Competence &amp; EBM</a:t>
            </a:r>
          </a:p>
          <a:p>
            <a:pPr>
              <a:lnSpc>
                <a:spcPct val="110000"/>
              </a:lnSpc>
            </a:pPr>
            <a:r>
              <a:rPr lang="en-US" sz="2800" dirty="0">
                <a:effectLst/>
                <a:latin typeface="Tahoma" panose="020B0604030504040204" pitchFamily="34" charset="0"/>
                <a:ea typeface="Tahoma" panose="020B0604030504040204" pitchFamily="34" charset="0"/>
                <a:cs typeface="Tahoma" panose="020B0604030504040204" pitchFamily="34" charset="0"/>
              </a:rPr>
              <a:t>Prof. responsibilities	</a:t>
            </a:r>
          </a:p>
          <a:p>
            <a:pPr>
              <a:lnSpc>
                <a:spcPct val="110000"/>
              </a:lnSpc>
            </a:pPr>
            <a:r>
              <a:rPr lang="en-US" sz="2800" dirty="0">
                <a:effectLst/>
                <a:latin typeface="Tahoma" panose="020B0604030504040204" pitchFamily="34" charset="0"/>
                <a:ea typeface="Tahoma" panose="020B0604030504040204" pitchFamily="34" charset="0"/>
                <a:cs typeface="Tahoma" panose="020B0604030504040204" pitchFamily="34" charset="0"/>
              </a:rPr>
              <a:t>Access and distribution</a:t>
            </a:r>
          </a:p>
        </p:txBody>
      </p:sp>
      <p:pic>
        <p:nvPicPr>
          <p:cNvPr id="29698" name="Picture 2" descr="What can the history of research ethics teach us? - Clinfield">
            <a:extLst>
              <a:ext uri="{FF2B5EF4-FFF2-40B4-BE49-F238E27FC236}">
                <a16:creationId xmlns:a16="http://schemas.microsoft.com/office/drawing/2014/main" id="{9BA09B7F-183D-465B-BCBD-BBB446345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515" y="1885155"/>
            <a:ext cx="6342514" cy="422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333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3C3C2-0BD4-4817-AB45-56C33FC97260}"/>
              </a:ext>
            </a:extLst>
          </p:cNvPr>
          <p:cNvSpPr>
            <a:spLocks noGrp="1"/>
          </p:cNvSpPr>
          <p:nvPr>
            <p:ph type="title"/>
          </p:nvPr>
        </p:nvSpPr>
        <p:spPr>
          <a:xfrm>
            <a:off x="1584929" y="533925"/>
            <a:ext cx="9603275" cy="857730"/>
          </a:xfrm>
        </p:spPr>
        <p:txBody>
          <a:bodyPr>
            <a:normAutofit/>
          </a:bodyPr>
          <a:lstStyle/>
          <a:p>
            <a:pPr algn="ctr"/>
            <a:r>
              <a:rPr lang="en-US" sz="4000" dirty="0">
                <a:latin typeface="Aharoni" panose="02010803020104030203" pitchFamily="2" charset="-79"/>
                <a:cs typeface="Aharoni" panose="02010803020104030203" pitchFamily="2" charset="-79"/>
              </a:rPr>
              <a:t>Conflict of interest</a:t>
            </a:r>
          </a:p>
        </p:txBody>
      </p:sp>
      <p:sp>
        <p:nvSpPr>
          <p:cNvPr id="3" name="Content Placeholder 2">
            <a:extLst>
              <a:ext uri="{FF2B5EF4-FFF2-40B4-BE49-F238E27FC236}">
                <a16:creationId xmlns:a16="http://schemas.microsoft.com/office/drawing/2014/main" id="{0C5C4128-29C5-4A79-B2B8-DC9C20BBB944}"/>
              </a:ext>
            </a:extLst>
          </p:cNvPr>
          <p:cNvSpPr>
            <a:spLocks noGrp="1"/>
          </p:cNvSpPr>
          <p:nvPr>
            <p:ph idx="1"/>
          </p:nvPr>
        </p:nvSpPr>
        <p:spPr>
          <a:xfrm>
            <a:off x="7524750" y="2015732"/>
            <a:ext cx="3530104" cy="3908818"/>
          </a:xfrm>
        </p:spPr>
        <p:txBody>
          <a:bodyPr>
            <a:normAutofit/>
          </a:bodyPr>
          <a:lstStyle/>
          <a:p>
            <a:r>
              <a:rPr lang="en-US" sz="3200" dirty="0"/>
              <a:t>Primary Interest – Patient Welfare</a:t>
            </a:r>
          </a:p>
          <a:p>
            <a:endParaRPr lang="en-US" sz="3200" dirty="0"/>
          </a:p>
          <a:p>
            <a:r>
              <a:rPr lang="en-US" sz="3200" dirty="0"/>
              <a:t>Secondary Interest – personal gain, financial or other</a:t>
            </a:r>
          </a:p>
        </p:txBody>
      </p:sp>
      <p:pic>
        <p:nvPicPr>
          <p:cNvPr id="33794" name="Picture 2" descr="Financial Conflicts of Interest | HENRY KOTULA">
            <a:extLst>
              <a:ext uri="{FF2B5EF4-FFF2-40B4-BE49-F238E27FC236}">
                <a16:creationId xmlns:a16="http://schemas.microsoft.com/office/drawing/2014/main" id="{06C65617-73A6-48D2-9DE0-E56E80619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0150"/>
            <a:ext cx="7377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097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6F50-44A2-428E-B9ED-E9E0E878DF9F}"/>
              </a:ext>
            </a:extLst>
          </p:cNvPr>
          <p:cNvSpPr>
            <a:spLocks noGrp="1"/>
          </p:cNvSpPr>
          <p:nvPr>
            <p:ph type="title"/>
          </p:nvPr>
        </p:nvSpPr>
        <p:spPr>
          <a:xfrm>
            <a:off x="400050" y="429504"/>
            <a:ext cx="11443607" cy="1049235"/>
          </a:xfrm>
          <a:solidFill>
            <a:schemeClr val="bg1">
              <a:lumMod val="75000"/>
            </a:schemeClr>
          </a:solidFill>
        </p:spPr>
        <p:txBody>
          <a:bodyPr>
            <a:normAutofit fontScale="90000"/>
          </a:bodyPr>
          <a:lstStyle/>
          <a:p>
            <a:pPr algn="ctr"/>
            <a:br>
              <a:rPr lang="en-US" sz="1000" dirty="0"/>
            </a:br>
            <a:br>
              <a:rPr lang="en-US" sz="1000" dirty="0"/>
            </a:br>
            <a:r>
              <a:rPr lang="en-US" sz="4000" dirty="0">
                <a:latin typeface="Aharoni" panose="02010803020104030203" pitchFamily="2" charset="-79"/>
                <a:cs typeface="Aharoni" panose="02010803020104030203" pitchFamily="2" charset="-79"/>
              </a:rPr>
              <a:t>Patients who lack confidence in medicine</a:t>
            </a:r>
          </a:p>
        </p:txBody>
      </p:sp>
      <p:sp>
        <p:nvSpPr>
          <p:cNvPr id="3" name="Content Placeholder 2">
            <a:extLst>
              <a:ext uri="{FF2B5EF4-FFF2-40B4-BE49-F238E27FC236}">
                <a16:creationId xmlns:a16="http://schemas.microsoft.com/office/drawing/2014/main" id="{A6E85AA4-A5BA-4275-815F-5EEF2B1C7C71}"/>
              </a:ext>
            </a:extLst>
          </p:cNvPr>
          <p:cNvSpPr>
            <a:spLocks noGrp="1"/>
          </p:cNvSpPr>
          <p:nvPr>
            <p:ph idx="1"/>
          </p:nvPr>
        </p:nvSpPr>
        <p:spPr>
          <a:xfrm>
            <a:off x="6478893" y="1850572"/>
            <a:ext cx="5364764" cy="4298496"/>
          </a:xfrm>
          <a:solidFill>
            <a:schemeClr val="bg1">
              <a:lumMod val="75000"/>
            </a:schemeClr>
          </a:solidFill>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Prior adverse outcome</a:t>
            </a:r>
          </a:p>
          <a:p>
            <a:r>
              <a:rPr lang="en-US" sz="3200" dirty="0">
                <a:latin typeface="Tahoma" panose="020B0604030504040204" pitchFamily="34" charset="0"/>
                <a:ea typeface="Tahoma" panose="020B0604030504040204" pitchFamily="34" charset="0"/>
                <a:cs typeface="Tahoma" panose="020B0604030504040204" pitchFamily="34" charset="0"/>
              </a:rPr>
              <a:t>Friends - Victims of negligence</a:t>
            </a:r>
          </a:p>
          <a:p>
            <a:r>
              <a:rPr lang="en-US" sz="3200" dirty="0">
                <a:latin typeface="Tahoma" panose="020B0604030504040204" pitchFamily="34" charset="0"/>
                <a:ea typeface="Tahoma" panose="020B0604030504040204" pitchFamily="34" charset="0"/>
                <a:cs typeface="Tahoma" panose="020B0604030504040204" pitchFamily="34" charset="0"/>
              </a:rPr>
              <a:t>Differential treatment</a:t>
            </a:r>
          </a:p>
          <a:p>
            <a:r>
              <a:rPr lang="en-US" sz="3200" dirty="0"/>
              <a:t>Patient on Alternative therapy</a:t>
            </a:r>
          </a:p>
          <a:p>
            <a:r>
              <a:rPr lang="en-US" sz="3200" dirty="0"/>
              <a:t>Patient questions care</a:t>
            </a:r>
          </a:p>
        </p:txBody>
      </p:sp>
      <p:pic>
        <p:nvPicPr>
          <p:cNvPr id="37890" name="Picture 2" descr="A Comprehensive COVID-19 Vaccine Plan - Center for American Progress">
            <a:extLst>
              <a:ext uri="{FF2B5EF4-FFF2-40B4-BE49-F238E27FC236}">
                <a16:creationId xmlns:a16="http://schemas.microsoft.com/office/drawing/2014/main" id="{7F16C18E-4A41-4F79-992F-03B3BD962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0572"/>
            <a:ext cx="6478893" cy="42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339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0C3E65-00EE-45C9-936B-B0F75E617716}"/>
              </a:ext>
            </a:extLst>
          </p:cNvPr>
          <p:cNvSpPr>
            <a:spLocks noGrp="1"/>
          </p:cNvSpPr>
          <p:nvPr>
            <p:ph idx="1"/>
          </p:nvPr>
        </p:nvSpPr>
        <p:spPr>
          <a:xfrm>
            <a:off x="7119257" y="1993961"/>
            <a:ext cx="4659086" cy="4096944"/>
          </a:xfrm>
        </p:spPr>
        <p:txBody>
          <a:bodyPr>
            <a:normAutofit fontScale="92500"/>
          </a:bodyPr>
          <a:lstStyle/>
          <a:p>
            <a:pPr marL="342900" marR="0" lvl="0" indent="-342900">
              <a:lnSpc>
                <a:spcPct val="90000"/>
              </a:lnSpc>
              <a:spcBef>
                <a:spcPts val="1200"/>
              </a:spcBef>
              <a:spcAft>
                <a:spcPts val="0"/>
              </a:spcAft>
              <a:buFont typeface="+mj-lt"/>
              <a:buAutoNum type="arabicPeriod"/>
            </a:pPr>
            <a:r>
              <a:rPr lang="en-US" sz="2600" kern="1200" dirty="0">
                <a:solidFill>
                  <a:srgbClr val="404040"/>
                </a:solidFill>
                <a:effectLst/>
                <a:latin typeface="Tahoma" panose="020B0604030504040204" pitchFamily="34" charset="0"/>
                <a:ea typeface="Tahoma" panose="020B0604030504040204" pitchFamily="34" charset="0"/>
                <a:cs typeface="Tahoma" panose="020B0604030504040204" pitchFamily="34" charset="0"/>
              </a:rPr>
              <a:t>N</a:t>
            </a:r>
            <a:r>
              <a:rPr lang="en-US" sz="2600" b="1" kern="1200" dirty="0">
                <a:solidFill>
                  <a:srgbClr val="404040"/>
                </a:solidFill>
                <a:effectLst/>
                <a:latin typeface="Tahoma" panose="020B0604030504040204" pitchFamily="34" charset="0"/>
                <a:ea typeface="Tahoma" panose="020B0604030504040204" pitchFamily="34" charset="0"/>
                <a:cs typeface="Tahoma" panose="020B0604030504040204" pitchFamily="34" charset="0"/>
              </a:rPr>
              <a:t>on-rational approach</a:t>
            </a:r>
            <a:r>
              <a:rPr lang="en-US" sz="2600" kern="1200" dirty="0">
                <a:solidFill>
                  <a:srgbClr val="404040"/>
                </a:solidFill>
                <a:effectLst/>
                <a:latin typeface="Tahoma" panose="020B0604030504040204" pitchFamily="34" charset="0"/>
                <a:ea typeface="Tahoma" panose="020B0604030504040204" pitchFamily="34" charset="0"/>
                <a:cs typeface="Tahoma" panose="020B0604030504040204" pitchFamily="34" charset="0"/>
              </a:rPr>
              <a:t> - Habit, Obedience, Imitation, and (Gut) Feeling or Desire, Intuition.</a:t>
            </a:r>
          </a:p>
          <a:p>
            <a:pPr marL="342900" marR="0" lvl="0" indent="-342900">
              <a:lnSpc>
                <a:spcPct val="90000"/>
              </a:lnSpc>
              <a:spcBef>
                <a:spcPts val="1200"/>
              </a:spcBef>
              <a:spcAft>
                <a:spcPts val="0"/>
              </a:spcAft>
              <a:buFont typeface="+mj-lt"/>
              <a:buAutoNum type="arabicPeriod"/>
            </a:pPr>
            <a:r>
              <a:rPr lang="en-US" sz="2600" b="1" dirty="0">
                <a:effectLst/>
                <a:latin typeface="Tahoma" panose="020B0604030504040204" pitchFamily="34" charset="0"/>
                <a:ea typeface="Tahoma" panose="020B0604030504040204" pitchFamily="34" charset="0"/>
                <a:cs typeface="Tahoma" panose="020B0604030504040204" pitchFamily="34" charset="0"/>
              </a:rPr>
              <a:t>Irrational approach –</a:t>
            </a:r>
            <a:r>
              <a:rPr lang="en-US" sz="2600" dirty="0">
                <a:effectLst/>
                <a:latin typeface="Tahoma" panose="020B0604030504040204" pitchFamily="34" charset="0"/>
                <a:ea typeface="Tahoma" panose="020B0604030504040204" pitchFamily="34" charset="0"/>
                <a:cs typeface="Tahoma" panose="020B0604030504040204" pitchFamily="34" charset="0"/>
              </a:rPr>
              <a:t>What has the patient got to lose?</a:t>
            </a:r>
          </a:p>
          <a:p>
            <a:pPr marL="342900" marR="0" lvl="0" indent="-342900">
              <a:lnSpc>
                <a:spcPct val="90000"/>
              </a:lnSpc>
              <a:spcBef>
                <a:spcPts val="1200"/>
              </a:spcBef>
              <a:spcAft>
                <a:spcPts val="0"/>
              </a:spcAft>
              <a:buFont typeface="+mj-lt"/>
              <a:buAutoNum type="arabicPeriod"/>
            </a:pPr>
            <a:r>
              <a:rPr lang="en-US" sz="2600" dirty="0">
                <a:effectLst/>
                <a:latin typeface="Tahoma" panose="020B0604030504040204" pitchFamily="34" charset="0"/>
                <a:ea typeface="Tahoma" panose="020B0604030504040204" pitchFamily="34" charset="0"/>
                <a:cs typeface="Tahoma" panose="020B0604030504040204" pitchFamily="34" charset="0"/>
              </a:rPr>
              <a:t>R</a:t>
            </a:r>
            <a:r>
              <a:rPr lang="en-US" sz="2600" b="1" kern="1200" dirty="0">
                <a:solidFill>
                  <a:srgbClr val="404040"/>
                </a:solidFill>
                <a:effectLst/>
                <a:latin typeface="Tahoma" panose="020B0604030504040204" pitchFamily="34" charset="0"/>
                <a:ea typeface="Tahoma" panose="020B0604030504040204" pitchFamily="34" charset="0"/>
                <a:cs typeface="Tahoma" panose="020B0604030504040204" pitchFamily="34" charset="0"/>
              </a:rPr>
              <a:t>ational approach</a:t>
            </a:r>
            <a:r>
              <a:rPr lang="en-US" sz="2600" kern="1200" dirty="0">
                <a:solidFill>
                  <a:srgbClr val="404040"/>
                </a:solidFill>
                <a:effectLst/>
                <a:latin typeface="Tahoma" panose="020B0604030504040204" pitchFamily="34" charset="0"/>
                <a:ea typeface="Tahoma" panose="020B0604030504040204" pitchFamily="34" charset="0"/>
                <a:cs typeface="Tahoma" panose="020B0604030504040204" pitchFamily="34" charset="0"/>
              </a:rPr>
              <a:t> – Major Ethical Principles, Utilitarianism, Cost-effectiveness and Quality of life, among others.</a:t>
            </a:r>
            <a:endParaRPr lang="en-US" sz="260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38914" name="Picture 2" descr="Ethical Decision-Making">
            <a:extLst>
              <a:ext uri="{FF2B5EF4-FFF2-40B4-BE49-F238E27FC236}">
                <a16:creationId xmlns:a16="http://schemas.microsoft.com/office/drawing/2014/main" id="{4B8A829D-ECC1-4E27-9EA4-72936FC3A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09"/>
            <a:ext cx="7119257" cy="61356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AC39C9-9827-4E37-90B8-4629AB9A3628}"/>
              </a:ext>
            </a:extLst>
          </p:cNvPr>
          <p:cNvSpPr txBox="1"/>
          <p:nvPr/>
        </p:nvSpPr>
        <p:spPr>
          <a:xfrm>
            <a:off x="7315200" y="767095"/>
            <a:ext cx="4267200" cy="646331"/>
          </a:xfrm>
          <a:prstGeom prst="rect">
            <a:avLst/>
          </a:prstGeom>
          <a:solidFill>
            <a:schemeClr val="bg1">
              <a:lumMod val="75000"/>
            </a:schemeClr>
          </a:solidFill>
        </p:spPr>
        <p:txBody>
          <a:bodyPr wrap="square" rtlCol="0">
            <a:spAutoFit/>
          </a:bodyPr>
          <a:lstStyle/>
          <a:p>
            <a:r>
              <a:rPr lang="en-US" sz="3600" dirty="0">
                <a:latin typeface="Aharoni" panose="02010803020104030203" pitchFamily="2" charset="-79"/>
                <a:cs typeface="Aharoni" panose="02010803020104030203" pitchFamily="2" charset="-79"/>
              </a:rPr>
              <a:t>Three Approaches</a:t>
            </a:r>
          </a:p>
        </p:txBody>
      </p:sp>
    </p:spTree>
    <p:extLst>
      <p:ext uri="{BB962C8B-B14F-4D97-AF65-F5344CB8AC3E}">
        <p14:creationId xmlns:p14="http://schemas.microsoft.com/office/powerpoint/2010/main" val="3378216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A144-7AC1-4119-B205-169357723AC5}"/>
              </a:ext>
            </a:extLst>
          </p:cNvPr>
          <p:cNvSpPr>
            <a:spLocks noGrp="1"/>
          </p:cNvSpPr>
          <p:nvPr>
            <p:ph type="title"/>
          </p:nvPr>
        </p:nvSpPr>
        <p:spPr/>
        <p:txBody>
          <a:bodyPr/>
          <a:lstStyle/>
          <a:p>
            <a:br>
              <a:rPr lang="en-US" sz="1800" dirty="0">
                <a:effectLst/>
                <a:latin typeface="Aharoni" panose="02010803020104030203" pitchFamily="2" charset="-79"/>
                <a:ea typeface="Calibri" panose="020F0502020204030204" pitchFamily="34" charset="0"/>
                <a:cs typeface="Times New Roman" panose="02020603050405020304" pitchFamily="18" charset="0"/>
              </a:rPr>
            </a:br>
            <a:r>
              <a:rPr lang="en-US" sz="3600" dirty="0">
                <a:effectLst/>
                <a:latin typeface="Aharoni" panose="02010803020104030203" pitchFamily="2" charset="-79"/>
                <a:ea typeface="Calibri" panose="020F0502020204030204" pitchFamily="34" charset="0"/>
                <a:cs typeface="Times New Roman" panose="02020603050405020304" pitchFamily="18" charset="0"/>
              </a:rPr>
              <a:t>Patient-Centered Care </a:t>
            </a:r>
            <a:endParaRPr lang="en-US" sz="3600" dirty="0"/>
          </a:p>
        </p:txBody>
      </p:sp>
      <p:sp>
        <p:nvSpPr>
          <p:cNvPr id="3" name="Content Placeholder 2">
            <a:extLst>
              <a:ext uri="{FF2B5EF4-FFF2-40B4-BE49-F238E27FC236}">
                <a16:creationId xmlns:a16="http://schemas.microsoft.com/office/drawing/2014/main" id="{5FEF890F-0A8E-4028-9D48-EA88A39BC5B7}"/>
              </a:ext>
            </a:extLst>
          </p:cNvPr>
          <p:cNvSpPr>
            <a:spLocks noGrp="1"/>
          </p:cNvSpPr>
          <p:nvPr>
            <p:ph idx="1"/>
          </p:nvPr>
        </p:nvSpPr>
        <p:spPr>
          <a:xfrm>
            <a:off x="783771" y="2015732"/>
            <a:ext cx="10744200" cy="3895211"/>
          </a:xfrm>
        </p:spPr>
        <p:txBody>
          <a:bodyPr>
            <a:noAutofit/>
          </a:bodyPr>
          <a:lstStyle/>
          <a:p>
            <a:r>
              <a:rPr lang="en-US" sz="2800" dirty="0">
                <a:effectLst/>
                <a:latin typeface="Tahoma" panose="020B0604030504040204" pitchFamily="34" charset="0"/>
                <a:ea typeface="Tahoma" panose="020B0604030504040204" pitchFamily="34" charset="0"/>
                <a:cs typeface="Tahoma" panose="020B0604030504040204" pitchFamily="34" charset="0"/>
              </a:rPr>
              <a:t>Grounded on patient autonomy and optimizes the outcomes </a:t>
            </a:r>
          </a:p>
          <a:p>
            <a:r>
              <a:rPr lang="en-US" sz="2800" dirty="0">
                <a:latin typeface="Tahoma" panose="020B0604030504040204" pitchFamily="34" charset="0"/>
                <a:ea typeface="Tahoma" panose="020B0604030504040204" pitchFamily="34" charset="0"/>
                <a:cs typeface="Tahoma" panose="020B0604030504040204" pitchFamily="34" charset="0"/>
              </a:rPr>
              <a:t>Agreement versus disagreement on desired outcome</a:t>
            </a:r>
          </a:p>
          <a:p>
            <a:r>
              <a:rPr lang="en-US" sz="2800" dirty="0">
                <a:latin typeface="Tahoma" panose="020B0604030504040204" pitchFamily="34" charset="0"/>
                <a:ea typeface="Tahoma" panose="020B0604030504040204" pitchFamily="34" charset="0"/>
                <a:cs typeface="Tahoma" panose="020B0604030504040204" pitchFamily="34" charset="0"/>
              </a:rPr>
              <a:t>Clinical information alone is insufficient</a:t>
            </a:r>
          </a:p>
          <a:p>
            <a:r>
              <a:rPr lang="en-US" sz="2800" dirty="0">
                <a:latin typeface="Tahoma" panose="020B0604030504040204" pitchFamily="34" charset="0"/>
                <a:ea typeface="Tahoma" panose="020B0604030504040204" pitchFamily="34" charset="0"/>
                <a:cs typeface="Tahoma" panose="020B0604030504040204" pitchFamily="34" charset="0"/>
              </a:rPr>
              <a:t>American versus other cultures</a:t>
            </a:r>
          </a:p>
          <a:p>
            <a:r>
              <a:rPr lang="en-US" sz="2800" dirty="0">
                <a:effectLst/>
                <a:latin typeface="Tahoma" panose="020B0604030504040204" pitchFamily="34" charset="0"/>
                <a:ea typeface="Tahoma" panose="020B0604030504040204" pitchFamily="34" charset="0"/>
                <a:cs typeface="Tahoma" panose="020B0604030504040204" pitchFamily="34" charset="0"/>
              </a:rPr>
              <a:t>Does </a:t>
            </a:r>
            <a:r>
              <a:rPr lang="en-US" sz="2800" b="1" dirty="0">
                <a:effectLst/>
                <a:latin typeface="Tahoma" panose="020B0604030504040204" pitchFamily="34" charset="0"/>
                <a:ea typeface="Tahoma" panose="020B0604030504040204" pitchFamily="34" charset="0"/>
                <a:cs typeface="Tahoma" panose="020B0604030504040204" pitchFamily="34" charset="0"/>
              </a:rPr>
              <a:t>not</a:t>
            </a:r>
            <a:r>
              <a:rPr lang="en-US" sz="2800" dirty="0">
                <a:effectLst/>
                <a:latin typeface="Tahoma" panose="020B0604030504040204" pitchFamily="34" charset="0"/>
                <a:ea typeface="Tahoma" panose="020B0604030504040204" pitchFamily="34" charset="0"/>
                <a:cs typeface="Tahoma" panose="020B0604030504040204" pitchFamily="34" charset="0"/>
              </a:rPr>
              <a:t> require the provision of any care requested by patient</a:t>
            </a:r>
          </a:p>
          <a:p>
            <a:r>
              <a:rPr lang="en-US" sz="2800" b="1" dirty="0">
                <a:effectLst/>
                <a:latin typeface="Tahoma" panose="020B0604030504040204" pitchFamily="34" charset="0"/>
                <a:ea typeface="Tahoma" panose="020B0604030504040204" pitchFamily="34" charset="0"/>
                <a:cs typeface="Tahoma" panose="020B0604030504040204" pitchFamily="34" charset="0"/>
              </a:rPr>
              <a:t>Document </a:t>
            </a:r>
            <a:r>
              <a:rPr lang="en-US" sz="2800" dirty="0">
                <a:effectLst/>
                <a:latin typeface="Tahoma" panose="020B0604030504040204" pitchFamily="34" charset="0"/>
                <a:ea typeface="Tahoma" panose="020B0604030504040204" pitchFamily="34" charset="0"/>
                <a:cs typeface="Tahoma" panose="020B0604030504040204" pitchFamily="34" charset="0"/>
              </a:rPr>
              <a:t>patient-centered recommendations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924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8BD0-B4CF-4F4A-BB77-D6FE30131080}"/>
              </a:ext>
            </a:extLst>
          </p:cNvPr>
          <p:cNvSpPr>
            <a:spLocks noGrp="1"/>
          </p:cNvSpPr>
          <p:nvPr>
            <p:ph type="title"/>
          </p:nvPr>
        </p:nvSpPr>
        <p:spPr>
          <a:xfrm>
            <a:off x="548640" y="804519"/>
            <a:ext cx="10771631" cy="1049235"/>
          </a:xfrm>
        </p:spPr>
        <p:txBody>
          <a:bodyPr/>
          <a:lstStyle/>
          <a:p>
            <a:br>
              <a:rPr lang="en-US" sz="1800" dirty="0">
                <a:effectLst/>
                <a:latin typeface="Aharoni" panose="02010803020104030203" pitchFamily="2" charset="-79"/>
                <a:ea typeface="Calibri" panose="020F0502020204030204" pitchFamily="34" charset="0"/>
              </a:rPr>
            </a:br>
            <a:r>
              <a:rPr lang="en-US" sz="3600" dirty="0">
                <a:effectLst/>
                <a:latin typeface="Aharoni" panose="02010803020104030203" pitchFamily="2" charset="-79"/>
                <a:ea typeface="Calibri" panose="020F0502020204030204" pitchFamily="34" charset="0"/>
              </a:rPr>
              <a:t>Shared Decision-Making (Formal process)</a:t>
            </a:r>
            <a:endParaRPr lang="en-US" sz="3600" dirty="0"/>
          </a:p>
        </p:txBody>
      </p:sp>
      <p:sp>
        <p:nvSpPr>
          <p:cNvPr id="3" name="Content Placeholder 2">
            <a:extLst>
              <a:ext uri="{FF2B5EF4-FFF2-40B4-BE49-F238E27FC236}">
                <a16:creationId xmlns:a16="http://schemas.microsoft.com/office/drawing/2014/main" id="{ABA398A9-288C-492C-BA64-91D323F0D914}"/>
              </a:ext>
            </a:extLst>
          </p:cNvPr>
          <p:cNvSpPr>
            <a:spLocks noGrp="1"/>
          </p:cNvSpPr>
          <p:nvPr>
            <p:ph idx="1"/>
          </p:nvPr>
        </p:nvSpPr>
        <p:spPr>
          <a:xfrm>
            <a:off x="1451579" y="1853754"/>
            <a:ext cx="9603275" cy="4199727"/>
          </a:xfrm>
        </p:spPr>
        <p:txBody>
          <a:bodyPr>
            <a:noAutofit/>
          </a:bodyPr>
          <a:lstStyle/>
          <a:p>
            <a:pPr marL="514350" indent="-51435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Shared decision making is a formal process </a:t>
            </a:r>
          </a:p>
          <a:p>
            <a:pPr marL="971550" lvl="1" indent="-514350">
              <a:lnSpc>
                <a:spcPct val="100000"/>
              </a:lnSpc>
              <a:buFont typeface="+mj-lt"/>
              <a:buAutoNum type="alphaLcPeriod"/>
            </a:pPr>
            <a:r>
              <a:rPr lang="en-US" sz="2800" dirty="0">
                <a:effectLst/>
                <a:latin typeface="Tahoma" panose="020B0604030504040204" pitchFamily="34" charset="0"/>
                <a:ea typeface="Tahoma" panose="020B0604030504040204" pitchFamily="34" charset="0"/>
                <a:cs typeface="Tahoma" panose="020B0604030504040204" pitchFamily="34" charset="0"/>
              </a:rPr>
              <a:t>Patient decision aids, </a:t>
            </a:r>
          </a:p>
          <a:p>
            <a:pPr marL="971550" lvl="1" indent="-514350">
              <a:lnSpc>
                <a:spcPct val="100000"/>
              </a:lnSpc>
              <a:buFont typeface="+mj-lt"/>
              <a:buAutoNum type="alphaLcPeriod"/>
            </a:pPr>
            <a:r>
              <a:rPr lang="en-US" sz="2800" dirty="0">
                <a:effectLst/>
                <a:latin typeface="Tahoma" panose="020B0604030504040204" pitchFamily="34" charset="0"/>
                <a:ea typeface="Tahoma" panose="020B0604030504040204" pitchFamily="34" charset="0"/>
                <a:cs typeface="Tahoma" panose="020B0604030504040204" pitchFamily="34" charset="0"/>
              </a:rPr>
              <a:t>Decision coach, or </a:t>
            </a:r>
          </a:p>
          <a:p>
            <a:pPr marL="971550" lvl="1" indent="-514350">
              <a:lnSpc>
                <a:spcPct val="100000"/>
              </a:lnSpc>
              <a:buFont typeface="+mj-lt"/>
              <a:buAutoNum type="alphaLcPeriod"/>
            </a:pPr>
            <a:r>
              <a:rPr lang="en-US" sz="2800" dirty="0">
                <a:effectLst/>
                <a:latin typeface="Tahoma" panose="020B0604030504040204" pitchFamily="34" charset="0"/>
                <a:ea typeface="Tahoma" panose="020B0604030504040204" pitchFamily="34" charset="0"/>
                <a:cs typeface="Tahoma" panose="020B0604030504040204" pitchFamily="34" charset="0"/>
              </a:rPr>
              <a:t>Multidisciplinary team of healthcare workers</a:t>
            </a:r>
          </a:p>
          <a:p>
            <a:pPr marL="514350" indent="-51435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CMS has included it nationally</a:t>
            </a:r>
          </a:p>
          <a:p>
            <a:pPr marL="514350" indent="-51435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R</a:t>
            </a:r>
            <a:r>
              <a:rPr lang="en-US" sz="2800" dirty="0">
                <a:effectLst/>
                <a:latin typeface="Tahoma" panose="020B0604030504040204" pitchFamily="34" charset="0"/>
                <a:ea typeface="Tahoma" panose="020B0604030504040204" pitchFamily="34" charset="0"/>
                <a:cs typeface="Tahoma" panose="020B0604030504040204" pitchFamily="34" charset="0"/>
              </a:rPr>
              <a:t>eserved for decisions with signiﬁcant tradeoffs </a:t>
            </a:r>
          </a:p>
          <a:p>
            <a:pPr marL="514350" indent="-51435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Barriers: </a:t>
            </a:r>
            <a:r>
              <a:rPr lang="en-US" sz="2800" dirty="0">
                <a:effectLst/>
                <a:latin typeface="Tahoma" panose="020B0604030504040204" pitchFamily="34" charset="0"/>
                <a:ea typeface="Tahoma" panose="020B0604030504040204" pitchFamily="34" charset="0"/>
                <a:cs typeface="Tahoma" panose="020B0604030504040204" pitchFamily="34" charset="0"/>
              </a:rPr>
              <a:t>space, time, expertise and payment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2560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2E09-D564-4527-9A0B-156257D5E7EE}"/>
              </a:ext>
            </a:extLst>
          </p:cNvPr>
          <p:cNvSpPr>
            <a:spLocks noGrp="1"/>
          </p:cNvSpPr>
          <p:nvPr>
            <p:ph type="title"/>
          </p:nvPr>
        </p:nvSpPr>
        <p:spPr/>
        <p:txBody>
          <a:bodyPr/>
          <a:lstStyle/>
          <a:p>
            <a:br>
              <a:rPr lang="en-US" sz="1800" b="1" dirty="0">
                <a:effectLst/>
                <a:latin typeface="Aharoni" panose="02010803020104030203" pitchFamily="2" charset="-79"/>
                <a:ea typeface="Calibri" panose="020F0502020204030204" pitchFamily="34" charset="0"/>
              </a:rPr>
            </a:br>
            <a:r>
              <a:rPr lang="en-US" sz="3600" b="1" dirty="0">
                <a:effectLst/>
                <a:latin typeface="Aharoni" panose="02010803020104030203" pitchFamily="2" charset="-79"/>
                <a:ea typeface="Calibri" panose="020F0502020204030204" pitchFamily="34" charset="0"/>
              </a:rPr>
              <a:t>Patient Decision Aids</a:t>
            </a:r>
            <a:endParaRPr lang="en-US" sz="3600" dirty="0"/>
          </a:p>
        </p:txBody>
      </p:sp>
      <p:sp>
        <p:nvSpPr>
          <p:cNvPr id="3" name="Content Placeholder 2">
            <a:extLst>
              <a:ext uri="{FF2B5EF4-FFF2-40B4-BE49-F238E27FC236}">
                <a16:creationId xmlns:a16="http://schemas.microsoft.com/office/drawing/2014/main" id="{7E2E9F78-7058-4D38-9AB8-65037DDAD25E}"/>
              </a:ext>
            </a:extLst>
          </p:cNvPr>
          <p:cNvSpPr>
            <a:spLocks noGrp="1"/>
          </p:cNvSpPr>
          <p:nvPr>
            <p:ph idx="1"/>
          </p:nvPr>
        </p:nvSpPr>
        <p:spPr>
          <a:xfrm>
            <a:off x="1451579" y="2000715"/>
            <a:ext cx="9603275" cy="3987450"/>
          </a:xfrm>
        </p:spPr>
        <p:txBody>
          <a:bodyPr>
            <a:noAutofit/>
          </a:bodyPr>
          <a:lstStyle/>
          <a:p>
            <a:pPr marL="342900" indent="-34290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E</a:t>
            </a:r>
            <a:r>
              <a:rPr lang="en-US" sz="2800" dirty="0">
                <a:effectLst/>
                <a:latin typeface="Tahoma" panose="020B0604030504040204" pitchFamily="34" charset="0"/>
                <a:ea typeface="Tahoma" panose="020B0604030504040204" pitchFamily="34" charset="0"/>
                <a:cs typeface="Tahoma" panose="020B0604030504040204" pitchFamily="34" charset="0"/>
              </a:rPr>
              <a:t>vidence-based tools</a:t>
            </a:r>
          </a:p>
          <a:p>
            <a:pPr marL="971550" lvl="1" indent="-514350">
              <a:lnSpc>
                <a:spcPct val="100000"/>
              </a:lnSpc>
              <a:spcBef>
                <a:spcPts val="0"/>
              </a:spcBef>
              <a:buFont typeface="+mj-lt"/>
              <a:buAutoNum type="alphaLcParenR"/>
            </a:pPr>
            <a:r>
              <a:rPr lang="en-US" sz="2800" dirty="0">
                <a:effectLst/>
                <a:latin typeface="Tahoma" panose="020B0604030504040204" pitchFamily="34" charset="0"/>
                <a:ea typeface="Tahoma" panose="020B0604030504040204" pitchFamily="34" charset="0"/>
                <a:cs typeface="Tahoma" panose="020B0604030504040204" pitchFamily="34" charset="0"/>
              </a:rPr>
              <a:t>Improve knowledge, satisfaction, communication;</a:t>
            </a:r>
          </a:p>
          <a:p>
            <a:pPr marL="971550" lvl="1" indent="-514350">
              <a:lnSpc>
                <a:spcPct val="100000"/>
              </a:lnSpc>
              <a:spcBef>
                <a:spcPts val="0"/>
              </a:spcBef>
              <a:spcAft>
                <a:spcPts val="800"/>
              </a:spcAft>
              <a:buFont typeface="+mj-lt"/>
              <a:buAutoNum type="alphaLcParenR"/>
            </a:pPr>
            <a:r>
              <a:rPr lang="en-US" sz="2800" dirty="0">
                <a:effectLst/>
                <a:latin typeface="Tahoma" panose="020B0604030504040204" pitchFamily="34" charset="0"/>
                <a:ea typeface="Tahoma" panose="020B0604030504040204" pitchFamily="34" charset="0"/>
                <a:cs typeface="Tahoma" panose="020B0604030504040204" pitchFamily="34" charset="0"/>
              </a:rPr>
              <a:t>Increase patient involvement in decision making; and </a:t>
            </a:r>
            <a:endParaRPr lang="en-US" sz="2800" dirty="0">
              <a:latin typeface="Tahoma" panose="020B0604030504040204" pitchFamily="34" charset="0"/>
              <a:ea typeface="Tahoma" panose="020B0604030504040204" pitchFamily="34" charset="0"/>
              <a:cs typeface="Tahoma" panose="020B0604030504040204" pitchFamily="34" charset="0"/>
            </a:endParaRPr>
          </a:p>
          <a:p>
            <a:pPr marL="971550" lvl="1" indent="-514350">
              <a:lnSpc>
                <a:spcPct val="100000"/>
              </a:lnSpc>
              <a:spcBef>
                <a:spcPts val="0"/>
              </a:spcBef>
              <a:spcAft>
                <a:spcPts val="800"/>
              </a:spcAft>
              <a:buFont typeface="+mj-lt"/>
              <a:buAutoNum type="alphaLcParenR"/>
            </a:pPr>
            <a:r>
              <a:rPr lang="en-US" sz="2800" dirty="0">
                <a:effectLst/>
                <a:latin typeface="Tahoma" panose="020B0604030504040204" pitchFamily="34" charset="0"/>
                <a:ea typeface="Tahoma" panose="020B0604030504040204" pitchFamily="34" charset="0"/>
                <a:cs typeface="Tahoma" panose="020B0604030504040204" pitchFamily="34" charset="0"/>
              </a:rPr>
              <a:t>Reduce patient decisional conﬂict and regret.  </a:t>
            </a:r>
          </a:p>
          <a:p>
            <a:pPr marL="342900" indent="-34290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Paper forms, audio, video, in-person lectures, interactive websites, webinars, and other educational media.</a:t>
            </a:r>
          </a:p>
          <a:p>
            <a:pPr marL="342900" indent="-34290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International Patient Decision Aid Standards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250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CBC73D4-DE54-49B3-BADF-B332758C9AD5}"/>
              </a:ext>
            </a:extLst>
          </p:cNvPr>
          <p:cNvSpPr>
            <a:spLocks noGrp="1"/>
          </p:cNvSpPr>
          <p:nvPr>
            <p:ph type="subTitle" idx="1"/>
          </p:nvPr>
        </p:nvSpPr>
        <p:spPr/>
        <p:txBody>
          <a:bodyPr/>
          <a:lstStyle/>
          <a:p>
            <a:endParaRPr lang="en-US"/>
          </a:p>
        </p:txBody>
      </p:sp>
      <p:pic>
        <p:nvPicPr>
          <p:cNvPr id="1026" name="Picture 2" descr="Smiling female doctor consulting with senior male patient and adult daughter in exam room ">
            <a:extLst>
              <a:ext uri="{FF2B5EF4-FFF2-40B4-BE49-F238E27FC236}">
                <a16:creationId xmlns:a16="http://schemas.microsoft.com/office/drawing/2014/main" id="{A6C8F0C6-63FD-4B4F-ADAE-60B84D1A5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0"/>
            <a:ext cx="1211801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41C8F5-A24D-4D90-9CB0-5BC4D09CA34A}"/>
              </a:ext>
            </a:extLst>
          </p:cNvPr>
          <p:cNvSpPr txBox="1"/>
          <p:nvPr/>
        </p:nvSpPr>
        <p:spPr>
          <a:xfrm>
            <a:off x="3561422" y="790417"/>
            <a:ext cx="7493430" cy="830997"/>
          </a:xfrm>
          <a:prstGeom prst="rect">
            <a:avLst/>
          </a:prstGeom>
          <a:noFill/>
        </p:spPr>
        <p:txBody>
          <a:bodyPr wrap="square">
            <a:spAutoFit/>
          </a:bodyPr>
          <a:lstStyle/>
          <a:p>
            <a:r>
              <a:rPr lang="en-US" sz="2400" dirty="0"/>
              <a:t>https://www.healthgrades.com/pro/avoid-these-7-common-doctor-biases-about-patients?CID=64embrdTINL060121</a:t>
            </a:r>
          </a:p>
        </p:txBody>
      </p:sp>
      <p:sp>
        <p:nvSpPr>
          <p:cNvPr id="2" name="Title 1">
            <a:extLst>
              <a:ext uri="{FF2B5EF4-FFF2-40B4-BE49-F238E27FC236}">
                <a16:creationId xmlns:a16="http://schemas.microsoft.com/office/drawing/2014/main" id="{38906475-0F3C-4245-90A1-50C54F4ACDE6}"/>
              </a:ext>
            </a:extLst>
          </p:cNvPr>
          <p:cNvSpPr>
            <a:spLocks noGrp="1"/>
          </p:cNvSpPr>
          <p:nvPr>
            <p:ph type="ctrTitle"/>
          </p:nvPr>
        </p:nvSpPr>
        <p:spPr>
          <a:xfrm>
            <a:off x="666427" y="151370"/>
            <a:ext cx="11127783" cy="763031"/>
          </a:xfrm>
        </p:spPr>
        <p:txBody>
          <a:bodyPr>
            <a:normAutofit/>
          </a:bodyPr>
          <a:lstStyle/>
          <a:p>
            <a:pPr algn="ctr"/>
            <a:r>
              <a:rPr lang="en-US" sz="4000" b="0" i="0" dirty="0">
                <a:solidFill>
                  <a:srgbClr val="333333"/>
                </a:solidFill>
                <a:effectLst/>
                <a:latin typeface="Aharoni" panose="02010803020104030203" pitchFamily="2" charset="-79"/>
                <a:cs typeface="Aharoni" panose="02010803020104030203" pitchFamily="2" charset="-79"/>
              </a:rPr>
              <a:t>Doctor Biases About Patients - </a:t>
            </a:r>
            <a:r>
              <a:rPr lang="en-US" sz="4400" b="1" i="0" dirty="0">
                <a:effectLst/>
                <a:latin typeface="MarkOT"/>
              </a:rPr>
              <a:t>2021</a:t>
            </a:r>
            <a:endParaRPr lang="en-US" sz="44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80744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B6BDA9-02A4-4C80-82FC-0CC7EBA46128}"/>
              </a:ext>
            </a:extLst>
          </p:cNvPr>
          <p:cNvSpPr>
            <a:spLocks noGrp="1"/>
          </p:cNvSpPr>
          <p:nvPr>
            <p:ph idx="1"/>
          </p:nvPr>
        </p:nvSpPr>
        <p:spPr/>
        <p:txBody>
          <a:bodyPr/>
          <a:lstStyle/>
          <a:p>
            <a:endParaRPr lang="en-US"/>
          </a:p>
        </p:txBody>
      </p:sp>
      <p:pic>
        <p:nvPicPr>
          <p:cNvPr id="2050" name="Picture 2" descr="Young male patient looking sad or stressed talking to doctor">
            <a:extLst>
              <a:ext uri="{FF2B5EF4-FFF2-40B4-BE49-F238E27FC236}">
                <a16:creationId xmlns:a16="http://schemas.microsoft.com/office/drawing/2014/main" id="{46459155-74A1-413E-83E1-443F90128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34"/>
            <a:ext cx="12212247" cy="6106124"/>
          </a:xfrm>
          <a:prstGeom prst="rect">
            <a:avLst/>
          </a:prstGeom>
          <a:solidFill>
            <a:schemeClr val="accent1"/>
          </a:solidFill>
        </p:spPr>
      </p:pic>
      <p:sp>
        <p:nvSpPr>
          <p:cNvPr id="2" name="Title 1">
            <a:extLst>
              <a:ext uri="{FF2B5EF4-FFF2-40B4-BE49-F238E27FC236}">
                <a16:creationId xmlns:a16="http://schemas.microsoft.com/office/drawing/2014/main" id="{84B94FDD-9E13-4A09-A22A-1391199B2E24}"/>
              </a:ext>
            </a:extLst>
          </p:cNvPr>
          <p:cNvSpPr>
            <a:spLocks noGrp="1"/>
          </p:cNvSpPr>
          <p:nvPr>
            <p:ph type="title"/>
          </p:nvPr>
        </p:nvSpPr>
        <p:spPr>
          <a:xfrm>
            <a:off x="2207613" y="204385"/>
            <a:ext cx="3541180" cy="1213735"/>
          </a:xfrm>
          <a:solidFill>
            <a:schemeClr val="bg1">
              <a:lumMod val="75000"/>
            </a:schemeClr>
          </a:solidFill>
        </p:spPr>
        <p:txBody>
          <a:bodyPr>
            <a:normAutofit/>
          </a:bodyPr>
          <a:lstStyle/>
          <a:p>
            <a:r>
              <a:rPr lang="en-US" sz="4000" b="1" i="0" dirty="0">
                <a:effectLst/>
                <a:latin typeface="MarkOT-Heavy"/>
              </a:rPr>
              <a:t>1. Emotional </a:t>
            </a:r>
            <a:br>
              <a:rPr lang="en-US" sz="4000" b="1" i="0" dirty="0">
                <a:effectLst/>
                <a:latin typeface="MarkOT-Heavy"/>
              </a:rPr>
            </a:br>
            <a:r>
              <a:rPr lang="en-US" sz="4000" b="1" i="0" dirty="0">
                <a:effectLst/>
                <a:latin typeface="MarkOT-Heavy"/>
              </a:rPr>
              <a:t>     Problems</a:t>
            </a:r>
            <a:endParaRPr lang="en-US" sz="4000" dirty="0"/>
          </a:p>
        </p:txBody>
      </p:sp>
      <p:sp>
        <p:nvSpPr>
          <p:cNvPr id="5" name="Title 1">
            <a:extLst>
              <a:ext uri="{FF2B5EF4-FFF2-40B4-BE49-F238E27FC236}">
                <a16:creationId xmlns:a16="http://schemas.microsoft.com/office/drawing/2014/main" id="{6F3333A1-2909-49FB-90A2-69A00FD6ADB4}"/>
              </a:ext>
            </a:extLst>
          </p:cNvPr>
          <p:cNvSpPr txBox="1">
            <a:spLocks/>
          </p:cNvSpPr>
          <p:nvPr/>
        </p:nvSpPr>
        <p:spPr>
          <a:xfrm>
            <a:off x="294186" y="3978699"/>
            <a:ext cx="4076336" cy="1213735"/>
          </a:xfrm>
          <a:prstGeom prst="rect">
            <a:avLst/>
          </a:prstGeom>
          <a:solidFill>
            <a:schemeClr val="bg1">
              <a:lumMod val="75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b="1" dirty="0">
                <a:latin typeface="Tahoma" panose="020B0604030504040204" pitchFamily="34" charset="0"/>
                <a:ea typeface="Tahoma" panose="020B0604030504040204" pitchFamily="34" charset="0"/>
                <a:cs typeface="Tahoma" panose="020B0604030504040204" pitchFamily="34" charset="0"/>
              </a:rPr>
              <a:t>Diagnostic</a:t>
            </a:r>
          </a:p>
          <a:p>
            <a:pPr algn="ctr"/>
            <a:r>
              <a:rPr lang="en-US" b="1" dirty="0">
                <a:latin typeface="Tahoma" panose="020B0604030504040204" pitchFamily="34" charset="0"/>
                <a:ea typeface="Tahoma" panose="020B0604030504040204" pitchFamily="34" charset="0"/>
                <a:cs typeface="Tahoma" panose="020B0604030504040204" pitchFamily="34" charset="0"/>
              </a:rPr>
              <a:t>Overshadowing</a:t>
            </a:r>
            <a:endParaRPr lang="en-US" dirty="0"/>
          </a:p>
        </p:txBody>
      </p:sp>
    </p:spTree>
    <p:extLst>
      <p:ext uri="{BB962C8B-B14F-4D97-AF65-F5344CB8AC3E}">
        <p14:creationId xmlns:p14="http://schemas.microsoft.com/office/powerpoint/2010/main" val="1510596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9A15D5-3713-4271-9C71-2E727A26E406}"/>
              </a:ext>
            </a:extLst>
          </p:cNvPr>
          <p:cNvSpPr>
            <a:spLocks noGrp="1"/>
          </p:cNvSpPr>
          <p:nvPr>
            <p:ph idx="1"/>
          </p:nvPr>
        </p:nvSpPr>
        <p:spPr/>
        <p:txBody>
          <a:bodyPr/>
          <a:lstStyle/>
          <a:p>
            <a:endParaRPr lang="en-US"/>
          </a:p>
        </p:txBody>
      </p:sp>
      <p:pic>
        <p:nvPicPr>
          <p:cNvPr id="3074" name="Picture 2" descr="abdominal-weight-female-patient">
            <a:extLst>
              <a:ext uri="{FF2B5EF4-FFF2-40B4-BE49-F238E27FC236}">
                <a16:creationId xmlns:a16="http://schemas.microsoft.com/office/drawing/2014/main" id="{79A0A7DA-9A08-446F-87D7-6FFBDE5D1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2"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AF82CB-D75F-4820-871C-18D4D3BEEBCB}"/>
              </a:ext>
            </a:extLst>
          </p:cNvPr>
          <p:cNvSpPr>
            <a:spLocks noGrp="1"/>
          </p:cNvSpPr>
          <p:nvPr>
            <p:ph type="title"/>
          </p:nvPr>
        </p:nvSpPr>
        <p:spPr>
          <a:xfrm>
            <a:off x="1743740" y="959501"/>
            <a:ext cx="3104707" cy="714315"/>
          </a:xfrm>
          <a:solidFill>
            <a:schemeClr val="bg1">
              <a:lumMod val="75000"/>
            </a:schemeClr>
          </a:solidFill>
        </p:spPr>
        <p:txBody>
          <a:bodyPr>
            <a:normAutofit/>
          </a:bodyPr>
          <a:lstStyle/>
          <a:p>
            <a:pPr algn="l"/>
            <a:r>
              <a:rPr lang="en-US" sz="4400" b="1" i="0" dirty="0">
                <a:effectLst/>
                <a:latin typeface="MarkOT-Heavy"/>
              </a:rPr>
              <a:t>2.  Obesity</a:t>
            </a:r>
            <a:endParaRPr lang="en-US" sz="4400" dirty="0"/>
          </a:p>
        </p:txBody>
      </p:sp>
    </p:spTree>
    <p:extLst>
      <p:ext uri="{BB962C8B-B14F-4D97-AF65-F5344CB8AC3E}">
        <p14:creationId xmlns:p14="http://schemas.microsoft.com/office/powerpoint/2010/main" val="951486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F65-C981-4C8D-9C57-8DA74D68B4E2}"/>
              </a:ext>
            </a:extLst>
          </p:cNvPr>
          <p:cNvSpPr>
            <a:spLocks noGrp="1"/>
          </p:cNvSpPr>
          <p:nvPr>
            <p:ph type="title"/>
          </p:nvPr>
        </p:nvSpPr>
        <p:spPr>
          <a:xfrm>
            <a:off x="1451579" y="667359"/>
            <a:ext cx="9603275" cy="1049235"/>
          </a:xfrm>
          <a:solidFill>
            <a:schemeClr val="bg1">
              <a:lumMod val="75000"/>
            </a:schemeClr>
          </a:solidFill>
        </p:spPr>
        <p:txBody>
          <a:bodyPr>
            <a:noAutofit/>
          </a:bodyPr>
          <a:lstStyle/>
          <a:p>
            <a:pPr algn="ctr"/>
            <a:br>
              <a:rPr lang="en-US" sz="1000" dirty="0">
                <a:effectLst/>
                <a:latin typeface="Aharoni" panose="02010803020104030203" pitchFamily="2" charset="-79"/>
                <a:ea typeface="Calibri" panose="020F0502020204030204" pitchFamily="34" charset="0"/>
              </a:rPr>
            </a:br>
            <a:br>
              <a:rPr lang="en-US" sz="1000" dirty="0">
                <a:effectLst/>
                <a:latin typeface="Aharoni" panose="02010803020104030203" pitchFamily="2" charset="-79"/>
                <a:ea typeface="Calibri" panose="020F0502020204030204" pitchFamily="34" charset="0"/>
              </a:rPr>
            </a:br>
            <a:r>
              <a:rPr lang="en-US" sz="3600" dirty="0">
                <a:solidFill>
                  <a:schemeClr val="accent1">
                    <a:lumMod val="50000"/>
                  </a:schemeClr>
                </a:solidFill>
                <a:effectLst/>
                <a:latin typeface="Aharoni" panose="02010803020104030203" pitchFamily="2" charset="-79"/>
                <a:ea typeface="Calibri" panose="020F0502020204030204" pitchFamily="34" charset="0"/>
              </a:rPr>
              <a:t>Physician’s DUTIEs</a:t>
            </a:r>
            <a:endParaRPr lang="en-US" sz="3600" dirty="0">
              <a:solidFill>
                <a:schemeClr val="accent1">
                  <a:lumMod val="50000"/>
                </a:schemeClr>
              </a:solidFill>
            </a:endParaRPr>
          </a:p>
        </p:txBody>
      </p:sp>
      <p:sp>
        <p:nvSpPr>
          <p:cNvPr id="3" name="Content Placeholder 2">
            <a:extLst>
              <a:ext uri="{FF2B5EF4-FFF2-40B4-BE49-F238E27FC236}">
                <a16:creationId xmlns:a16="http://schemas.microsoft.com/office/drawing/2014/main" id="{FC4C7BD9-B6FC-4DEB-99AF-92E5099BAB9F}"/>
              </a:ext>
            </a:extLst>
          </p:cNvPr>
          <p:cNvSpPr>
            <a:spLocks noGrp="1"/>
          </p:cNvSpPr>
          <p:nvPr>
            <p:ph idx="1"/>
          </p:nvPr>
        </p:nvSpPr>
        <p:spPr>
          <a:xfrm>
            <a:off x="5669280" y="2372361"/>
            <a:ext cx="6217920" cy="3276600"/>
          </a:xfrm>
          <a:solidFill>
            <a:schemeClr val="bg1">
              <a:lumMod val="75000"/>
            </a:schemeClr>
          </a:solidFill>
        </p:spPr>
        <p:txBody>
          <a:bodyPr>
            <a:noAutofit/>
          </a:bodyPr>
          <a:lstStyle/>
          <a:p>
            <a:pPr marL="514350" indent="-51435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Fulfill the role of the healer </a:t>
            </a:r>
          </a:p>
          <a:p>
            <a:pPr marL="514350" indent="-51435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A</a:t>
            </a:r>
            <a:r>
              <a:rPr lang="en-US" sz="2800" dirty="0">
                <a:effectLst/>
                <a:latin typeface="Tahoma" panose="020B0604030504040204" pitchFamily="34" charset="0"/>
                <a:ea typeface="Tahoma" panose="020B0604030504040204" pitchFamily="34" charset="0"/>
                <a:cs typeface="Tahoma" panose="020B0604030504040204" pitchFamily="34" charset="0"/>
              </a:rPr>
              <a:t>ccess to health care </a:t>
            </a:r>
          </a:p>
          <a:p>
            <a:pPr marL="514350" indent="-514350">
              <a:lnSpc>
                <a:spcPct val="100000"/>
              </a:lnSpc>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H</a:t>
            </a:r>
            <a:r>
              <a:rPr lang="en-US" sz="2800" dirty="0">
                <a:effectLst/>
                <a:latin typeface="Tahoma" panose="020B0604030504040204" pitchFamily="34" charset="0"/>
                <a:ea typeface="Tahoma" panose="020B0604030504040204" pitchFamily="34" charset="0"/>
                <a:cs typeface="Tahoma" panose="020B0604030504040204" pitchFamily="34" charset="0"/>
              </a:rPr>
              <a:t>onest, trustworthy, transparent, accountable, moral with  integrity </a:t>
            </a:r>
          </a:p>
          <a:p>
            <a:pPr marL="514350" indent="-51435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Proﬁcient in medical knowledge </a:t>
            </a:r>
          </a:p>
          <a:p>
            <a:pPr marL="514350" indent="-51435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Promote the public good</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4100" name="Picture 4" descr="Doctor Job Description">
            <a:extLst>
              <a:ext uri="{FF2B5EF4-FFF2-40B4-BE49-F238E27FC236}">
                <a16:creationId xmlns:a16="http://schemas.microsoft.com/office/drawing/2014/main" id="{525B5A8B-AD4E-42DA-972F-2112CBE10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931"/>
            <a:ext cx="5372100" cy="409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638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18A060-A1B1-4478-B465-12EE0F5381F8}"/>
              </a:ext>
            </a:extLst>
          </p:cNvPr>
          <p:cNvSpPr>
            <a:spLocks noGrp="1"/>
          </p:cNvSpPr>
          <p:nvPr>
            <p:ph idx="1"/>
          </p:nvPr>
        </p:nvSpPr>
        <p:spPr/>
        <p:txBody>
          <a:bodyPr/>
          <a:lstStyle/>
          <a:p>
            <a:endParaRPr lang="en-US"/>
          </a:p>
        </p:txBody>
      </p:sp>
      <p:pic>
        <p:nvPicPr>
          <p:cNvPr id="4098" name="Picture 2" descr="Doctor talking to patient in medical practice ">
            <a:extLst>
              <a:ext uri="{FF2B5EF4-FFF2-40B4-BE49-F238E27FC236}">
                <a16:creationId xmlns:a16="http://schemas.microsoft.com/office/drawing/2014/main" id="{2E9AD92D-88A3-4047-A159-563FC4EA6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00"/>
            <a:ext cx="12181152" cy="60905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B0AEC3-D13E-4CEC-84F7-EAEA3F065807}"/>
              </a:ext>
            </a:extLst>
          </p:cNvPr>
          <p:cNvSpPr>
            <a:spLocks noGrp="1"/>
          </p:cNvSpPr>
          <p:nvPr>
            <p:ph type="title"/>
          </p:nvPr>
        </p:nvSpPr>
        <p:spPr>
          <a:xfrm>
            <a:off x="2706218" y="6124353"/>
            <a:ext cx="5587174" cy="706947"/>
          </a:xfrm>
          <a:solidFill>
            <a:schemeClr val="bg1">
              <a:lumMod val="75000"/>
            </a:schemeClr>
          </a:solidFill>
        </p:spPr>
        <p:txBody>
          <a:bodyPr>
            <a:normAutofit/>
          </a:bodyPr>
          <a:lstStyle/>
          <a:p>
            <a:r>
              <a:rPr lang="en-US" sz="4400" b="1" i="0" dirty="0">
                <a:effectLst/>
                <a:latin typeface="MarkOT-Heavy"/>
              </a:rPr>
              <a:t>3.  Low Intelligence</a:t>
            </a:r>
            <a:endParaRPr lang="en-US" sz="4400" dirty="0"/>
          </a:p>
        </p:txBody>
      </p:sp>
    </p:spTree>
    <p:extLst>
      <p:ext uri="{BB962C8B-B14F-4D97-AF65-F5344CB8AC3E}">
        <p14:creationId xmlns:p14="http://schemas.microsoft.com/office/powerpoint/2010/main" val="1661625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1381D-7862-452E-AABF-958BBEF1F0AD}"/>
              </a:ext>
            </a:extLst>
          </p:cNvPr>
          <p:cNvSpPr>
            <a:spLocks noGrp="1"/>
          </p:cNvSpPr>
          <p:nvPr>
            <p:ph idx="1"/>
          </p:nvPr>
        </p:nvSpPr>
        <p:spPr/>
        <p:txBody>
          <a:bodyPr/>
          <a:lstStyle/>
          <a:p>
            <a:endParaRPr lang="en-US"/>
          </a:p>
        </p:txBody>
      </p:sp>
      <p:pic>
        <p:nvPicPr>
          <p:cNvPr id="5122" name="Picture 2" descr="Lesbian couple meeting with doctor or counselor">
            <a:extLst>
              <a:ext uri="{FF2B5EF4-FFF2-40B4-BE49-F238E27FC236}">
                <a16:creationId xmlns:a16="http://schemas.microsoft.com/office/drawing/2014/main" id="{014740F5-6D05-4B69-A18D-CF2E3B0C6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9" y="1"/>
            <a:ext cx="12192020" cy="60960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A180FA-96C4-4531-969F-5AC27D64C115}"/>
              </a:ext>
            </a:extLst>
          </p:cNvPr>
          <p:cNvSpPr>
            <a:spLocks noGrp="1"/>
          </p:cNvSpPr>
          <p:nvPr>
            <p:ph type="title"/>
          </p:nvPr>
        </p:nvSpPr>
        <p:spPr>
          <a:xfrm>
            <a:off x="4790204" y="612685"/>
            <a:ext cx="6841816" cy="790364"/>
          </a:xfrm>
          <a:solidFill>
            <a:schemeClr val="bg1">
              <a:lumMod val="75000"/>
            </a:schemeClr>
          </a:solidFill>
        </p:spPr>
        <p:txBody>
          <a:bodyPr>
            <a:normAutofit/>
          </a:bodyPr>
          <a:lstStyle/>
          <a:p>
            <a:r>
              <a:rPr lang="en-US" sz="4400" b="1" i="0" dirty="0">
                <a:effectLst/>
                <a:latin typeface="MarkOT-Heavy"/>
              </a:rPr>
              <a:t>4.  Language Differences</a:t>
            </a:r>
            <a:endParaRPr lang="en-US" sz="4400" b="1" dirty="0"/>
          </a:p>
        </p:txBody>
      </p:sp>
    </p:spTree>
    <p:extLst>
      <p:ext uri="{BB962C8B-B14F-4D97-AF65-F5344CB8AC3E}">
        <p14:creationId xmlns:p14="http://schemas.microsoft.com/office/powerpoint/2010/main" val="1764912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EE687-75B2-4262-985D-53955E9CDFB6}"/>
              </a:ext>
            </a:extLst>
          </p:cNvPr>
          <p:cNvSpPr>
            <a:spLocks noGrp="1"/>
          </p:cNvSpPr>
          <p:nvPr>
            <p:ph idx="1"/>
          </p:nvPr>
        </p:nvSpPr>
        <p:spPr/>
        <p:txBody>
          <a:bodyPr/>
          <a:lstStyle/>
          <a:p>
            <a:endParaRPr lang="en-US"/>
          </a:p>
        </p:txBody>
      </p:sp>
      <p:pic>
        <p:nvPicPr>
          <p:cNvPr id="6146" name="Picture 2" descr="Man talking to doctor">
            <a:extLst>
              <a:ext uri="{FF2B5EF4-FFF2-40B4-BE49-F238E27FC236}">
                <a16:creationId xmlns:a16="http://schemas.microsoft.com/office/drawing/2014/main" id="{6920E9D8-109A-412F-85DF-BD292BAAA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85"/>
            <a:ext cx="12088652" cy="6044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34637C-0B50-41AF-8F11-04437726E9AF}"/>
              </a:ext>
            </a:extLst>
          </p:cNvPr>
          <p:cNvSpPr>
            <a:spLocks noGrp="1"/>
          </p:cNvSpPr>
          <p:nvPr>
            <p:ph type="title"/>
          </p:nvPr>
        </p:nvSpPr>
        <p:spPr>
          <a:xfrm>
            <a:off x="1137146" y="4209047"/>
            <a:ext cx="3418133" cy="1211213"/>
          </a:xfrm>
          <a:solidFill>
            <a:schemeClr val="bg1">
              <a:lumMod val="75000"/>
            </a:schemeClr>
          </a:solidFill>
        </p:spPr>
        <p:txBody>
          <a:bodyPr>
            <a:normAutofit fontScale="90000"/>
          </a:bodyPr>
          <a:lstStyle/>
          <a:p>
            <a:r>
              <a:rPr lang="en-US" sz="4400" b="1" i="0" dirty="0">
                <a:effectLst/>
                <a:latin typeface="MarkOT-Heavy"/>
              </a:rPr>
              <a:t>5.  Lack of </a:t>
            </a:r>
            <a:br>
              <a:rPr lang="en-US" sz="4400" b="1" i="0" dirty="0">
                <a:effectLst/>
                <a:latin typeface="MarkOT-Heavy"/>
              </a:rPr>
            </a:br>
            <a:r>
              <a:rPr lang="en-US" sz="4400" b="1" i="0" dirty="0">
                <a:effectLst/>
                <a:latin typeface="MarkOT-Heavy"/>
              </a:rPr>
              <a:t>     Insurance</a:t>
            </a:r>
            <a:endParaRPr lang="en-US" sz="4400" dirty="0"/>
          </a:p>
        </p:txBody>
      </p:sp>
    </p:spTree>
    <p:extLst>
      <p:ext uri="{BB962C8B-B14F-4D97-AF65-F5344CB8AC3E}">
        <p14:creationId xmlns:p14="http://schemas.microsoft.com/office/powerpoint/2010/main" val="3369609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E67FE0-18EA-473F-A2FC-B7D41059204C}"/>
              </a:ext>
            </a:extLst>
          </p:cNvPr>
          <p:cNvSpPr>
            <a:spLocks noGrp="1"/>
          </p:cNvSpPr>
          <p:nvPr>
            <p:ph idx="1"/>
          </p:nvPr>
        </p:nvSpPr>
        <p:spPr/>
        <p:txBody>
          <a:bodyPr/>
          <a:lstStyle/>
          <a:p>
            <a:endParaRPr lang="en-US"/>
          </a:p>
        </p:txBody>
      </p:sp>
      <p:pic>
        <p:nvPicPr>
          <p:cNvPr id="7170" name="Picture 2" descr="Doctor consoling senior patient during visit ">
            <a:extLst>
              <a:ext uri="{FF2B5EF4-FFF2-40B4-BE49-F238E27FC236}">
                <a16:creationId xmlns:a16="http://schemas.microsoft.com/office/drawing/2014/main" id="{D2C40971-3DA5-451E-A5BB-44F34AC61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8" y="26700"/>
            <a:ext cx="12169171" cy="60845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2C43A7-AC10-4EEF-B4BC-9171E803A884}"/>
              </a:ext>
            </a:extLst>
          </p:cNvPr>
          <p:cNvSpPr>
            <a:spLocks noGrp="1"/>
          </p:cNvSpPr>
          <p:nvPr>
            <p:ph type="title"/>
          </p:nvPr>
        </p:nvSpPr>
        <p:spPr>
          <a:xfrm>
            <a:off x="8405272" y="3325109"/>
            <a:ext cx="3375602" cy="811630"/>
          </a:xfrm>
          <a:solidFill>
            <a:schemeClr val="bg1">
              <a:lumMod val="75000"/>
            </a:schemeClr>
          </a:solidFill>
        </p:spPr>
        <p:txBody>
          <a:bodyPr>
            <a:normAutofit/>
          </a:bodyPr>
          <a:lstStyle/>
          <a:p>
            <a:r>
              <a:rPr lang="en-US" sz="4400" b="1" i="0" dirty="0">
                <a:solidFill>
                  <a:srgbClr val="333333"/>
                </a:solidFill>
                <a:effectLst/>
                <a:latin typeface="MarkOT-Heavy"/>
              </a:rPr>
              <a:t>6.  Age Bias</a:t>
            </a:r>
            <a:endParaRPr lang="en-US" sz="4400" dirty="0"/>
          </a:p>
        </p:txBody>
      </p:sp>
    </p:spTree>
    <p:extLst>
      <p:ext uri="{BB962C8B-B14F-4D97-AF65-F5344CB8AC3E}">
        <p14:creationId xmlns:p14="http://schemas.microsoft.com/office/powerpoint/2010/main" val="1319434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CE688F-3722-4294-9335-B201336226C8}"/>
              </a:ext>
            </a:extLst>
          </p:cNvPr>
          <p:cNvSpPr>
            <a:spLocks noGrp="1"/>
          </p:cNvSpPr>
          <p:nvPr>
            <p:ph idx="1"/>
          </p:nvPr>
        </p:nvSpPr>
        <p:spPr/>
        <p:txBody>
          <a:bodyPr/>
          <a:lstStyle/>
          <a:p>
            <a:endParaRPr lang="en-US"/>
          </a:p>
        </p:txBody>
      </p:sp>
      <p:pic>
        <p:nvPicPr>
          <p:cNvPr id="8194" name="Picture 2" descr="Young patient looking at doctor in hospital room">
            <a:extLst>
              <a:ext uri="{FF2B5EF4-FFF2-40B4-BE49-F238E27FC236}">
                <a16:creationId xmlns:a16="http://schemas.microsoft.com/office/drawing/2014/main" id="{5B4D4F6C-2ED0-4B69-9EE0-A97679F11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65"/>
            <a:ext cx="12206176" cy="6103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306C3F-8C6A-45DB-A81C-C1B7D6036414}"/>
              </a:ext>
            </a:extLst>
          </p:cNvPr>
          <p:cNvSpPr>
            <a:spLocks noGrp="1"/>
          </p:cNvSpPr>
          <p:nvPr>
            <p:ph type="title"/>
          </p:nvPr>
        </p:nvSpPr>
        <p:spPr>
          <a:xfrm>
            <a:off x="300257" y="2791046"/>
            <a:ext cx="3630784" cy="1887279"/>
          </a:xfrm>
          <a:solidFill>
            <a:schemeClr val="bg1">
              <a:lumMod val="75000"/>
            </a:schemeClr>
          </a:solidFill>
        </p:spPr>
        <p:txBody>
          <a:bodyPr>
            <a:normAutofit fontScale="90000"/>
          </a:bodyPr>
          <a:lstStyle/>
          <a:p>
            <a:r>
              <a:rPr lang="en-US" sz="4900" dirty="0"/>
              <a:t>7.  </a:t>
            </a:r>
            <a:r>
              <a:rPr lang="en-US" sz="4900" b="1" i="0" dirty="0">
                <a:effectLst/>
                <a:latin typeface="MarkOT-Heavy"/>
              </a:rPr>
              <a:t>People of </a:t>
            </a:r>
            <a:br>
              <a:rPr lang="en-US" sz="4900" b="1" i="0" dirty="0">
                <a:effectLst/>
                <a:latin typeface="MarkOT-Heavy"/>
              </a:rPr>
            </a:br>
            <a:r>
              <a:rPr lang="en-US" sz="4900" b="1" i="0" dirty="0">
                <a:effectLst/>
                <a:latin typeface="MarkOT-Heavy"/>
              </a:rPr>
              <a:t>     Color -</a:t>
            </a:r>
            <a:br>
              <a:rPr lang="en-US" sz="4900" b="1" i="0" dirty="0">
                <a:effectLst/>
                <a:latin typeface="MarkOT-Heavy"/>
              </a:rPr>
            </a:br>
            <a:r>
              <a:rPr lang="en-US" sz="4900" b="1" i="0" dirty="0">
                <a:effectLst/>
                <a:latin typeface="MarkOT-Heavy"/>
              </a:rPr>
              <a:t>     racism</a:t>
            </a:r>
            <a:br>
              <a:rPr lang="en-US" b="1" i="0" dirty="0">
                <a:solidFill>
                  <a:srgbClr val="333333"/>
                </a:solidFill>
                <a:effectLst/>
                <a:latin typeface="MarkOT-Heavy"/>
              </a:rPr>
            </a:br>
            <a:endParaRPr lang="en-US" dirty="0"/>
          </a:p>
        </p:txBody>
      </p:sp>
    </p:spTree>
    <p:extLst>
      <p:ext uri="{BB962C8B-B14F-4D97-AF65-F5344CB8AC3E}">
        <p14:creationId xmlns:p14="http://schemas.microsoft.com/office/powerpoint/2010/main" val="1012904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D5E61-9E8F-49FF-8CDC-8B649827F223}"/>
              </a:ext>
            </a:extLst>
          </p:cNvPr>
          <p:cNvSpPr>
            <a:spLocks noGrp="1"/>
          </p:cNvSpPr>
          <p:nvPr>
            <p:ph type="title"/>
          </p:nvPr>
        </p:nvSpPr>
        <p:spPr/>
        <p:txBody>
          <a:bodyPr/>
          <a:lstStyle/>
          <a:p>
            <a:br>
              <a:rPr lang="en-US" sz="1800" kern="1200" cap="all" dirty="0">
                <a:solidFill>
                  <a:srgbClr val="000000"/>
                </a:solidFill>
                <a:effectLst/>
                <a:latin typeface="Aharoni" panose="02010803020104030203" pitchFamily="2" charset="-79"/>
                <a:ea typeface="Calibri" panose="020F0502020204030204" pitchFamily="34" charset="0"/>
                <a:cs typeface="Times New Roman" panose="02020603050405020304" pitchFamily="18" charset="0"/>
              </a:rPr>
            </a:br>
            <a:r>
              <a:rPr lang="en-US" sz="3600" kern="1200" cap="all" dirty="0">
                <a:solidFill>
                  <a:srgbClr val="000000"/>
                </a:solidFill>
                <a:effectLst/>
                <a:latin typeface="Aharoni" panose="02010803020104030203" pitchFamily="2" charset="-79"/>
                <a:ea typeface="Calibri" panose="020F0502020204030204" pitchFamily="34" charset="0"/>
                <a:cs typeface="Times New Roman" panose="02020603050405020304" pitchFamily="18" charset="0"/>
              </a:rPr>
              <a:t>Achieving Public Health Goals</a:t>
            </a:r>
            <a:endParaRPr lang="en-US" sz="3600" dirty="0"/>
          </a:p>
        </p:txBody>
      </p:sp>
      <p:sp>
        <p:nvSpPr>
          <p:cNvPr id="3" name="Content Placeholder 2">
            <a:extLst>
              <a:ext uri="{FF2B5EF4-FFF2-40B4-BE49-F238E27FC236}">
                <a16:creationId xmlns:a16="http://schemas.microsoft.com/office/drawing/2014/main" id="{765E60E9-C647-47BB-B19B-696975C0EAA4}"/>
              </a:ext>
            </a:extLst>
          </p:cNvPr>
          <p:cNvSpPr>
            <a:spLocks noGrp="1"/>
          </p:cNvSpPr>
          <p:nvPr>
            <p:ph idx="1"/>
          </p:nvPr>
        </p:nvSpPr>
        <p:spPr/>
        <p:txBody>
          <a:bodyPr>
            <a:normAutofit/>
          </a:bodyPr>
          <a:lstStyle/>
          <a:p>
            <a:pPr>
              <a:buFont typeface="Wingdings" panose="05000000000000000000" pitchFamily="2" charset="2"/>
              <a:buChar char="Ø"/>
            </a:pPr>
            <a:r>
              <a:rPr lang="en-US" sz="3200" dirty="0">
                <a:latin typeface="Tahoma" panose="020B0604030504040204" pitchFamily="34" charset="0"/>
                <a:ea typeface="Tahoma" panose="020B0604030504040204" pitchFamily="34" charset="0"/>
                <a:cs typeface="Tahoma" panose="020B0604030504040204" pitchFamily="34" charset="0"/>
              </a:rPr>
              <a:t>Shift f</a:t>
            </a:r>
            <a:r>
              <a:rPr lang="en-US" sz="3200" dirty="0">
                <a:effectLst/>
                <a:latin typeface="Tahoma" panose="020B0604030504040204" pitchFamily="34" charset="0"/>
                <a:ea typeface="Tahoma" panose="020B0604030504040204" pitchFamily="34" charset="0"/>
                <a:cs typeface="Tahoma" panose="020B0604030504040204" pitchFamily="34" charset="0"/>
              </a:rPr>
              <a:t>ocus from patient to community or population beneﬁt</a:t>
            </a:r>
          </a:p>
          <a:p>
            <a:pPr>
              <a:buFont typeface="Wingdings" panose="05000000000000000000" pitchFamily="2" charset="2"/>
              <a:buChar char="Ø"/>
            </a:pPr>
            <a:r>
              <a:rPr lang="en-US" sz="3200" dirty="0">
                <a:latin typeface="Tahoma" panose="020B0604030504040204" pitchFamily="34" charset="0"/>
                <a:ea typeface="Tahoma" panose="020B0604030504040204" pitchFamily="34" charset="0"/>
                <a:cs typeface="Tahoma" panose="020B0604030504040204" pitchFamily="34" charset="0"/>
              </a:rPr>
              <a:t>T</a:t>
            </a:r>
            <a:r>
              <a:rPr lang="en-US" sz="3200" dirty="0">
                <a:effectLst/>
                <a:latin typeface="Tahoma" panose="020B0604030504040204" pitchFamily="34" charset="0"/>
                <a:ea typeface="Tahoma" panose="020B0604030504040204" pitchFamily="34" charset="0"/>
                <a:cs typeface="Tahoma" panose="020B0604030504040204" pitchFamily="34" charset="0"/>
              </a:rPr>
              <a:t>ension between “autonomy” and “justice” </a:t>
            </a:r>
          </a:p>
          <a:p>
            <a:pPr>
              <a:buFont typeface="Wingdings" panose="05000000000000000000" pitchFamily="2" charset="2"/>
              <a:buChar char="Ø"/>
            </a:pPr>
            <a:r>
              <a:rPr lang="en-US" sz="3200" dirty="0">
                <a:effectLst/>
                <a:latin typeface="Tahoma" panose="020B0604030504040204" pitchFamily="34" charset="0"/>
                <a:ea typeface="Tahoma" panose="020B0604030504040204" pitchFamily="34" charset="0"/>
                <a:cs typeface="Tahoma" panose="020B0604030504040204" pitchFamily="34" charset="0"/>
              </a:rPr>
              <a:t>Countervailing forces of “privacy” and “public health”</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2703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BA8C-F5D8-4AF8-9BE9-A1DDB281F13C}"/>
              </a:ext>
            </a:extLst>
          </p:cNvPr>
          <p:cNvSpPr>
            <a:spLocks noGrp="1"/>
          </p:cNvSpPr>
          <p:nvPr>
            <p:ph type="title"/>
          </p:nvPr>
        </p:nvSpPr>
        <p:spPr/>
        <p:txBody>
          <a:bodyPr/>
          <a:lstStyle/>
          <a:p>
            <a:br>
              <a:rPr lang="en-US" sz="1800" dirty="0">
                <a:effectLst/>
                <a:latin typeface="Aharoni" panose="02010803020104030203" pitchFamily="2" charset="-79"/>
                <a:ea typeface="Calibri" panose="020F0502020204030204" pitchFamily="34" charset="0"/>
              </a:rPr>
            </a:br>
            <a:r>
              <a:rPr lang="en-US" b="1" dirty="0">
                <a:effectLst/>
                <a:latin typeface="Aharoni" panose="02010803020104030203" pitchFamily="2" charset="-79"/>
                <a:ea typeface="Calibri" panose="020F0502020204030204" pitchFamily="34" charset="0"/>
                <a:cs typeface="Aharoni" panose="02010803020104030203" pitchFamily="2" charset="-79"/>
              </a:rPr>
              <a:t>Scientific and Technological Advances</a:t>
            </a:r>
            <a:endParaRPr lang="en-US" b="1"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B06A7ED2-BA09-4A47-986D-FDDCE14A4461}"/>
              </a:ext>
            </a:extLst>
          </p:cNvPr>
          <p:cNvSpPr>
            <a:spLocks noGrp="1"/>
          </p:cNvSpPr>
          <p:nvPr>
            <p:ph idx="1"/>
          </p:nvPr>
        </p:nvSpPr>
        <p:spPr/>
        <p:txBody>
          <a:bodyPr>
            <a:normAutofit fontScale="92500" lnSpcReduction="10000"/>
          </a:bodyPr>
          <a:lstStyle/>
          <a:p>
            <a:r>
              <a:rPr lang="en-US" sz="3200" dirty="0">
                <a:effectLst/>
                <a:latin typeface="Tahoma" panose="020B0604030504040204" pitchFamily="34" charset="0"/>
                <a:ea typeface="Tahoma" panose="020B0604030504040204" pitchFamily="34" charset="0"/>
                <a:cs typeface="Tahoma" panose="020B0604030504040204" pitchFamily="34" charset="0"/>
              </a:rPr>
              <a:t>Medicine is experiencing an exponential evolution and change</a:t>
            </a:r>
          </a:p>
          <a:p>
            <a:r>
              <a:rPr lang="en-US" sz="3200" dirty="0">
                <a:latin typeface="Tahoma" panose="020B0604030504040204" pitchFamily="34" charset="0"/>
                <a:ea typeface="Tahoma" panose="020B0604030504040204" pitchFamily="34" charset="0"/>
                <a:cs typeface="Tahoma" panose="020B0604030504040204" pitchFamily="34" charset="0"/>
              </a:rPr>
              <a:t>Telemedicine and Remote monitoring</a:t>
            </a:r>
          </a:p>
          <a:p>
            <a:r>
              <a:rPr lang="en-US" sz="3200" dirty="0">
                <a:latin typeface="Tahoma" panose="020B0604030504040204" pitchFamily="34" charset="0"/>
                <a:ea typeface="Tahoma" panose="020B0604030504040204" pitchFamily="34" charset="0"/>
                <a:cs typeface="Tahoma" panose="020B0604030504040204" pitchFamily="34" charset="0"/>
              </a:rPr>
              <a:t>Changes in business models</a:t>
            </a:r>
          </a:p>
          <a:p>
            <a:r>
              <a:rPr lang="en-US" sz="3200" dirty="0">
                <a:latin typeface="Tahoma" panose="020B0604030504040204" pitchFamily="34" charset="0"/>
                <a:ea typeface="Tahoma" panose="020B0604030504040204" pitchFamily="34" charset="0"/>
                <a:cs typeface="Tahoma" panose="020B0604030504040204" pitchFamily="34" charset="0"/>
              </a:rPr>
              <a:t>EHR, coding and billing challenges and reimbursement burdens</a:t>
            </a:r>
          </a:p>
        </p:txBody>
      </p:sp>
    </p:spTree>
    <p:extLst>
      <p:ext uri="{BB962C8B-B14F-4D97-AF65-F5344CB8AC3E}">
        <p14:creationId xmlns:p14="http://schemas.microsoft.com/office/powerpoint/2010/main" val="1802955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E2D4-AFF9-4656-AA20-32E9F0717219}"/>
              </a:ext>
            </a:extLst>
          </p:cNvPr>
          <p:cNvSpPr>
            <a:spLocks noGrp="1"/>
          </p:cNvSpPr>
          <p:nvPr>
            <p:ph type="title"/>
          </p:nvPr>
        </p:nvSpPr>
        <p:spPr/>
        <p:txBody>
          <a:bodyPr/>
          <a:lstStyle/>
          <a:p>
            <a:br>
              <a:rPr lang="en-US" sz="1800" dirty="0">
                <a:effectLst/>
                <a:latin typeface="Aharoni" panose="02010803020104030203" pitchFamily="2" charset="-79"/>
                <a:ea typeface="Calibri" panose="020F0502020204030204" pitchFamily="34" charset="0"/>
              </a:rPr>
            </a:br>
            <a:r>
              <a:rPr lang="en-US" sz="3600" dirty="0">
                <a:effectLst/>
                <a:latin typeface="Aharoni" panose="02010803020104030203" pitchFamily="2" charset="-79"/>
                <a:ea typeface="Calibri" panose="020F0502020204030204" pitchFamily="34" charset="0"/>
              </a:rPr>
              <a:t>Employed Clinician Professionalism</a:t>
            </a:r>
            <a:endParaRPr lang="en-US" sz="3600" dirty="0"/>
          </a:p>
        </p:txBody>
      </p:sp>
      <p:sp>
        <p:nvSpPr>
          <p:cNvPr id="3" name="Content Placeholder 2">
            <a:extLst>
              <a:ext uri="{FF2B5EF4-FFF2-40B4-BE49-F238E27FC236}">
                <a16:creationId xmlns:a16="http://schemas.microsoft.com/office/drawing/2014/main" id="{64872F24-1EE3-468F-93FA-2F52A74F9624}"/>
              </a:ext>
            </a:extLst>
          </p:cNvPr>
          <p:cNvSpPr>
            <a:spLocks noGrp="1"/>
          </p:cNvSpPr>
          <p:nvPr>
            <p:ph idx="1"/>
          </p:nvPr>
        </p:nvSpPr>
        <p:spPr>
          <a:xfrm>
            <a:off x="1451579" y="2015732"/>
            <a:ext cx="9603275" cy="4037749"/>
          </a:xfrm>
        </p:spPr>
        <p:txBody>
          <a:bodyPr>
            <a:noAutofit/>
          </a:bodyPr>
          <a:lstStyle/>
          <a:p>
            <a:pPr marL="514350" indent="-514350">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Pay-for-performance programs, aka value-based payment programs</a:t>
            </a:r>
          </a:p>
          <a:p>
            <a:pPr marL="514350" indent="-514350">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Programs that reward select quality measures</a:t>
            </a:r>
          </a:p>
          <a:p>
            <a:pPr marL="514350" indent="-514350">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Evidence-based treatment should take into consideration patient goals, values and preferences;</a:t>
            </a:r>
          </a:p>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Clinician is responsible</a:t>
            </a:r>
          </a:p>
        </p:txBody>
      </p:sp>
    </p:spTree>
    <p:extLst>
      <p:ext uri="{BB962C8B-B14F-4D97-AF65-F5344CB8AC3E}">
        <p14:creationId xmlns:p14="http://schemas.microsoft.com/office/powerpoint/2010/main" val="2377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11F5-E3EE-4AEC-93AE-A35A8ADF1B84}"/>
              </a:ext>
            </a:extLst>
          </p:cNvPr>
          <p:cNvSpPr>
            <a:spLocks noGrp="1"/>
          </p:cNvSpPr>
          <p:nvPr>
            <p:ph type="title"/>
          </p:nvPr>
        </p:nvSpPr>
        <p:spPr/>
        <p:txBody>
          <a:bodyPr/>
          <a:lstStyle/>
          <a:p>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effectLst/>
                <a:latin typeface="Aharoni" panose="02010803020104030203" pitchFamily="2" charset="-79"/>
                <a:ea typeface="Calibri" panose="020F0502020204030204" pitchFamily="34" charset="0"/>
                <a:cs typeface="Aharoni" panose="02010803020104030203" pitchFamily="2" charset="-79"/>
              </a:rPr>
              <a:t>Documentation </a:t>
            </a:r>
            <a:r>
              <a:rPr lang="en-US" sz="3600" b="1" dirty="0">
                <a:latin typeface="Aharoni" panose="02010803020104030203" pitchFamily="2" charset="-79"/>
                <a:ea typeface="Calibri" panose="020F0502020204030204" pitchFamily="34" charset="0"/>
                <a:cs typeface="Aharoni" panose="02010803020104030203" pitchFamily="2" charset="-79"/>
              </a:rPr>
              <a:t>in medical records</a:t>
            </a:r>
            <a:endParaRPr lang="en-US" sz="36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D85D4397-D07D-4899-ABD5-9E5A70FA6645}"/>
              </a:ext>
            </a:extLst>
          </p:cNvPr>
          <p:cNvSpPr>
            <a:spLocks noGrp="1"/>
          </p:cNvSpPr>
          <p:nvPr>
            <p:ph idx="1"/>
          </p:nvPr>
        </p:nvSpPr>
        <p:spPr>
          <a:xfrm>
            <a:off x="1451579" y="2015732"/>
            <a:ext cx="9603275" cy="3911539"/>
          </a:xfrm>
        </p:spPr>
        <p:txBody>
          <a:bodyPr>
            <a:norm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Patient safety - primary goal . </a:t>
            </a:r>
          </a:p>
          <a:p>
            <a:r>
              <a:rPr lang="en-US" sz="2800" b="1" dirty="0">
                <a:latin typeface="Calibri" panose="020F0502020204030204" pitchFamily="34" charset="0"/>
                <a:ea typeface="Calibri" panose="020F0502020204030204" pitchFamily="34" charset="0"/>
                <a:cs typeface="Times New Roman" panose="02020603050405020304" pitchFamily="18" charset="0"/>
              </a:rPr>
              <a:t>T</a:t>
            </a:r>
            <a:r>
              <a:rPr lang="en-US" sz="2800" b="1" dirty="0">
                <a:effectLst/>
                <a:latin typeface="Calibri" panose="020F0502020204030204" pitchFamily="34" charset="0"/>
                <a:ea typeface="Calibri" panose="020F0502020204030204" pitchFamily="34" charset="0"/>
                <a:cs typeface="Times New Roman" panose="02020603050405020304" pitchFamily="18" charset="0"/>
              </a:rPr>
              <a:t>ruthful and accurate, private, secure, and transparent.; clear, concise but thorough, legible if hand-written, organized, veriﬁable, and completed in a timely manner. </a:t>
            </a:r>
          </a:p>
          <a:p>
            <a:r>
              <a:rPr lang="en-US" sz="2800" b="1" dirty="0">
                <a:latin typeface="Calibri" panose="020F0502020204030204" pitchFamily="34" charset="0"/>
                <a:ea typeface="Calibri" panose="020F0502020204030204" pitchFamily="34" charset="0"/>
                <a:cs typeface="Times New Roman" panose="02020603050405020304" pitchFamily="18" charset="0"/>
              </a:rPr>
              <a:t>Medical scribes</a:t>
            </a:r>
          </a:p>
          <a:p>
            <a:r>
              <a:rPr lang="en-US" sz="2800" b="1" dirty="0">
                <a:effectLst/>
                <a:latin typeface="Calibri" panose="020F0502020204030204" pitchFamily="34" charset="0"/>
                <a:ea typeface="Calibri" panose="020F0502020204030204" pitchFamily="34" charset="0"/>
                <a:cs typeface="Times New Roman" panose="02020603050405020304" pitchFamily="18" charset="0"/>
              </a:rPr>
              <a:t>Copying and pasting</a:t>
            </a:r>
          </a:p>
          <a:p>
            <a:endParaRPr lang="en-US" dirty="0"/>
          </a:p>
        </p:txBody>
      </p:sp>
    </p:spTree>
    <p:extLst>
      <p:ext uri="{BB962C8B-B14F-4D97-AF65-F5344CB8AC3E}">
        <p14:creationId xmlns:p14="http://schemas.microsoft.com/office/powerpoint/2010/main" val="2443900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2288-8374-446D-A012-46B6D74720D8}"/>
              </a:ext>
            </a:extLst>
          </p:cNvPr>
          <p:cNvSpPr>
            <a:spLocks noGrp="1"/>
          </p:cNvSpPr>
          <p:nvPr>
            <p:ph type="title"/>
          </p:nvPr>
        </p:nvSpPr>
        <p:spPr/>
        <p:txBody>
          <a:bodyPr>
            <a:normAutofit/>
          </a:bodyPr>
          <a:lstStyle/>
          <a:p>
            <a:br>
              <a:rPr lang="en-US" sz="1000" b="1" dirty="0">
                <a:effectLst/>
                <a:latin typeface="Calibri" panose="020F0502020204030204" pitchFamily="34" charset="0"/>
                <a:ea typeface="Calibri" panose="020F0502020204030204" pitchFamily="34" charset="0"/>
                <a:cs typeface="Times New Roman" panose="02020603050405020304" pitchFamily="18" charset="0"/>
              </a:rPr>
            </a:br>
            <a:br>
              <a:rPr lang="en-US" sz="1000" b="1"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effectLst/>
                <a:latin typeface="Calibri" panose="020F0502020204030204" pitchFamily="34" charset="0"/>
                <a:ea typeface="Calibri" panose="020F0502020204030204" pitchFamily="34" charset="0"/>
                <a:cs typeface="Times New Roman" panose="02020603050405020304" pitchFamily="18" charset="0"/>
              </a:rPr>
              <a:t>Ethical coding and billing practices</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3600" dirty="0"/>
          </a:p>
        </p:txBody>
      </p:sp>
      <p:sp>
        <p:nvSpPr>
          <p:cNvPr id="3" name="Content Placeholder 2">
            <a:extLst>
              <a:ext uri="{FF2B5EF4-FFF2-40B4-BE49-F238E27FC236}">
                <a16:creationId xmlns:a16="http://schemas.microsoft.com/office/drawing/2014/main" id="{38D437B4-678B-4E58-8F37-F1E67879416A}"/>
              </a:ext>
            </a:extLst>
          </p:cNvPr>
          <p:cNvSpPr>
            <a:spLocks noGrp="1"/>
          </p:cNvSpPr>
          <p:nvPr>
            <p:ph idx="1"/>
          </p:nvPr>
        </p:nvSpPr>
        <p:spPr>
          <a:xfrm>
            <a:off x="1451579" y="2015732"/>
            <a:ext cx="9603275" cy="3846225"/>
          </a:xfrm>
        </p:spPr>
        <p:txBody>
          <a:bodyPr>
            <a:noAutofit/>
          </a:bodyPr>
          <a:lstStyle/>
          <a:p>
            <a:r>
              <a:rPr lang="en-US" sz="2800" b="1" dirty="0">
                <a:effectLst/>
                <a:latin typeface="Tahoma" panose="020B0604030504040204" pitchFamily="34" charset="0"/>
                <a:ea typeface="Tahoma" panose="020B0604030504040204" pitchFamily="34" charset="0"/>
                <a:cs typeface="Tahoma" panose="020B0604030504040204" pitchFamily="34" charset="0"/>
              </a:rPr>
              <a:t>Policies and procedures </a:t>
            </a:r>
          </a:p>
          <a:p>
            <a:r>
              <a:rPr lang="en-US" sz="2800" b="1" dirty="0">
                <a:effectLst/>
                <a:latin typeface="Tahoma" panose="020B0604030504040204" pitchFamily="34" charset="0"/>
                <a:ea typeface="Tahoma" panose="020B0604030504040204" pitchFamily="34" charset="0"/>
                <a:cs typeface="Tahoma" panose="020B0604030504040204" pitchFamily="34" charset="0"/>
              </a:rPr>
              <a:t>Veriﬁed and audited clinical documentation </a:t>
            </a:r>
          </a:p>
          <a:p>
            <a:r>
              <a:rPr lang="en-US" sz="2800" b="1" dirty="0">
                <a:effectLst/>
                <a:latin typeface="Tahoma" panose="020B0604030504040204" pitchFamily="34" charset="0"/>
                <a:ea typeface="Tahoma" panose="020B0604030504040204" pitchFamily="34" charset="0"/>
                <a:cs typeface="Tahoma" panose="020B0604030504040204" pitchFamily="34" charset="0"/>
              </a:rPr>
              <a:t>Consistent with the complexity of decision making and the clinician time.</a:t>
            </a:r>
          </a:p>
          <a:p>
            <a:r>
              <a:rPr lang="en-US" sz="2800" b="1" dirty="0">
                <a:effectLst/>
                <a:latin typeface="Tahoma" panose="020B0604030504040204" pitchFamily="34" charset="0"/>
                <a:ea typeface="Tahoma" panose="020B0604030504040204" pitchFamily="34" charset="0"/>
                <a:cs typeface="Tahoma" panose="020B0604030504040204" pitchFamily="34" charset="0"/>
              </a:rPr>
              <a:t>Volume of documentation </a:t>
            </a:r>
          </a:p>
          <a:p>
            <a:r>
              <a:rPr lang="en-US" sz="2800" b="1" dirty="0">
                <a:latin typeface="Tahoma" panose="020B0604030504040204" pitchFamily="34" charset="0"/>
                <a:ea typeface="Tahoma" panose="020B0604030504040204" pitchFamily="34" charset="0"/>
                <a:cs typeface="Tahoma" panose="020B0604030504040204" pitchFamily="34" charset="0"/>
              </a:rPr>
              <a:t>Avoid upcoding</a:t>
            </a:r>
          </a:p>
        </p:txBody>
      </p:sp>
    </p:spTree>
    <p:extLst>
      <p:ext uri="{BB962C8B-B14F-4D97-AF65-F5344CB8AC3E}">
        <p14:creationId xmlns:p14="http://schemas.microsoft.com/office/powerpoint/2010/main" val="388766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9E0D-1854-4E59-9A0B-B159562BB8AD}"/>
              </a:ext>
            </a:extLst>
          </p:cNvPr>
          <p:cNvSpPr>
            <a:spLocks noGrp="1"/>
          </p:cNvSpPr>
          <p:nvPr>
            <p:ph type="title"/>
          </p:nvPr>
        </p:nvSpPr>
        <p:spPr>
          <a:xfrm>
            <a:off x="1451579" y="690219"/>
            <a:ext cx="9603275" cy="1049235"/>
          </a:xfrm>
          <a:solidFill>
            <a:schemeClr val="bg1">
              <a:lumMod val="75000"/>
            </a:schemeClr>
          </a:solidFill>
        </p:spPr>
        <p:txBody>
          <a:bodyPr>
            <a:normAutofit fontScale="90000"/>
          </a:bodyPr>
          <a:lstStyle/>
          <a:p>
            <a:pPr algn="ctr"/>
            <a:br>
              <a:rPr lang="en-US" sz="1800" b="1" i="1"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solidFill>
                  <a:schemeClr val="accent1">
                    <a:lumMod val="50000"/>
                  </a:schemeClr>
                </a:solidFill>
                <a:effectLst/>
                <a:latin typeface="Aharoni" panose="02010803020104030203" pitchFamily="2" charset="-79"/>
                <a:ea typeface="Calibri" panose="020F0502020204030204" pitchFamily="34" charset="0"/>
                <a:cs typeface="Aharoni" panose="02010803020104030203" pitchFamily="2" charset="-79"/>
              </a:rPr>
              <a:t>Society (patient and public)  obligations</a:t>
            </a:r>
            <a:endParaRPr lang="en-US" sz="36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508C8C5-54A7-48F9-A352-D6205AA4FBC7}"/>
              </a:ext>
            </a:extLst>
          </p:cNvPr>
          <p:cNvSpPr>
            <a:spLocks noGrp="1"/>
          </p:cNvSpPr>
          <p:nvPr>
            <p:ph idx="1"/>
          </p:nvPr>
        </p:nvSpPr>
        <p:spPr>
          <a:xfrm>
            <a:off x="7051040" y="2219514"/>
            <a:ext cx="4980940" cy="3948267"/>
          </a:xfrm>
          <a:solidFill>
            <a:schemeClr val="bg1">
              <a:lumMod val="75000"/>
            </a:schemeClr>
          </a:solidFill>
        </p:spPr>
        <p:txBody>
          <a:bodyPr>
            <a:noAutofit/>
          </a:bodyPr>
          <a:lstStyle/>
          <a:p>
            <a:pPr marL="514350" indent="-51435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Create and maintain a healthcare system </a:t>
            </a:r>
          </a:p>
          <a:p>
            <a:pPr marL="514350" indent="-51435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Accept some responsibility for their own health</a:t>
            </a:r>
          </a:p>
          <a:p>
            <a:pPr marL="514350" indent="-51435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Trust clinicians; provide them autonomy</a:t>
            </a:r>
          </a:p>
          <a:p>
            <a:pPr marL="514350" indent="-514350">
              <a:lnSpc>
                <a:spcPct val="100000"/>
              </a:lnSpc>
              <a:buFont typeface="+mj-lt"/>
              <a:buAutoNum type="arabicPeriod"/>
            </a:pPr>
            <a:r>
              <a:rPr lang="en-US" sz="2800" dirty="0">
                <a:effectLst/>
                <a:latin typeface="Tahoma" panose="020B0604030504040204" pitchFamily="34" charset="0"/>
                <a:ea typeface="Tahoma" panose="020B0604030504040204" pitchFamily="34" charset="0"/>
                <a:cs typeface="Tahoma" panose="020B0604030504040204" pitchFamily="34" charset="0"/>
              </a:rPr>
              <a:t>Balanced lifestyle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100+ Best Society Photos · 100% Free Download · Pexels Stock Photos">
            <a:extLst>
              <a:ext uri="{FF2B5EF4-FFF2-40B4-BE49-F238E27FC236}">
                <a16:creationId xmlns:a16="http://schemas.microsoft.com/office/drawing/2014/main" id="{766E335B-C368-4014-A4B6-EA305FF95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9514"/>
            <a:ext cx="7025386" cy="3948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837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26D4-90A2-4D11-846B-9F920D119BA6}"/>
              </a:ext>
            </a:extLst>
          </p:cNvPr>
          <p:cNvSpPr>
            <a:spLocks noGrp="1"/>
          </p:cNvSpPr>
          <p:nvPr>
            <p:ph type="title"/>
          </p:nvPr>
        </p:nvSpPr>
        <p:spPr/>
        <p:txBody>
          <a:bodyPr/>
          <a:lstStyle/>
          <a:p>
            <a:br>
              <a:rPr lang="en-US" sz="1800" b="1" dirty="0">
                <a:effectLst/>
                <a:latin typeface="Aharoni" panose="02010803020104030203" pitchFamily="2" charset="-79"/>
                <a:ea typeface="Calibri" panose="020F0502020204030204" pitchFamily="34" charset="0"/>
                <a:cs typeface="Times New Roman" panose="02020603050405020304" pitchFamily="18" charset="0"/>
              </a:rPr>
            </a:br>
            <a:r>
              <a:rPr lang="en-US" sz="2800" b="1" dirty="0">
                <a:effectLst/>
                <a:latin typeface="Aharoni" panose="02010803020104030203" pitchFamily="2" charset="-79"/>
                <a:ea typeface="Calibri" panose="020F0502020204030204" pitchFamily="34" charset="0"/>
                <a:cs typeface="Times New Roman" panose="02020603050405020304" pitchFamily="18" charset="0"/>
              </a:rPr>
              <a:t>EHR information – Ethical and Legal concerns</a:t>
            </a:r>
            <a:endParaRPr lang="en-US" sz="2800" dirty="0"/>
          </a:p>
        </p:txBody>
      </p:sp>
      <p:sp>
        <p:nvSpPr>
          <p:cNvPr id="3" name="Content Placeholder 2">
            <a:extLst>
              <a:ext uri="{FF2B5EF4-FFF2-40B4-BE49-F238E27FC236}">
                <a16:creationId xmlns:a16="http://schemas.microsoft.com/office/drawing/2014/main" id="{06DAD01D-DB37-4F61-A896-DC152D791A06}"/>
              </a:ext>
            </a:extLst>
          </p:cNvPr>
          <p:cNvSpPr>
            <a:spLocks noGrp="1"/>
          </p:cNvSpPr>
          <p:nvPr>
            <p:ph idx="1"/>
          </p:nvPr>
        </p:nvSpPr>
        <p:spPr>
          <a:xfrm>
            <a:off x="832757" y="2015732"/>
            <a:ext cx="10564586" cy="4037749"/>
          </a:xfrm>
        </p:spPr>
        <p:txBody>
          <a:bodyPr>
            <a:noAutofit/>
          </a:bodyPr>
          <a:lstStyle/>
          <a:p>
            <a:pPr>
              <a:lnSpc>
                <a:spcPct val="100000"/>
              </a:lnSpc>
            </a:pPr>
            <a:r>
              <a:rPr lang="en-US" sz="2800" b="1" dirty="0">
                <a:effectLst/>
                <a:latin typeface="Calibri" panose="020F0502020204030204" pitchFamily="34" charset="0"/>
                <a:ea typeface="Calibri" panose="020F0502020204030204" pitchFamily="34" charset="0"/>
                <a:cs typeface="Times New Roman" panose="02020603050405020304" pitchFamily="18" charset="0"/>
              </a:rPr>
              <a:t>Information belongs to and should be accessible to the patient</a:t>
            </a:r>
          </a:p>
          <a:p>
            <a:pPr>
              <a:lnSpc>
                <a:spcPct val="100000"/>
              </a:lnSpc>
            </a:pPr>
            <a:r>
              <a:rPr lang="en-US" sz="2800" b="1" dirty="0">
                <a:effectLst/>
                <a:latin typeface="Calibri" panose="020F0502020204030204" pitchFamily="34" charset="0"/>
                <a:ea typeface="Calibri" panose="020F0502020204030204" pitchFamily="34" charset="0"/>
                <a:cs typeface="Times New Roman" panose="02020603050405020304" pitchFamily="18" charset="0"/>
              </a:rPr>
              <a:t>EHR itself belongs to the clinician or hospital</a:t>
            </a:r>
          </a:p>
          <a:p>
            <a:pPr>
              <a:lnSpc>
                <a:spcPct val="100000"/>
              </a:lnSpc>
            </a:pPr>
            <a:r>
              <a:rPr lang="en-US" sz="2800" b="1" dirty="0">
                <a:latin typeface="Calibri" panose="020F0502020204030204" pitchFamily="34" charset="0"/>
                <a:cs typeface="Times New Roman" panose="02020603050405020304" pitchFamily="18" charset="0"/>
              </a:rPr>
              <a:t>Concerns: Vulnerabilities; Security; Inaccurate information; upcoding and cloning; distraction from patient; and loss of clinical contest</a:t>
            </a:r>
          </a:p>
          <a:p>
            <a:pPr>
              <a:lnSpc>
                <a:spcPct val="100000"/>
              </a:lnSpc>
            </a:pPr>
            <a:r>
              <a:rPr lang="en-US" sz="2800" b="1" dirty="0">
                <a:latin typeface="Calibri" panose="020F0502020204030204" pitchFamily="34" charset="0"/>
                <a:cs typeface="Times New Roman" panose="02020603050405020304" pitchFamily="18" charset="0"/>
              </a:rPr>
              <a:t>Leading cause of burnout</a:t>
            </a:r>
          </a:p>
          <a:p>
            <a:pPr>
              <a:lnSpc>
                <a:spcPct val="100000"/>
              </a:lnSpc>
            </a:pPr>
            <a:r>
              <a:rPr lang="en-US" sz="2800" b="1" dirty="0">
                <a:latin typeface="Calibri" panose="020F0502020204030204" pitchFamily="34" charset="0"/>
                <a:cs typeface="Times New Roman" panose="02020603050405020304" pitchFamily="18" charset="0"/>
              </a:rPr>
              <a:t>Team-based care support</a:t>
            </a:r>
          </a:p>
          <a:p>
            <a:pPr>
              <a:lnSpc>
                <a:spcPct val="100000"/>
              </a:lnSpc>
            </a:pPr>
            <a:r>
              <a:rPr lang="en-US" sz="2800" b="1" dirty="0">
                <a:latin typeface="Calibri" panose="020F0502020204030204" pitchFamily="34" charset="0"/>
                <a:cs typeface="Times New Roman" panose="02020603050405020304" pitchFamily="18" charset="0"/>
              </a:rPr>
              <a:t>Patient portals</a:t>
            </a:r>
            <a:endParaRPr lang="en-US" sz="2800" b="1" dirty="0"/>
          </a:p>
        </p:txBody>
      </p:sp>
    </p:spTree>
    <p:extLst>
      <p:ext uri="{BB962C8B-B14F-4D97-AF65-F5344CB8AC3E}">
        <p14:creationId xmlns:p14="http://schemas.microsoft.com/office/powerpoint/2010/main" val="942452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71922-F3F5-4A77-9463-AE7E5C6D1EA7}"/>
              </a:ext>
            </a:extLst>
          </p:cNvPr>
          <p:cNvSpPr>
            <a:spLocks noGrp="1"/>
          </p:cNvSpPr>
          <p:nvPr>
            <p:ph type="title"/>
          </p:nvPr>
        </p:nvSpPr>
        <p:spPr/>
        <p:txBody>
          <a:bodyPr>
            <a:normAutofit fontScale="90000"/>
          </a:bodyPr>
          <a:lstStyle/>
          <a:p>
            <a:br>
              <a:rPr lang="en-US" sz="1800" dirty="0">
                <a:effectLst/>
                <a:latin typeface="Aharoni" panose="02010803020104030203" pitchFamily="2" charset="-79"/>
                <a:ea typeface="Calibri" panose="020F0502020204030204" pitchFamily="34" charset="0"/>
              </a:rPr>
            </a:br>
            <a:r>
              <a:rPr lang="en-US" dirty="0">
                <a:effectLst/>
                <a:latin typeface="Aharoni" panose="02010803020104030203" pitchFamily="2" charset="-79"/>
                <a:ea typeface="Calibri" panose="020F0502020204030204" pitchFamily="34" charset="0"/>
              </a:rPr>
              <a:t>Conflict of interest in New Models of Care Delivery</a:t>
            </a:r>
            <a:endParaRPr lang="en-US" dirty="0"/>
          </a:p>
        </p:txBody>
      </p:sp>
      <p:sp>
        <p:nvSpPr>
          <p:cNvPr id="3" name="Content Placeholder 2">
            <a:extLst>
              <a:ext uri="{FF2B5EF4-FFF2-40B4-BE49-F238E27FC236}">
                <a16:creationId xmlns:a16="http://schemas.microsoft.com/office/drawing/2014/main" id="{CB823897-B309-4838-A652-88987BA88F17}"/>
              </a:ext>
            </a:extLst>
          </p:cNvPr>
          <p:cNvSpPr>
            <a:spLocks noGrp="1"/>
          </p:cNvSpPr>
          <p:nvPr>
            <p:ph idx="1"/>
          </p:nvPr>
        </p:nvSpPr>
        <p:spPr>
          <a:xfrm>
            <a:off x="1799051" y="2066544"/>
            <a:ext cx="8332501" cy="3986937"/>
          </a:xfrm>
        </p:spPr>
        <p:txBody>
          <a:bodyPr>
            <a:noAutofit/>
          </a:bodyPr>
          <a:lstStyle/>
          <a:p>
            <a:r>
              <a:rPr lang="en-US" sz="3200" dirty="0">
                <a:effectLst/>
                <a:latin typeface="Tahoma" panose="020B0604030504040204" pitchFamily="34" charset="0"/>
                <a:ea typeface="Tahoma" panose="020B0604030504040204" pitchFamily="34" charset="0"/>
                <a:cs typeface="Tahoma" panose="020B0604030504040204" pitchFamily="34" charset="0"/>
              </a:rPr>
              <a:t>Changes to the delivery of health care </a:t>
            </a:r>
          </a:p>
          <a:p>
            <a:r>
              <a:rPr lang="en-US" sz="3200" dirty="0">
                <a:effectLst/>
                <a:latin typeface="Tahoma" panose="020B0604030504040204" pitchFamily="34" charset="0"/>
                <a:ea typeface="Tahoma" panose="020B0604030504040204" pitchFamily="34" charset="0"/>
                <a:cs typeface="Tahoma" panose="020B0604030504040204" pitchFamily="34" charset="0"/>
              </a:rPr>
              <a:t>Potential conflicts of interest </a:t>
            </a:r>
          </a:p>
          <a:p>
            <a:r>
              <a:rPr lang="en-US" sz="3200" dirty="0">
                <a:effectLst/>
                <a:latin typeface="Tahoma" panose="020B0604030504040204" pitchFamily="34" charset="0"/>
                <a:ea typeface="Tahoma" panose="020B0604030504040204" pitchFamily="34" charset="0"/>
                <a:cs typeface="Tahoma" panose="020B0604030504040204" pitchFamily="34" charset="0"/>
              </a:rPr>
              <a:t>Overtreatment versus undertreatment</a:t>
            </a:r>
          </a:p>
          <a:p>
            <a:r>
              <a:rPr lang="en-US" sz="3200" dirty="0">
                <a:effectLst/>
                <a:latin typeface="Tahoma" panose="020B0604030504040204" pitchFamily="34" charset="0"/>
                <a:ea typeface="Tahoma" panose="020B0604030504040204" pitchFamily="34" charset="0"/>
                <a:cs typeface="Tahoma" panose="020B0604030504040204" pitchFamily="34" charset="0"/>
              </a:rPr>
              <a:t>Clinicians with financial interests in alternative sites of care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32303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18,036 Take Break Photos - Free &amp; Royalty-Free Stock Photos from Dreamstime">
            <a:extLst>
              <a:ext uri="{FF2B5EF4-FFF2-40B4-BE49-F238E27FC236}">
                <a16:creationId xmlns:a16="http://schemas.microsoft.com/office/drawing/2014/main" id="{4C61D196-71E3-4C6D-9F39-D5BA4369D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905" y="0"/>
            <a:ext cx="8094190" cy="608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38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19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AABFD5-6C69-4CD3-9448-1289ABF4E73B}"/>
              </a:ext>
            </a:extLst>
          </p:cNvPr>
          <p:cNvSpPr txBox="1"/>
          <p:nvPr/>
        </p:nvSpPr>
        <p:spPr>
          <a:xfrm>
            <a:off x="1076130" y="373224"/>
            <a:ext cx="10039739" cy="1938992"/>
          </a:xfrm>
          <a:prstGeom prst="rect">
            <a:avLst/>
          </a:prstGeom>
          <a:solidFill>
            <a:srgbClr val="FFC000"/>
          </a:solidFill>
        </p:spPr>
        <p:txBody>
          <a:bodyPr wrap="square" rtlCol="0">
            <a:spAutoFit/>
          </a:bodyPr>
          <a:lstStyle/>
          <a:p>
            <a:pPr algn="ctr"/>
            <a:r>
              <a:rPr lang="en-US" sz="6000" b="1" kern="1800" dirty="0">
                <a:solidFill>
                  <a:srgbClr val="800000"/>
                </a:solidFill>
                <a:effectLst/>
                <a:latin typeface="Old English Text MT" panose="03040902040508030806" pitchFamily="66" charset="0"/>
                <a:ea typeface="Times New Roman" panose="02020603050405020304" pitchFamily="18" charset="0"/>
                <a:cs typeface="Times New Roman" panose="02020603050405020304" pitchFamily="18" charset="0"/>
              </a:rPr>
              <a:t>Healthcare Technology</a:t>
            </a:r>
          </a:p>
          <a:p>
            <a:pPr algn="ctr"/>
            <a:r>
              <a:rPr lang="en-US" sz="6000" b="1" kern="1800" dirty="0">
                <a:solidFill>
                  <a:srgbClr val="800000"/>
                </a:solidFill>
                <a:latin typeface="Old English Text MT" panose="03040902040508030806" pitchFamily="66" charset="0"/>
                <a:cs typeface="Times New Roman" panose="02020603050405020304" pitchFamily="18" charset="0"/>
              </a:rPr>
              <a:t>(</a:t>
            </a:r>
            <a:r>
              <a:rPr lang="en-US" sz="6000" b="1" kern="1800" dirty="0" err="1">
                <a:solidFill>
                  <a:srgbClr val="800000"/>
                </a:solidFill>
                <a:latin typeface="Old English Text MT" panose="03040902040508030806" pitchFamily="66" charset="0"/>
                <a:cs typeface="Times New Roman" panose="02020603050405020304" pitchFamily="18" charset="0"/>
              </a:rPr>
              <a:t>HealthTech</a:t>
            </a:r>
            <a:r>
              <a:rPr lang="en-US" sz="6000" b="1" kern="1800" dirty="0">
                <a:solidFill>
                  <a:srgbClr val="800000"/>
                </a:solidFill>
                <a:latin typeface="Old English Text MT" panose="03040902040508030806" pitchFamily="66" charset="0"/>
                <a:cs typeface="Times New Roman" panose="02020603050405020304" pitchFamily="18" charset="0"/>
              </a:rPr>
              <a:t>)</a:t>
            </a:r>
            <a:endParaRPr lang="en-US" sz="6000" dirty="0">
              <a:solidFill>
                <a:srgbClr val="800000"/>
              </a:solidFill>
            </a:endParaRPr>
          </a:p>
        </p:txBody>
      </p:sp>
      <p:pic>
        <p:nvPicPr>
          <p:cNvPr id="2050" name="Picture 2" descr="doctor discussing with modern medical graphical user interface hologram - artificial intelligence healthcare stock pictures, royalty-free photos &amp; images">
            <a:extLst>
              <a:ext uri="{FF2B5EF4-FFF2-40B4-BE49-F238E27FC236}">
                <a16:creationId xmlns:a16="http://schemas.microsoft.com/office/drawing/2014/main" id="{5FB2E252-D236-40AE-B2BF-9EA519A26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451" y="2536551"/>
            <a:ext cx="6088848" cy="3422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rgeon using computer near robot woman - artificial intelligence healthcare stock pictures, royalty-free photos &amp; images">
            <a:extLst>
              <a:ext uri="{FF2B5EF4-FFF2-40B4-BE49-F238E27FC236}">
                <a16:creationId xmlns:a16="http://schemas.microsoft.com/office/drawing/2014/main" id="{735A929F-5777-4E14-89FE-865CFDABF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689" y="2536551"/>
            <a:ext cx="5189498" cy="345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649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71AA6-404C-4BB2-9C89-0EEB4110D7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A52836-B4CF-4EE6-BB07-7311E6ECF373}"/>
              </a:ext>
            </a:extLst>
          </p:cNvPr>
          <p:cNvSpPr>
            <a:spLocks noGrp="1"/>
          </p:cNvSpPr>
          <p:nvPr>
            <p:ph idx="1"/>
          </p:nvPr>
        </p:nvSpPr>
        <p:spPr/>
        <p:txBody>
          <a:bodyPr/>
          <a:lstStyle/>
          <a:p>
            <a:endParaRPr lang="en-US"/>
          </a:p>
        </p:txBody>
      </p:sp>
      <p:pic>
        <p:nvPicPr>
          <p:cNvPr id="4" name="Picture 3" descr="Mobile health (m-health): Evidence-based progress or scientific  retrogression - ScienceDirect">
            <a:extLst>
              <a:ext uri="{FF2B5EF4-FFF2-40B4-BE49-F238E27FC236}">
                <a16:creationId xmlns:a16="http://schemas.microsoft.com/office/drawing/2014/main" id="{427B8581-0F62-42C4-87AA-31EA769F42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170" y="49695"/>
            <a:ext cx="11482728" cy="6043541"/>
          </a:xfrm>
          <a:prstGeom prst="rect">
            <a:avLst/>
          </a:prstGeom>
          <a:noFill/>
          <a:ln>
            <a:noFill/>
          </a:ln>
        </p:spPr>
      </p:pic>
    </p:spTree>
    <p:extLst>
      <p:ext uri="{BB962C8B-B14F-4D97-AF65-F5344CB8AC3E}">
        <p14:creationId xmlns:p14="http://schemas.microsoft.com/office/powerpoint/2010/main" val="2094861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2C64F-48BE-46B3-AD49-B5E4587F02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0BD076-EC60-409A-987D-1BCF7A75AC2D}"/>
              </a:ext>
            </a:extLst>
          </p:cNvPr>
          <p:cNvSpPr>
            <a:spLocks noGrp="1"/>
          </p:cNvSpPr>
          <p:nvPr>
            <p:ph idx="1"/>
          </p:nvPr>
        </p:nvSpPr>
        <p:spPr/>
        <p:txBody>
          <a:bodyPr/>
          <a:lstStyle/>
          <a:p>
            <a:endParaRPr lang="en-US"/>
          </a:p>
        </p:txBody>
      </p:sp>
      <p:pic>
        <p:nvPicPr>
          <p:cNvPr id="4" name="Picture 3" descr="Telehealth in the era of COVID-19 - Economist Intelligence Unit">
            <a:extLst>
              <a:ext uri="{FF2B5EF4-FFF2-40B4-BE49-F238E27FC236}">
                <a16:creationId xmlns:a16="http://schemas.microsoft.com/office/drawing/2014/main" id="{E1F293FA-E9CD-49AC-A215-3231270899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93" y="9940"/>
            <a:ext cx="12312399" cy="6251712"/>
          </a:xfrm>
          <a:prstGeom prst="rect">
            <a:avLst/>
          </a:prstGeom>
          <a:noFill/>
          <a:ln>
            <a:noFill/>
          </a:ln>
        </p:spPr>
      </p:pic>
      <p:sp>
        <p:nvSpPr>
          <p:cNvPr id="5" name="TextBox 4">
            <a:extLst>
              <a:ext uri="{FF2B5EF4-FFF2-40B4-BE49-F238E27FC236}">
                <a16:creationId xmlns:a16="http://schemas.microsoft.com/office/drawing/2014/main" id="{DBCAAA27-7F73-4355-8A7A-82DB0B8656FF}"/>
              </a:ext>
            </a:extLst>
          </p:cNvPr>
          <p:cNvSpPr txBox="1"/>
          <p:nvPr/>
        </p:nvSpPr>
        <p:spPr>
          <a:xfrm>
            <a:off x="6736080" y="1053548"/>
            <a:ext cx="5029200" cy="3046988"/>
          </a:xfrm>
          <a:prstGeom prst="rect">
            <a:avLst/>
          </a:prstGeom>
          <a:noFill/>
        </p:spPr>
        <p:txBody>
          <a:bodyPr wrap="square" rtlCol="0">
            <a:spAutoFit/>
          </a:bodyPr>
          <a:lstStyle/>
          <a:p>
            <a:pPr marL="685800" indent="-685800">
              <a:buFont typeface="Arial" panose="020B0604020202020204" pitchFamily="34" charset="0"/>
              <a:buChar char="•"/>
            </a:pPr>
            <a:r>
              <a:rPr lang="en-US" sz="4800" dirty="0">
                <a:solidFill>
                  <a:schemeClr val="bg1"/>
                </a:solidFill>
                <a:latin typeface="Aharoni" panose="02010803020104030203" pitchFamily="2" charset="-79"/>
                <a:cs typeface="Aharoni" panose="02010803020104030203" pitchFamily="2" charset="-79"/>
              </a:rPr>
              <a:t>Legislation</a:t>
            </a:r>
          </a:p>
          <a:p>
            <a:pPr marL="685800" indent="-685800">
              <a:buFont typeface="Arial" panose="020B0604020202020204" pitchFamily="34" charset="0"/>
              <a:buChar char="•"/>
            </a:pPr>
            <a:endParaRPr lang="en-US" sz="4800" dirty="0">
              <a:solidFill>
                <a:schemeClr val="bg1"/>
              </a:solidFill>
              <a:latin typeface="Aharoni" panose="02010803020104030203" pitchFamily="2" charset="-79"/>
              <a:cs typeface="Aharoni" panose="02010803020104030203" pitchFamily="2" charset="-79"/>
            </a:endParaRPr>
          </a:p>
          <a:p>
            <a:pPr marL="685800" indent="-685800">
              <a:buFont typeface="Arial" panose="020B0604020202020204" pitchFamily="34" charset="0"/>
              <a:buChar char="•"/>
            </a:pPr>
            <a:r>
              <a:rPr lang="en-US" sz="4800" dirty="0">
                <a:solidFill>
                  <a:schemeClr val="bg1"/>
                </a:solidFill>
                <a:latin typeface="Aharoni" panose="02010803020104030203" pitchFamily="2" charset="-79"/>
                <a:cs typeface="Aharoni" panose="02010803020104030203" pitchFamily="2" charset="-79"/>
              </a:rPr>
              <a:t>2021 – Arizona</a:t>
            </a:r>
          </a:p>
          <a:p>
            <a:pPr marL="685800" indent="-685800">
              <a:buFont typeface="Arial" panose="020B0604020202020204" pitchFamily="34" charset="0"/>
              <a:buChar char="•"/>
            </a:pPr>
            <a:endParaRPr lang="en-US" sz="48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059438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19C54-0A20-4BA0-91F6-B86226A2020A}"/>
              </a:ext>
            </a:extLst>
          </p:cNvPr>
          <p:cNvSpPr>
            <a:spLocks noGrp="1"/>
          </p:cNvSpPr>
          <p:nvPr>
            <p:ph type="title"/>
          </p:nvPr>
        </p:nvSpPr>
        <p:spPr>
          <a:xfrm>
            <a:off x="512956" y="1405054"/>
            <a:ext cx="4549692" cy="3144644"/>
          </a:xfrm>
          <a:solidFill>
            <a:srgbClr val="FFC000"/>
          </a:solidFill>
        </p:spPr>
        <p:txBody>
          <a:bodyPr>
            <a:normAutofit/>
          </a:bodyPr>
          <a:lstStyle/>
          <a:p>
            <a:pPr algn="ctr"/>
            <a:br>
              <a:rPr lang="en-US" sz="6000" dirty="0">
                <a:latin typeface="Aharoni" panose="02010803020104030203" pitchFamily="2" charset="-79"/>
                <a:cs typeface="Aharoni" panose="02010803020104030203" pitchFamily="2" charset="-79"/>
              </a:rPr>
            </a:br>
            <a:r>
              <a:rPr lang="en-US" sz="6000" dirty="0">
                <a:latin typeface="Aharoni" panose="02010803020104030203" pitchFamily="2" charset="-79"/>
                <a:cs typeface="Aharoni" panose="02010803020104030203" pitchFamily="2" charset="-79"/>
              </a:rPr>
              <a:t>Digital health</a:t>
            </a:r>
          </a:p>
        </p:txBody>
      </p:sp>
      <p:pic>
        <p:nvPicPr>
          <p:cNvPr id="22532" name="Picture 4" descr="Digital health icons set Royalty Free Vector Image">
            <a:extLst>
              <a:ext uri="{FF2B5EF4-FFF2-40B4-BE49-F238E27FC236}">
                <a16:creationId xmlns:a16="http://schemas.microsoft.com/office/drawing/2014/main" id="{742486D3-0646-42A5-9700-1ED519E8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0994" y="125857"/>
            <a:ext cx="5687133" cy="61347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DEE85C-BB6A-4A17-995A-A6A505036027}"/>
              </a:ext>
            </a:extLst>
          </p:cNvPr>
          <p:cNvSpPr txBox="1"/>
          <p:nvPr/>
        </p:nvSpPr>
        <p:spPr>
          <a:xfrm>
            <a:off x="5530994" y="5791200"/>
            <a:ext cx="5687133" cy="431290"/>
          </a:xfrm>
          <a:prstGeom prst="rect">
            <a:avLst/>
          </a:prstGeom>
          <a:solidFill>
            <a:srgbClr val="FFC000"/>
          </a:solidFill>
        </p:spPr>
        <p:txBody>
          <a:bodyPr wrap="square" rtlCol="0">
            <a:spAutoFit/>
          </a:bodyPr>
          <a:lstStyle/>
          <a:p>
            <a:endParaRPr lang="en-US" dirty="0"/>
          </a:p>
        </p:txBody>
      </p:sp>
    </p:spTree>
    <p:extLst>
      <p:ext uri="{BB962C8B-B14F-4D97-AF65-F5344CB8AC3E}">
        <p14:creationId xmlns:p14="http://schemas.microsoft.com/office/powerpoint/2010/main" val="1660624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038F-B190-4F98-B098-925DDD7F22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DBDBD6-3234-4AD9-A755-596DE4DEAF4F}"/>
              </a:ext>
            </a:extLst>
          </p:cNvPr>
          <p:cNvSpPr>
            <a:spLocks noGrp="1"/>
          </p:cNvSpPr>
          <p:nvPr>
            <p:ph idx="1"/>
          </p:nvPr>
        </p:nvSpPr>
        <p:spPr/>
        <p:txBody>
          <a:bodyPr/>
          <a:lstStyle/>
          <a:p>
            <a:endParaRPr lang="en-US"/>
          </a:p>
        </p:txBody>
      </p:sp>
      <p:pic>
        <p:nvPicPr>
          <p:cNvPr id="4" name="Picture 3" descr="What is mHealth?">
            <a:extLst>
              <a:ext uri="{FF2B5EF4-FFF2-40B4-BE49-F238E27FC236}">
                <a16:creationId xmlns:a16="http://schemas.microsoft.com/office/drawing/2014/main" id="{8169D844-46B1-464A-9BE8-D99BA16766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760" y="506121"/>
            <a:ext cx="9944246" cy="4972123"/>
          </a:xfrm>
          <a:prstGeom prst="rect">
            <a:avLst/>
          </a:prstGeom>
          <a:noFill/>
          <a:ln>
            <a:noFill/>
          </a:ln>
        </p:spPr>
      </p:pic>
      <p:sp>
        <p:nvSpPr>
          <p:cNvPr id="5" name="TextBox 4">
            <a:extLst>
              <a:ext uri="{FF2B5EF4-FFF2-40B4-BE49-F238E27FC236}">
                <a16:creationId xmlns:a16="http://schemas.microsoft.com/office/drawing/2014/main" id="{65EBA66A-D1BF-445A-B0FE-74C0C7F2AE69}"/>
              </a:ext>
            </a:extLst>
          </p:cNvPr>
          <p:cNvSpPr txBox="1"/>
          <p:nvPr/>
        </p:nvSpPr>
        <p:spPr>
          <a:xfrm>
            <a:off x="7498080" y="3429000"/>
            <a:ext cx="4358640" cy="2308324"/>
          </a:xfrm>
          <a:prstGeom prst="rect">
            <a:avLst/>
          </a:prstGeom>
          <a:solidFill>
            <a:schemeClr val="tx1"/>
          </a:solidFill>
        </p:spPr>
        <p:txBody>
          <a:bodyPr wrap="square" rtlCol="0">
            <a:spAutoFit/>
          </a:bodyPr>
          <a:lstStyle/>
          <a:p>
            <a:pPr algn="ctr"/>
            <a:r>
              <a:rPr lang="en-US" sz="3600" dirty="0">
                <a:solidFill>
                  <a:schemeClr val="bg1"/>
                </a:solidFill>
                <a:effectLst/>
                <a:latin typeface="Aharoni" panose="02010803020104030203" pitchFamily="2" charset="-79"/>
                <a:ea typeface="Calibri" panose="020F0502020204030204" pitchFamily="34" charset="0"/>
                <a:cs typeface="Aharoni" panose="02010803020104030203" pitchFamily="2" charset="-79"/>
              </a:rPr>
              <a:t>Medical or public health practice supported by mobile devices</a:t>
            </a:r>
            <a:endParaRPr lang="en-US" sz="36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939761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39929-8DD6-4E4F-975E-DDE964534DD7}"/>
              </a:ext>
            </a:extLst>
          </p:cNvPr>
          <p:cNvSpPr>
            <a:spLocks noGrp="1"/>
          </p:cNvSpPr>
          <p:nvPr>
            <p:ph type="title"/>
          </p:nvPr>
        </p:nvSpPr>
        <p:spPr>
          <a:xfrm>
            <a:off x="179610" y="489857"/>
            <a:ext cx="4949371" cy="1363897"/>
          </a:xfrm>
        </p:spPr>
        <p:txBody>
          <a:bodyPr>
            <a:noAutofit/>
          </a:bodyPr>
          <a:lstStyle/>
          <a:p>
            <a:pPr algn="ctr"/>
            <a:r>
              <a:rPr lang="en-US" sz="4000" dirty="0">
                <a:latin typeface="Aharoni" panose="02010803020104030203" pitchFamily="2" charset="-79"/>
                <a:cs typeface="Aharoni" panose="02010803020104030203" pitchFamily="2" charset="-79"/>
              </a:rPr>
              <a:t>Healthcare Technology</a:t>
            </a:r>
          </a:p>
        </p:txBody>
      </p:sp>
      <p:sp>
        <p:nvSpPr>
          <p:cNvPr id="3" name="Content Placeholder 2">
            <a:extLst>
              <a:ext uri="{FF2B5EF4-FFF2-40B4-BE49-F238E27FC236}">
                <a16:creationId xmlns:a16="http://schemas.microsoft.com/office/drawing/2014/main" id="{9B5204C3-5D7B-4B9C-A9D0-A0BAC3C5030C}"/>
              </a:ext>
            </a:extLst>
          </p:cNvPr>
          <p:cNvSpPr>
            <a:spLocks noGrp="1"/>
          </p:cNvSpPr>
          <p:nvPr>
            <p:ph idx="1"/>
          </p:nvPr>
        </p:nvSpPr>
        <p:spPr>
          <a:xfrm>
            <a:off x="179610" y="2015732"/>
            <a:ext cx="5550630" cy="4123811"/>
          </a:xfrm>
        </p:spPr>
        <p:txBody>
          <a:bodyPr>
            <a:normAutofit/>
          </a:bodyPr>
          <a:lstStyle/>
          <a:p>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Information technology (IT) </a:t>
            </a:r>
          </a:p>
          <a:p>
            <a:r>
              <a:rPr lang="en-US" sz="2800" b="1" spc="-30" dirty="0">
                <a:solidFill>
                  <a:srgbClr val="000000"/>
                </a:solidFill>
                <a:effectLst/>
                <a:latin typeface="Tahoma" panose="020B0604030504040204" pitchFamily="34" charset="0"/>
                <a:ea typeface="Tahoma" panose="020B0604030504040204" pitchFamily="34" charset="0"/>
                <a:cs typeface="Tahoma" panose="020B0604030504040204" pitchFamily="34" charset="0"/>
              </a:rPr>
              <a:t>IT</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tools provide real-time, data-driven choices.  </a:t>
            </a:r>
          </a:p>
          <a:p>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MIT Technology Review Insights, with GE Healthcare -</a:t>
            </a:r>
            <a:r>
              <a:rPr lang="en-US" sz="2800" b="1" dirty="0">
                <a:effectLst/>
                <a:latin typeface="Tahoma" panose="020B0604030504040204" pitchFamily="34" charset="0"/>
                <a:ea typeface="Tahoma" panose="020B0604030504040204" pitchFamily="34" charset="0"/>
                <a:cs typeface="Tahoma" panose="020B0604030504040204" pitchFamily="34" charset="0"/>
              </a:rPr>
              <a:t>current AI health products and services.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Digital Health Health Care Health Technology Digital Data, PNG,  1200x1196px, Digital Health, Definition, Diagram, Digital Data,">
            <a:extLst>
              <a:ext uri="{FF2B5EF4-FFF2-40B4-BE49-F238E27FC236}">
                <a16:creationId xmlns:a16="http://schemas.microsoft.com/office/drawing/2014/main" id="{1218458B-C386-4656-93B7-0340D85DF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64410"/>
            <a:ext cx="5730240" cy="570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442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iple Aim of healthcare 17 | Download Scientific Diagram">
            <a:extLst>
              <a:ext uri="{FF2B5EF4-FFF2-40B4-BE49-F238E27FC236}">
                <a16:creationId xmlns:a16="http://schemas.microsoft.com/office/drawing/2014/main" id="{F1040FEE-227D-43D0-BDAC-5BA4F93B7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3604" cy="6888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A915463-6E5C-46B6-8EBB-B489B0CA09BE}"/>
              </a:ext>
            </a:extLst>
          </p:cNvPr>
          <p:cNvSpPr txBox="1">
            <a:spLocks/>
          </p:cNvSpPr>
          <p:nvPr/>
        </p:nvSpPr>
        <p:spPr>
          <a:xfrm>
            <a:off x="0" y="0"/>
            <a:ext cx="3031434" cy="1783847"/>
          </a:xfrm>
          <a:prstGeom prst="rect">
            <a:avLst/>
          </a:prstGeom>
          <a:solidFill>
            <a:schemeClr val="bg1">
              <a:lumMod val="75000"/>
            </a:schemeClr>
          </a:solidFill>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110000"/>
              </a:lnSpc>
              <a:spcBef>
                <a:spcPts val="0"/>
              </a:spcBef>
              <a:buFont typeface="Arial" panose="020B0604020202020204" pitchFamily="34" charset="0"/>
              <a:buNone/>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Institute for </a:t>
            </a:r>
          </a:p>
          <a:p>
            <a:pPr marL="0" indent="0" algn="ctr">
              <a:lnSpc>
                <a:spcPct val="110000"/>
              </a:lnSpc>
              <a:spcBef>
                <a:spcPts val="0"/>
              </a:spcBef>
              <a:buFont typeface="Arial" panose="020B0604020202020204" pitchFamily="34" charset="0"/>
              <a:buNone/>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Healthcare </a:t>
            </a:r>
          </a:p>
          <a:p>
            <a:pPr marL="0" indent="0" algn="ctr">
              <a:lnSpc>
                <a:spcPct val="110000"/>
              </a:lnSpc>
              <a:spcBef>
                <a:spcPts val="0"/>
              </a:spcBef>
              <a:buFont typeface="Arial" panose="020B0604020202020204" pitchFamily="34" charset="0"/>
              <a:buNone/>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Improvement</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F9853ABD-C7EA-4012-9858-B93A03909015}"/>
              </a:ext>
            </a:extLst>
          </p:cNvPr>
          <p:cNvSpPr txBox="1">
            <a:spLocks/>
          </p:cNvSpPr>
          <p:nvPr/>
        </p:nvSpPr>
        <p:spPr>
          <a:xfrm>
            <a:off x="8163784" y="0"/>
            <a:ext cx="4119820" cy="1642882"/>
          </a:xfrm>
          <a:prstGeom prst="rect">
            <a:avLst/>
          </a:prstGeom>
          <a:solidFill>
            <a:schemeClr val="bg1">
              <a:lumMod val="75000"/>
            </a:schemeClr>
          </a:solidFill>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br>
              <a:rPr lang="en-US" sz="1000" b="1" kern="1800" dirty="0">
                <a:solidFill>
                  <a:srgbClr val="C00000"/>
                </a:solidFill>
                <a:latin typeface="Aharoni" panose="02010803020104030203" pitchFamily="2" charset="-79"/>
                <a:ea typeface="Times New Roman" panose="02020603050405020304" pitchFamily="18" charset="0"/>
                <a:cs typeface="Times New Roman" panose="02020603050405020304" pitchFamily="18" charset="0"/>
              </a:rPr>
            </a:br>
            <a:r>
              <a:rPr lang="en-US" sz="4000" b="1" kern="1800" dirty="0">
                <a:solidFill>
                  <a:srgbClr val="C00000"/>
                </a:solidFill>
                <a:latin typeface="Aharoni" panose="02010803020104030203" pitchFamily="2" charset="-79"/>
                <a:ea typeface="Times New Roman" panose="02020603050405020304" pitchFamily="18" charset="0"/>
                <a:cs typeface="Times New Roman" panose="02020603050405020304" pitchFamily="18" charset="0"/>
              </a:rPr>
              <a:t>Triple Aim</a:t>
            </a:r>
            <a:r>
              <a:rPr lang="en-US" sz="4000" b="1" kern="1800" dirty="0">
                <a:solidFill>
                  <a:srgbClr val="000000"/>
                </a:solidFill>
                <a:latin typeface="Aharoni" panose="02010803020104030203" pitchFamily="2" charset="-79"/>
                <a:ea typeface="Times New Roman" panose="02020603050405020304" pitchFamily="18" charset="0"/>
                <a:cs typeface="Times New Roman" panose="02020603050405020304" pitchFamily="18" charset="0"/>
              </a:rPr>
              <a:t> </a:t>
            </a:r>
          </a:p>
          <a:p>
            <a:pPr algn="ctr"/>
            <a:r>
              <a:rPr lang="en-US" sz="4000" b="1" kern="1800" dirty="0">
                <a:solidFill>
                  <a:srgbClr val="000000"/>
                </a:solidFill>
                <a:latin typeface="Aharoni" panose="02010803020104030203" pitchFamily="2" charset="-79"/>
                <a:ea typeface="Times New Roman" panose="02020603050405020304" pitchFamily="18" charset="0"/>
                <a:cs typeface="Times New Roman" panose="02020603050405020304" pitchFamily="18" charset="0"/>
              </a:rPr>
              <a:t>of Healthcare</a:t>
            </a:r>
            <a:endParaRPr lang="en-US" sz="4000" dirty="0"/>
          </a:p>
        </p:txBody>
      </p:sp>
    </p:spTree>
    <p:extLst>
      <p:ext uri="{BB962C8B-B14F-4D97-AF65-F5344CB8AC3E}">
        <p14:creationId xmlns:p14="http://schemas.microsoft.com/office/powerpoint/2010/main" val="3997570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F136-8033-4DAB-9739-D2C2CC2E4A07}"/>
              </a:ext>
            </a:extLst>
          </p:cNvPr>
          <p:cNvSpPr>
            <a:spLocks noGrp="1"/>
          </p:cNvSpPr>
          <p:nvPr>
            <p:ph type="title"/>
          </p:nvPr>
        </p:nvSpPr>
        <p:spPr/>
        <p:txBody>
          <a:bodyPr/>
          <a:lstStyle/>
          <a:p>
            <a:endParaRPr lang="en-US"/>
          </a:p>
        </p:txBody>
      </p:sp>
      <p:pic>
        <p:nvPicPr>
          <p:cNvPr id="4" name="Graphic 3">
            <a:extLst>
              <a:ext uri="{FF2B5EF4-FFF2-40B4-BE49-F238E27FC236}">
                <a16:creationId xmlns:a16="http://schemas.microsoft.com/office/drawing/2014/main" id="{62398B7B-8C07-4DEE-9BDE-DC0192491A8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1579" y="152400"/>
            <a:ext cx="9603275" cy="5835656"/>
          </a:xfrm>
          <a:prstGeom prst="rect">
            <a:avLst/>
          </a:prstGeom>
        </p:spPr>
      </p:pic>
    </p:spTree>
    <p:extLst>
      <p:ext uri="{BB962C8B-B14F-4D97-AF65-F5344CB8AC3E}">
        <p14:creationId xmlns:p14="http://schemas.microsoft.com/office/powerpoint/2010/main" val="2146133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6C82-5FFA-4619-8F0E-26366B35F9FB}"/>
              </a:ext>
            </a:extLst>
          </p:cNvPr>
          <p:cNvSpPr>
            <a:spLocks noGrp="1"/>
          </p:cNvSpPr>
          <p:nvPr>
            <p:ph type="title"/>
          </p:nvPr>
        </p:nvSpPr>
        <p:spPr>
          <a:xfrm>
            <a:off x="792481" y="487681"/>
            <a:ext cx="5029200" cy="1158240"/>
          </a:xfrm>
          <a:solidFill>
            <a:srgbClr val="FFC000"/>
          </a:solidFill>
        </p:spPr>
        <p:txBody>
          <a:bodyPr>
            <a:normAutofit/>
          </a:bodyPr>
          <a:lstStyle/>
          <a:p>
            <a:pPr algn="ctr"/>
            <a:br>
              <a:rPr lang="en-US" sz="1000" dirty="0">
                <a:solidFill>
                  <a:schemeClr val="accent1">
                    <a:lumMod val="50000"/>
                  </a:schemeClr>
                </a:solidFill>
                <a:latin typeface="Aharoni" panose="02010803020104030203" pitchFamily="2" charset="-79"/>
                <a:cs typeface="Aharoni" panose="02010803020104030203" pitchFamily="2" charset="-79"/>
              </a:rPr>
            </a:br>
            <a:r>
              <a:rPr lang="en-US" sz="4400" dirty="0" err="1">
                <a:solidFill>
                  <a:schemeClr val="accent1">
                    <a:lumMod val="50000"/>
                  </a:schemeClr>
                </a:solidFill>
                <a:latin typeface="Aharoni" panose="02010803020104030203" pitchFamily="2" charset="-79"/>
                <a:cs typeface="Aharoni" panose="02010803020104030203" pitchFamily="2" charset="-79"/>
              </a:rPr>
              <a:t>Fda</a:t>
            </a:r>
            <a:r>
              <a:rPr lang="en-US" sz="4400" dirty="0">
                <a:solidFill>
                  <a:schemeClr val="accent1">
                    <a:lumMod val="50000"/>
                  </a:schemeClr>
                </a:solidFill>
                <a:latin typeface="Aharoni" panose="02010803020104030203" pitchFamily="2" charset="-79"/>
                <a:cs typeface="Aharoni" panose="02010803020104030203" pitchFamily="2" charset="-79"/>
              </a:rPr>
              <a:t> approved</a:t>
            </a:r>
          </a:p>
        </p:txBody>
      </p:sp>
      <p:pic>
        <p:nvPicPr>
          <p:cNvPr id="5" name="Picture 4" descr="What Do &quot;Smart Pills&quot; Really Do to Your Brain? - YouTube">
            <a:extLst>
              <a:ext uri="{FF2B5EF4-FFF2-40B4-BE49-F238E27FC236}">
                <a16:creationId xmlns:a16="http://schemas.microsoft.com/office/drawing/2014/main" id="{D59FE36A-69C0-4B8D-B16B-6E19AFF0B6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481" y="2005792"/>
            <a:ext cx="5737919" cy="3206288"/>
          </a:xfrm>
          <a:prstGeom prst="rect">
            <a:avLst/>
          </a:prstGeom>
          <a:noFill/>
          <a:ln>
            <a:noFill/>
          </a:ln>
        </p:spPr>
      </p:pic>
      <p:pic>
        <p:nvPicPr>
          <p:cNvPr id="6" name="Content Placeholder 5" descr="Video Capsule: Gastroenterology &amp;amp; Nutrition Specialists, Orlando FL">
            <a:extLst>
              <a:ext uri="{FF2B5EF4-FFF2-40B4-BE49-F238E27FC236}">
                <a16:creationId xmlns:a16="http://schemas.microsoft.com/office/drawing/2014/main" id="{B9EB1BE3-C64C-4A17-9FCD-1678F96740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00800" y="183185"/>
            <a:ext cx="3328812" cy="3141477"/>
          </a:xfrm>
          <a:prstGeom prst="rect">
            <a:avLst/>
          </a:prstGeom>
          <a:noFill/>
          <a:ln>
            <a:noFill/>
          </a:ln>
        </p:spPr>
      </p:pic>
      <p:pic>
        <p:nvPicPr>
          <p:cNvPr id="2050" name="Picture 2" descr="An encapsulated version of smart pill (design proposed by Philips for... |  Download Scientific Diagram">
            <a:extLst>
              <a:ext uri="{FF2B5EF4-FFF2-40B4-BE49-F238E27FC236}">
                <a16:creationId xmlns:a16="http://schemas.microsoft.com/office/drawing/2014/main" id="{E3026C29-A950-474F-ADDA-2F2DFB95D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242" y="3420910"/>
            <a:ext cx="3328812" cy="240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3943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is WebRTC transforming the communication landscape | Apirtc">
            <a:extLst>
              <a:ext uri="{FF2B5EF4-FFF2-40B4-BE49-F238E27FC236}">
                <a16:creationId xmlns:a16="http://schemas.microsoft.com/office/drawing/2014/main" id="{0E7317C4-6C7F-4EEA-8A8B-97B79536B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60960"/>
            <a:ext cx="8555494" cy="61561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6023ADA-3B70-45CE-8DAB-9132AB67B1F9}"/>
              </a:ext>
            </a:extLst>
          </p:cNvPr>
          <p:cNvSpPr txBox="1">
            <a:spLocks/>
          </p:cNvSpPr>
          <p:nvPr/>
        </p:nvSpPr>
        <p:spPr>
          <a:xfrm>
            <a:off x="7246045" y="2635502"/>
            <a:ext cx="3038778" cy="8947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4800" b="1" dirty="0">
                <a:latin typeface="Aharoni" panose="02010803020104030203" pitchFamily="2" charset="-79"/>
                <a:ea typeface="Times New Roman" panose="02020603050405020304" pitchFamily="18" charset="0"/>
                <a:cs typeface="Aharoni" panose="02010803020104030203" pitchFamily="2" charset="-79"/>
              </a:rPr>
              <a:t>WebRTC</a:t>
            </a:r>
            <a:endParaRPr lang="en-US" sz="4800" dirty="0">
              <a:latin typeface="Aharoni" panose="02010803020104030203" pitchFamily="2" charset="-79"/>
              <a:cs typeface="Aharoni" panose="02010803020104030203" pitchFamily="2" charset="-79"/>
            </a:endParaRPr>
          </a:p>
        </p:txBody>
      </p:sp>
      <p:sp>
        <p:nvSpPr>
          <p:cNvPr id="2" name="Title 1">
            <a:extLst>
              <a:ext uri="{FF2B5EF4-FFF2-40B4-BE49-F238E27FC236}">
                <a16:creationId xmlns:a16="http://schemas.microsoft.com/office/drawing/2014/main" id="{39811004-69C0-42AC-883A-AE833F69BA56}"/>
              </a:ext>
            </a:extLst>
          </p:cNvPr>
          <p:cNvSpPr>
            <a:spLocks noGrp="1"/>
          </p:cNvSpPr>
          <p:nvPr>
            <p:ph type="title"/>
          </p:nvPr>
        </p:nvSpPr>
        <p:spPr>
          <a:xfrm>
            <a:off x="75214" y="1066800"/>
            <a:ext cx="4039586" cy="3779520"/>
          </a:xfrm>
          <a:solidFill>
            <a:srgbClr val="FFC000"/>
          </a:solidFill>
        </p:spPr>
        <p:txBody>
          <a:bodyPr>
            <a:normAutofit fontScale="90000"/>
          </a:bodyPr>
          <a:lstStyle/>
          <a:p>
            <a:pPr algn="ctr"/>
            <a:r>
              <a:rPr lang="en-US" sz="3600" b="1" dirty="0">
                <a:effectLst/>
                <a:latin typeface="Aharoni" panose="02010803020104030203" pitchFamily="2" charset="-79"/>
                <a:ea typeface="Times New Roman" panose="02020603050405020304" pitchFamily="18" charset="0"/>
                <a:cs typeface="Aharoni" panose="02010803020104030203" pitchFamily="2" charset="-79"/>
              </a:rPr>
              <a:t>WebRTC </a:t>
            </a:r>
            <a:br>
              <a:rPr lang="en-US" sz="3600" b="1" dirty="0">
                <a:effectLst/>
                <a:latin typeface="Aharoni" panose="02010803020104030203" pitchFamily="2" charset="-79"/>
                <a:ea typeface="Times New Roman" panose="02020603050405020304" pitchFamily="18" charset="0"/>
                <a:cs typeface="Aharoni" panose="02010803020104030203" pitchFamily="2" charset="-79"/>
              </a:rPr>
            </a:br>
            <a:r>
              <a:rPr lang="en-US" sz="3600" b="1" dirty="0">
                <a:effectLst/>
                <a:latin typeface="Aharoni" panose="02010803020104030203" pitchFamily="2" charset="-79"/>
                <a:ea typeface="Times New Roman" panose="02020603050405020304" pitchFamily="18" charset="0"/>
                <a:cs typeface="Aharoni" panose="02010803020104030203" pitchFamily="2" charset="-79"/>
              </a:rPr>
              <a:t>(web real-time connections) </a:t>
            </a:r>
            <a:br>
              <a:rPr lang="en-US" sz="3600" b="1" dirty="0">
                <a:effectLst/>
                <a:latin typeface="Aharoni" panose="02010803020104030203" pitchFamily="2" charset="-79"/>
                <a:ea typeface="Times New Roman" panose="02020603050405020304" pitchFamily="18" charset="0"/>
                <a:cs typeface="Aharoni" panose="02010803020104030203" pitchFamily="2" charset="-79"/>
              </a:rPr>
            </a:br>
            <a:br>
              <a:rPr lang="en-US" sz="3600" b="1" dirty="0">
                <a:effectLst/>
                <a:latin typeface="Aharoni" panose="02010803020104030203" pitchFamily="2" charset="-79"/>
                <a:ea typeface="Times New Roman" panose="02020603050405020304" pitchFamily="18" charset="0"/>
                <a:cs typeface="Aharoni" panose="02010803020104030203" pitchFamily="2" charset="-79"/>
              </a:rPr>
            </a:br>
            <a:r>
              <a:rPr lang="en-US" sz="3600" b="1" dirty="0">
                <a:effectLst/>
                <a:latin typeface="Aharoni" panose="02010803020104030203" pitchFamily="2" charset="-79"/>
                <a:ea typeface="Times New Roman" panose="02020603050405020304" pitchFamily="18" charset="0"/>
                <a:cs typeface="Aharoni" panose="02010803020104030203" pitchFamily="2" charset="-79"/>
              </a:rPr>
              <a:t>API </a:t>
            </a:r>
            <a:r>
              <a:rPr lang="en-US" sz="3600" b="1" dirty="0">
                <a:solidFill>
                  <a:srgbClr val="000000"/>
                </a:solidFill>
                <a:effectLst/>
                <a:latin typeface="Aharoni" panose="02010803020104030203" pitchFamily="2" charset="-79"/>
                <a:ea typeface="Calibri" panose="020F0502020204030204" pitchFamily="34" charset="0"/>
                <a:cs typeface="Aharoni" panose="02010803020104030203" pitchFamily="2" charset="-79"/>
              </a:rPr>
              <a:t>(Application Programmable Interface) </a:t>
            </a:r>
            <a:r>
              <a:rPr lang="en-US" sz="3600" b="1" dirty="0">
                <a:effectLst/>
                <a:latin typeface="Aharoni" panose="02010803020104030203" pitchFamily="2" charset="-79"/>
                <a:ea typeface="Times New Roman" panose="02020603050405020304" pitchFamily="18" charset="0"/>
                <a:cs typeface="Aharoni" panose="02010803020104030203" pitchFamily="2" charset="-79"/>
              </a:rPr>
              <a:t>based system </a:t>
            </a:r>
            <a:br>
              <a:rPr lang="en-US" sz="3600" b="1" dirty="0">
                <a:effectLst/>
                <a:latin typeface="Aharoni" panose="02010803020104030203" pitchFamily="2" charset="-79"/>
                <a:ea typeface="Times New Roman" panose="02020603050405020304" pitchFamily="18" charset="0"/>
                <a:cs typeface="Aharoni" panose="02010803020104030203" pitchFamily="2" charset="-79"/>
              </a:rPr>
            </a:br>
            <a:br>
              <a:rPr lang="en-US" sz="3600" b="1" dirty="0">
                <a:effectLst/>
                <a:latin typeface="Aharoni" panose="02010803020104030203" pitchFamily="2" charset="-79"/>
                <a:ea typeface="Times New Roman" panose="02020603050405020304" pitchFamily="18" charset="0"/>
                <a:cs typeface="Aharoni" panose="02010803020104030203" pitchFamily="2" charset="-79"/>
              </a:rPr>
            </a:br>
            <a:endParaRPr lang="en-US" sz="36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012703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4354-672A-4FA4-BD7B-DC9D702475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9E1B8C-974D-4640-ADE8-5981B4D76EE2}"/>
              </a:ext>
            </a:extLst>
          </p:cNvPr>
          <p:cNvSpPr>
            <a:spLocks noGrp="1"/>
          </p:cNvSpPr>
          <p:nvPr>
            <p:ph idx="1"/>
          </p:nvPr>
        </p:nvSpPr>
        <p:spPr/>
        <p:txBody>
          <a:bodyPr/>
          <a:lstStyle/>
          <a:p>
            <a:endParaRPr lang="en-US"/>
          </a:p>
        </p:txBody>
      </p:sp>
      <p:pic>
        <p:nvPicPr>
          <p:cNvPr id="4" name="Picture 3" descr="ML vs DL vs AI">
            <a:extLst>
              <a:ext uri="{FF2B5EF4-FFF2-40B4-BE49-F238E27FC236}">
                <a16:creationId xmlns:a16="http://schemas.microsoft.com/office/drawing/2014/main" id="{C43E4BD3-A361-4103-AE01-9605FE43B03C}"/>
              </a:ext>
            </a:extLst>
          </p:cNvPr>
          <p:cNvPicPr/>
          <p:nvPr/>
        </p:nvPicPr>
        <p:blipFill>
          <a:blip r:embed="rId2" cstate="print"/>
          <a:srcRect/>
          <a:stretch>
            <a:fillRect/>
          </a:stretch>
        </p:blipFill>
        <p:spPr bwMode="auto">
          <a:xfrm>
            <a:off x="548640" y="365760"/>
            <a:ext cx="11186160" cy="5748681"/>
          </a:xfrm>
          <a:prstGeom prst="rect">
            <a:avLst/>
          </a:prstGeom>
          <a:noFill/>
          <a:ln w="9525">
            <a:noFill/>
            <a:miter lim="800000"/>
            <a:headEnd/>
            <a:tailEnd/>
          </a:ln>
        </p:spPr>
      </p:pic>
    </p:spTree>
    <p:extLst>
      <p:ext uri="{BB962C8B-B14F-4D97-AF65-F5344CB8AC3E}">
        <p14:creationId xmlns:p14="http://schemas.microsoft.com/office/powerpoint/2010/main" val="1957620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54967D-85AF-4AEF-86C3-7B850EAF0786}"/>
              </a:ext>
            </a:extLst>
          </p:cNvPr>
          <p:cNvSpPr>
            <a:spLocks noGrp="1"/>
          </p:cNvSpPr>
          <p:nvPr>
            <p:ph idx="1"/>
          </p:nvPr>
        </p:nvSpPr>
        <p:spPr/>
        <p:txBody>
          <a:bodyPr/>
          <a:lstStyle/>
          <a:p>
            <a:endParaRPr lang="en-US"/>
          </a:p>
        </p:txBody>
      </p:sp>
      <p:pic>
        <p:nvPicPr>
          <p:cNvPr id="4100" name="Picture 4" descr="Three Levels of AI. Developed by the author based on Girasa&amp;#39;s (2020)... |  Download Scientific Diagram">
            <a:extLst>
              <a:ext uri="{FF2B5EF4-FFF2-40B4-BE49-F238E27FC236}">
                <a16:creationId xmlns:a16="http://schemas.microsoft.com/office/drawing/2014/main" id="{63E7C3F0-EEF9-4A54-B36D-AF6A88E6B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519" y="0"/>
            <a:ext cx="8100843" cy="60803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ypes of AI | Different Types of Artificial Intelligence Systems">
            <a:extLst>
              <a:ext uri="{FF2B5EF4-FFF2-40B4-BE49-F238E27FC236}">
                <a16:creationId xmlns:a16="http://schemas.microsoft.com/office/drawing/2014/main" id="{F5444BB1-2820-4B41-A1A1-21981FBE9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78115"/>
            <a:ext cx="6355431" cy="4508286"/>
          </a:xfrm>
          <a:prstGeom prst="rect">
            <a:avLst/>
          </a:prstGeom>
          <a:solidFill>
            <a:schemeClr val="bg1"/>
          </a:solidFill>
        </p:spPr>
      </p:pic>
    </p:spTree>
    <p:extLst>
      <p:ext uri="{BB962C8B-B14F-4D97-AF65-F5344CB8AC3E}">
        <p14:creationId xmlns:p14="http://schemas.microsoft.com/office/powerpoint/2010/main" val="30685617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5613-A97F-475F-9AFF-23773D1C5613}"/>
              </a:ext>
            </a:extLst>
          </p:cNvPr>
          <p:cNvSpPr>
            <a:spLocks noGrp="1"/>
          </p:cNvSpPr>
          <p:nvPr>
            <p:ph type="title"/>
          </p:nvPr>
        </p:nvSpPr>
        <p:spPr>
          <a:xfrm>
            <a:off x="1158241" y="396241"/>
            <a:ext cx="10262374" cy="1457514"/>
          </a:xfrm>
          <a:solidFill>
            <a:srgbClr val="FFC000"/>
          </a:solidFill>
        </p:spPr>
        <p:txBody>
          <a:bodyPr>
            <a:noAutofit/>
          </a:bodyPr>
          <a:lstStyle/>
          <a:p>
            <a:pPr algn="ctr"/>
            <a:r>
              <a:rPr lang="en-US" sz="3600" i="1" dirty="0">
                <a:effectLst/>
                <a:latin typeface="Aharoni" panose="02010803020104030203" pitchFamily="2" charset="-79"/>
                <a:ea typeface="Times New Roman" panose="02020603050405020304" pitchFamily="18" charset="0"/>
                <a:cs typeface="Aharoni" panose="02010803020104030203" pitchFamily="2" charset="-79"/>
              </a:rPr>
              <a:t>experience or rule-based guideline </a:t>
            </a:r>
            <a:br>
              <a:rPr lang="en-US" sz="3600" i="1" dirty="0">
                <a:effectLst/>
                <a:latin typeface="Aharoni" panose="02010803020104030203" pitchFamily="2" charset="-79"/>
                <a:ea typeface="Times New Roman" panose="02020603050405020304" pitchFamily="18" charset="0"/>
                <a:cs typeface="Aharoni" panose="02010803020104030203" pitchFamily="2" charset="-79"/>
              </a:rPr>
            </a:br>
            <a:r>
              <a:rPr lang="en-US" sz="3600" i="1" dirty="0">
                <a:effectLst/>
                <a:latin typeface="Aharoni" panose="02010803020104030203" pitchFamily="2" charset="-79"/>
                <a:ea typeface="Times New Roman" panose="02020603050405020304" pitchFamily="18" charset="0"/>
                <a:cs typeface="Aharoni" panose="02010803020104030203" pitchFamily="2" charset="-79"/>
              </a:rPr>
              <a:t>v.</a:t>
            </a:r>
            <a:br>
              <a:rPr lang="en-US" sz="3600" i="1" dirty="0">
                <a:effectLst/>
                <a:latin typeface="Aharoni" panose="02010803020104030203" pitchFamily="2" charset="-79"/>
                <a:ea typeface="Times New Roman" panose="02020603050405020304" pitchFamily="18" charset="0"/>
                <a:cs typeface="Aharoni" panose="02010803020104030203" pitchFamily="2" charset="-79"/>
              </a:rPr>
            </a:br>
            <a:r>
              <a:rPr lang="en-US" sz="3600" i="1" dirty="0">
                <a:effectLst/>
                <a:latin typeface="Aharoni" panose="02010803020104030203" pitchFamily="2" charset="-79"/>
                <a:ea typeface="Times New Roman" panose="02020603050405020304" pitchFamily="18" charset="0"/>
                <a:cs typeface="Aharoni" panose="02010803020104030203" pitchFamily="2" charset="-79"/>
              </a:rPr>
              <a:t>evidence or probability-based data</a:t>
            </a:r>
            <a:r>
              <a:rPr lang="en-US" sz="3600" dirty="0">
                <a:effectLst/>
                <a:latin typeface="Aharoni" panose="02010803020104030203" pitchFamily="2" charset="-79"/>
                <a:ea typeface="Times New Roman" panose="02020603050405020304" pitchFamily="18" charset="0"/>
                <a:cs typeface="Aharoni" panose="02010803020104030203" pitchFamily="2" charset="-79"/>
              </a:rPr>
              <a:t>  </a:t>
            </a:r>
            <a:endParaRPr lang="en-US" sz="3600" dirty="0">
              <a:latin typeface="Aharoni" panose="02010803020104030203" pitchFamily="2" charset="-79"/>
              <a:cs typeface="Aharoni" panose="02010803020104030203" pitchFamily="2" charset="-79"/>
            </a:endParaRPr>
          </a:p>
        </p:txBody>
      </p:sp>
      <p:sp>
        <p:nvSpPr>
          <p:cNvPr id="11" name="Content Placeholder 10">
            <a:extLst>
              <a:ext uri="{FF2B5EF4-FFF2-40B4-BE49-F238E27FC236}">
                <a16:creationId xmlns:a16="http://schemas.microsoft.com/office/drawing/2014/main" id="{8B79B437-7E7D-432F-8DB5-792BE76329CD}"/>
              </a:ext>
            </a:extLst>
          </p:cNvPr>
          <p:cNvSpPr>
            <a:spLocks noGrp="1"/>
          </p:cNvSpPr>
          <p:nvPr>
            <p:ph idx="1"/>
          </p:nvPr>
        </p:nvSpPr>
        <p:spPr/>
        <p:txBody>
          <a:bodyPr/>
          <a:lstStyle/>
          <a:p>
            <a:endParaRPr lang="en-US"/>
          </a:p>
        </p:txBody>
      </p:sp>
      <p:pic>
        <p:nvPicPr>
          <p:cNvPr id="5130" name="Picture 10">
            <a:extLst>
              <a:ext uri="{FF2B5EF4-FFF2-40B4-BE49-F238E27FC236}">
                <a16:creationId xmlns:a16="http://schemas.microsoft.com/office/drawing/2014/main" id="{F61ADAF8-842C-4310-8654-0E55416DB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420" y="1948626"/>
            <a:ext cx="9134475"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653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5F2F-51CF-4D6A-8218-5365284228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FA0180-AFB8-43E8-9052-66BBE177A5A2}"/>
              </a:ext>
            </a:extLst>
          </p:cNvPr>
          <p:cNvSpPr>
            <a:spLocks noGrp="1"/>
          </p:cNvSpPr>
          <p:nvPr>
            <p:ph idx="1"/>
          </p:nvPr>
        </p:nvSpPr>
        <p:spPr/>
        <p:txBody>
          <a:bodyPr/>
          <a:lstStyle/>
          <a:p>
            <a:endParaRPr lang="en-US"/>
          </a:p>
        </p:txBody>
      </p:sp>
      <p:pic>
        <p:nvPicPr>
          <p:cNvPr id="6148" name="Picture 4" descr="Essential Mathematics for Machine Learning | Important concepts of  Mathematics for Machine Learning - Javatpoint">
            <a:extLst>
              <a:ext uri="{FF2B5EF4-FFF2-40B4-BE49-F238E27FC236}">
                <a16:creationId xmlns:a16="http://schemas.microsoft.com/office/drawing/2014/main" id="{790284F0-2B0F-4E43-95D8-97361BC04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146" y="338708"/>
            <a:ext cx="9917708" cy="558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8230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inyML is giving hardware new life | TechCrunch">
            <a:extLst>
              <a:ext uri="{FF2B5EF4-FFF2-40B4-BE49-F238E27FC236}">
                <a16:creationId xmlns:a16="http://schemas.microsoft.com/office/drawing/2014/main" id="{D8E90593-981B-4D72-B8D6-4DDC36527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28" y="2386652"/>
            <a:ext cx="4662310" cy="34922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FA7BF6-90DC-4063-A3A2-337D6DE9CD7C}"/>
              </a:ext>
            </a:extLst>
          </p:cNvPr>
          <p:cNvSpPr txBox="1"/>
          <p:nvPr/>
        </p:nvSpPr>
        <p:spPr>
          <a:xfrm>
            <a:off x="1451579" y="587828"/>
            <a:ext cx="9603275" cy="923330"/>
          </a:xfrm>
          <a:prstGeom prst="rect">
            <a:avLst/>
          </a:prstGeom>
          <a:solidFill>
            <a:srgbClr val="FFC000"/>
          </a:solidFill>
        </p:spPr>
        <p:txBody>
          <a:bodyPr wrap="square" rtlCol="0">
            <a:spAutoFit/>
          </a:bodyPr>
          <a:lstStyle/>
          <a:p>
            <a:r>
              <a:rPr lang="en-US" sz="5400" dirty="0">
                <a:solidFill>
                  <a:schemeClr val="accent1">
                    <a:lumMod val="50000"/>
                  </a:schemeClr>
                </a:solidFill>
                <a:latin typeface="Aharoni" panose="02010803020104030203" pitchFamily="2" charset="-79"/>
                <a:cs typeface="Aharoni" panose="02010803020104030203" pitchFamily="2" charset="-79"/>
              </a:rPr>
              <a:t>Tiny ML microcontroller</a:t>
            </a:r>
          </a:p>
        </p:txBody>
      </p:sp>
      <p:pic>
        <p:nvPicPr>
          <p:cNvPr id="7172" name="Picture 4">
            <a:extLst>
              <a:ext uri="{FF2B5EF4-FFF2-40B4-BE49-F238E27FC236}">
                <a16:creationId xmlns:a16="http://schemas.microsoft.com/office/drawing/2014/main" id="{EF7811EC-0767-411A-B8B2-0EFEFD65A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495" y="2338020"/>
            <a:ext cx="6311265" cy="349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670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antum Machine Learning — The Next Big Thing | by Deep Dutta | The Startup  | Medium">
            <a:extLst>
              <a:ext uri="{FF2B5EF4-FFF2-40B4-BE49-F238E27FC236}">
                <a16:creationId xmlns:a16="http://schemas.microsoft.com/office/drawing/2014/main" id="{07ADA0FE-08D0-4FE0-9F0B-EA8D02E8F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303" y="967235"/>
            <a:ext cx="10042551" cy="515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8213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27D5-1D04-4EB0-A893-37CD1B81F8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654CFB-8B6C-41BF-BEFC-98D7CAA85903}"/>
              </a:ext>
            </a:extLst>
          </p:cNvPr>
          <p:cNvSpPr>
            <a:spLocks noGrp="1"/>
          </p:cNvSpPr>
          <p:nvPr>
            <p:ph idx="1"/>
          </p:nvPr>
        </p:nvSpPr>
        <p:spPr/>
        <p:txBody>
          <a:bodyPr/>
          <a:lstStyle/>
          <a:p>
            <a:endParaRPr lang="en-US"/>
          </a:p>
        </p:txBody>
      </p:sp>
      <p:pic>
        <p:nvPicPr>
          <p:cNvPr id="9218" name="Picture 2" descr="Cloud AutoML Custom Machine Learning Models | Google Cloud">
            <a:extLst>
              <a:ext uri="{FF2B5EF4-FFF2-40B4-BE49-F238E27FC236}">
                <a16:creationId xmlns:a16="http://schemas.microsoft.com/office/drawing/2014/main" id="{F666FD64-4487-4C7B-98CA-13D4FD434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391" y="424545"/>
            <a:ext cx="10130821" cy="569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96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uadruple Aim image for improving health outcomes, physician satisfaction,  patient experience and lowering costs | Convergence, Patient experience,  Improve health">
            <a:extLst>
              <a:ext uri="{FF2B5EF4-FFF2-40B4-BE49-F238E27FC236}">
                <a16:creationId xmlns:a16="http://schemas.microsoft.com/office/drawing/2014/main" id="{8E114C4F-96D0-4E1D-8BA8-61E6F225C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6814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ross section of Machine Learning + DevOps + Data Engineering = MLOps">
            <a:extLst>
              <a:ext uri="{FF2B5EF4-FFF2-40B4-BE49-F238E27FC236}">
                <a16:creationId xmlns:a16="http://schemas.microsoft.com/office/drawing/2014/main" id="{2B06890A-F0D2-41B8-80A1-1CE01F88C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471" y="212250"/>
            <a:ext cx="5883729" cy="5904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865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9E2BB-FD67-4606-948A-1332EBCAB5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3DDFA9-7DF2-4282-B334-8367F48C5422}"/>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E24757C1-2177-4ECB-8E07-BCC5DF44B568}"/>
              </a:ext>
            </a:extLst>
          </p:cNvPr>
          <p:cNvSpPr txBox="1"/>
          <p:nvPr/>
        </p:nvSpPr>
        <p:spPr>
          <a:xfrm>
            <a:off x="1451579" y="6090560"/>
            <a:ext cx="9570216" cy="769441"/>
          </a:xfrm>
          <a:prstGeom prst="rect">
            <a:avLst/>
          </a:prstGeom>
          <a:noFill/>
        </p:spPr>
        <p:txBody>
          <a:bodyPr wrap="square" rtlCol="0">
            <a:spAutoFit/>
          </a:bodyPr>
          <a:lstStyle/>
          <a:p>
            <a:pPr algn="ctr"/>
            <a:r>
              <a:rPr lang="en-US" sz="4400" dirty="0">
                <a:solidFill>
                  <a:schemeClr val="bg1"/>
                </a:solidFill>
                <a:latin typeface="Aharoni" panose="02010803020104030203" pitchFamily="2" charset="-79"/>
                <a:cs typeface="Aharoni" panose="02010803020104030203" pitchFamily="2" charset="-79"/>
              </a:rPr>
              <a:t>Full stack deep learning</a:t>
            </a:r>
          </a:p>
        </p:txBody>
      </p:sp>
      <p:pic>
        <p:nvPicPr>
          <p:cNvPr id="11268" name="Picture 4">
            <a:extLst>
              <a:ext uri="{FF2B5EF4-FFF2-40B4-BE49-F238E27FC236}">
                <a16:creationId xmlns:a16="http://schemas.microsoft.com/office/drawing/2014/main" id="{0B95CD8B-5A8A-40CD-AD48-D077C278F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921" y="261257"/>
            <a:ext cx="9645408" cy="565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435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al-Life Applications of Neural Networks | Smartsheet">
            <a:extLst>
              <a:ext uri="{FF2B5EF4-FFF2-40B4-BE49-F238E27FC236}">
                <a16:creationId xmlns:a16="http://schemas.microsoft.com/office/drawing/2014/main" id="{74598817-5659-4A68-A2BD-C63D12CECE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2386" y="413484"/>
            <a:ext cx="7603671" cy="5677075"/>
          </a:xfrm>
          <a:prstGeom prst="rect">
            <a:avLst/>
          </a:prstGeom>
          <a:noFill/>
          <a:ln>
            <a:noFill/>
          </a:ln>
        </p:spPr>
      </p:pic>
      <p:sp>
        <p:nvSpPr>
          <p:cNvPr id="5" name="TextBox 4">
            <a:extLst>
              <a:ext uri="{FF2B5EF4-FFF2-40B4-BE49-F238E27FC236}">
                <a16:creationId xmlns:a16="http://schemas.microsoft.com/office/drawing/2014/main" id="{F00288FA-A039-4983-B545-783A0A926E50}"/>
              </a:ext>
            </a:extLst>
          </p:cNvPr>
          <p:cNvSpPr txBox="1"/>
          <p:nvPr/>
        </p:nvSpPr>
        <p:spPr>
          <a:xfrm>
            <a:off x="195943" y="522514"/>
            <a:ext cx="3935185"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effectLst/>
                <a:latin typeface="Aharoni" panose="02010803020104030203" pitchFamily="2" charset="-79"/>
                <a:ea typeface="Times New Roman" panose="02020603050405020304" pitchFamily="18" charset="0"/>
                <a:cs typeface="Aharoni" panose="02010803020104030203" pitchFamily="2" charset="-79"/>
              </a:rPr>
              <a:t>Artificial Neural Network (ANN),</a:t>
            </a:r>
          </a:p>
          <a:p>
            <a:endParaRPr lang="en-US" sz="3200" dirty="0">
              <a:latin typeface="Aharoni" panose="02010803020104030203" pitchFamily="2" charset="-79"/>
              <a:ea typeface="Times New Roman" panose="02020603050405020304" pitchFamily="18" charset="0"/>
              <a:cs typeface="Aharoni" panose="02010803020104030203" pitchFamily="2" charset="-79"/>
            </a:endParaRPr>
          </a:p>
          <a:p>
            <a:pPr marL="457200" indent="-457200">
              <a:buFont typeface="Arial" panose="020B0604020202020204" pitchFamily="34" charset="0"/>
              <a:buChar char="•"/>
            </a:pPr>
            <a:r>
              <a:rPr lang="en-US" sz="3200" dirty="0">
                <a:effectLst/>
                <a:latin typeface="Aharoni" panose="02010803020104030203" pitchFamily="2" charset="-79"/>
                <a:ea typeface="Calibri" panose="020F0502020204030204" pitchFamily="34" charset="0"/>
                <a:cs typeface="Aharoni" panose="02010803020104030203" pitchFamily="2" charset="-79"/>
              </a:rPr>
              <a:t>Convolutional Neural Network (CNN), and </a:t>
            </a:r>
          </a:p>
          <a:p>
            <a:endParaRPr lang="en-US" sz="3200" dirty="0">
              <a:latin typeface="Aharoni" panose="02010803020104030203" pitchFamily="2" charset="-79"/>
              <a:ea typeface="Calibri" panose="020F0502020204030204" pitchFamily="34" charset="0"/>
              <a:cs typeface="Aharoni" panose="02010803020104030203" pitchFamily="2" charset="-79"/>
            </a:endParaRPr>
          </a:p>
          <a:p>
            <a:pPr marL="457200" indent="-457200">
              <a:buFont typeface="Arial" panose="020B0604020202020204" pitchFamily="34" charset="0"/>
              <a:buChar char="•"/>
            </a:pPr>
            <a:r>
              <a:rPr lang="en-US" sz="3200" dirty="0">
                <a:effectLst/>
                <a:latin typeface="Aharoni" panose="02010803020104030203" pitchFamily="2" charset="-79"/>
                <a:ea typeface="Calibri" panose="020F0502020204030204" pitchFamily="34" charset="0"/>
                <a:cs typeface="Aharoni" panose="02010803020104030203" pitchFamily="2" charset="-79"/>
              </a:rPr>
              <a:t>Recurrent Neural Network (RNN). </a:t>
            </a:r>
            <a:endParaRPr lang="en-US" sz="3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65300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ount of data AI ML DL">
            <a:extLst>
              <a:ext uri="{FF2B5EF4-FFF2-40B4-BE49-F238E27FC236}">
                <a16:creationId xmlns:a16="http://schemas.microsoft.com/office/drawing/2014/main" id="{08D0D8AD-1A3C-4F7D-AA1C-5257C89E25F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noFill/>
            <a:miter lim="800000"/>
            <a:headEnd/>
            <a:tailEnd/>
          </a:ln>
        </p:spPr>
      </p:pic>
      <p:sp>
        <p:nvSpPr>
          <p:cNvPr id="2" name="TextBox 1">
            <a:extLst>
              <a:ext uri="{FF2B5EF4-FFF2-40B4-BE49-F238E27FC236}">
                <a16:creationId xmlns:a16="http://schemas.microsoft.com/office/drawing/2014/main" id="{E7D925B6-F1C2-48CB-940D-EFABEB747935}"/>
              </a:ext>
            </a:extLst>
          </p:cNvPr>
          <p:cNvSpPr txBox="1"/>
          <p:nvPr/>
        </p:nvSpPr>
        <p:spPr>
          <a:xfrm>
            <a:off x="4523013" y="3788229"/>
            <a:ext cx="5474427" cy="1938992"/>
          </a:xfrm>
          <a:prstGeom prst="rect">
            <a:avLst/>
          </a:prstGeom>
          <a:solidFill>
            <a:schemeClr val="bg1">
              <a:lumMod val="85000"/>
            </a:schemeClr>
          </a:solidFill>
        </p:spPr>
        <p:txBody>
          <a:bodyPr wrap="square" rtlCol="0">
            <a:spAutoFit/>
          </a:bodyPr>
          <a:lstStyle/>
          <a:p>
            <a:r>
              <a:rPr lang="en-US" sz="3600" b="1" dirty="0">
                <a:solidFill>
                  <a:srgbClr val="00B050"/>
                </a:solidFill>
                <a:effectLst/>
                <a:latin typeface="Aharoni" panose="02010803020104030203" pitchFamily="2" charset="-79"/>
                <a:ea typeface="Times New Roman" panose="02020603050405020304" pitchFamily="18" charset="0"/>
                <a:cs typeface="Aharoni" panose="02010803020104030203" pitchFamily="2" charset="-79"/>
              </a:rPr>
              <a:t>DL Model  from:</a:t>
            </a:r>
          </a:p>
          <a:p>
            <a:pPr marL="285750" indent="-285750">
              <a:buFont typeface="Wingdings" panose="05000000000000000000" pitchFamily="2" charset="2"/>
              <a:buChar char="Ø"/>
            </a:pPr>
            <a:r>
              <a:rPr lang="en-US" sz="2800" dirty="0">
                <a:latin typeface="Aharoni" panose="02010803020104030203" pitchFamily="2" charset="-79"/>
                <a:ea typeface="Times New Roman" panose="02020603050405020304" pitchFamily="18" charset="0"/>
                <a:cs typeface="Aharoni" panose="02010803020104030203" pitchFamily="2" charset="-79"/>
              </a:rPr>
              <a:t>N</a:t>
            </a:r>
            <a:r>
              <a:rPr lang="en-US" sz="2800" dirty="0">
                <a:effectLst/>
                <a:latin typeface="Aharoni" panose="02010803020104030203" pitchFamily="2" charset="-79"/>
                <a:ea typeface="Times New Roman" panose="02020603050405020304" pitchFamily="18" charset="0"/>
                <a:cs typeface="Aharoni" panose="02010803020104030203" pitchFamily="2" charset="-79"/>
              </a:rPr>
              <a:t>ew unstructured data </a:t>
            </a:r>
          </a:p>
          <a:p>
            <a:pPr marL="285750" indent="-285750">
              <a:buFont typeface="Wingdings" panose="05000000000000000000" pitchFamily="2" charset="2"/>
              <a:buChar char="Ø"/>
            </a:pPr>
            <a:r>
              <a:rPr lang="en-US" sz="2800" dirty="0">
                <a:latin typeface="Aharoni" panose="02010803020104030203" pitchFamily="2" charset="-79"/>
                <a:ea typeface="Times New Roman" panose="02020603050405020304" pitchFamily="18" charset="0"/>
                <a:cs typeface="Aharoni" panose="02010803020104030203" pitchFamily="2" charset="-79"/>
              </a:rPr>
              <a:t>Pr</a:t>
            </a:r>
            <a:r>
              <a:rPr lang="en-US" sz="2800" dirty="0">
                <a:effectLst/>
                <a:latin typeface="Aharoni" panose="02010803020104030203" pitchFamily="2" charset="-79"/>
                <a:ea typeface="Times New Roman" panose="02020603050405020304" pitchFamily="18" charset="0"/>
                <a:cs typeface="Aharoni" panose="02010803020104030203" pitchFamily="2" charset="-79"/>
              </a:rPr>
              <a:t>e-arranged, structured data </a:t>
            </a:r>
          </a:p>
          <a:p>
            <a:pPr marL="285750" indent="-285750">
              <a:buFont typeface="Wingdings" panose="05000000000000000000" pitchFamily="2" charset="2"/>
              <a:buChar char="Ø"/>
            </a:pPr>
            <a:r>
              <a:rPr lang="en-US" sz="2800" dirty="0">
                <a:latin typeface="Aharoni" panose="02010803020104030203" pitchFamily="2" charset="-79"/>
                <a:ea typeface="Times New Roman" panose="02020603050405020304" pitchFamily="18" charset="0"/>
                <a:cs typeface="Aharoni" panose="02010803020104030203" pitchFamily="2" charset="-79"/>
              </a:rPr>
              <a:t>F</a:t>
            </a:r>
            <a:r>
              <a:rPr lang="en-US" sz="2800" dirty="0">
                <a:effectLst/>
                <a:latin typeface="Aharoni" panose="02010803020104030203" pitchFamily="2" charset="-79"/>
                <a:ea typeface="Times New Roman" panose="02020603050405020304" pitchFamily="18" charset="0"/>
                <a:cs typeface="Aharoni" panose="02010803020104030203" pitchFamily="2" charset="-79"/>
              </a:rPr>
              <a:t>rom previous experience</a:t>
            </a:r>
            <a:endParaRPr lang="en-US" sz="2800"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3DA02D3F-41CA-45CE-B2F6-5514896D9F62}"/>
              </a:ext>
            </a:extLst>
          </p:cNvPr>
          <p:cNvSpPr txBox="1"/>
          <p:nvPr/>
        </p:nvSpPr>
        <p:spPr>
          <a:xfrm>
            <a:off x="7985760" y="5943600"/>
            <a:ext cx="2712720" cy="707886"/>
          </a:xfrm>
          <a:prstGeom prst="rect">
            <a:avLst/>
          </a:prstGeom>
          <a:noFill/>
        </p:spPr>
        <p:txBody>
          <a:bodyPr wrap="square" rtlCol="0">
            <a:spAutoFit/>
          </a:bodyPr>
          <a:lstStyle/>
          <a:p>
            <a:r>
              <a:rPr lang="en-US" sz="4000" dirty="0">
                <a:effectLst/>
                <a:latin typeface="Arial Black" panose="020B0A04020102020204" pitchFamily="34" charset="0"/>
                <a:ea typeface="Calibri" panose="020F0502020204030204" pitchFamily="34" charset="0"/>
              </a:rPr>
              <a:t>Big Data</a:t>
            </a:r>
            <a:endParaRPr lang="en-US" sz="4000" dirty="0">
              <a:latin typeface="Arial Black" panose="020B0A04020102020204" pitchFamily="34" charset="0"/>
            </a:endParaRPr>
          </a:p>
        </p:txBody>
      </p:sp>
    </p:spTree>
    <p:extLst>
      <p:ext uri="{BB962C8B-B14F-4D97-AF65-F5344CB8AC3E}">
        <p14:creationId xmlns:p14="http://schemas.microsoft.com/office/powerpoint/2010/main" val="31934488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boxes and their intrusion. The domain of artificial intelligence… |  by Tarun Acharya | Towards Data Science">
            <a:extLst>
              <a:ext uri="{FF2B5EF4-FFF2-40B4-BE49-F238E27FC236}">
                <a16:creationId xmlns:a16="http://schemas.microsoft.com/office/drawing/2014/main" id="{5B28865E-28B0-4B92-B26C-814B46A953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8647" y="2581212"/>
            <a:ext cx="7808314" cy="3525671"/>
          </a:xfrm>
          <a:prstGeom prst="rect">
            <a:avLst/>
          </a:prstGeom>
          <a:noFill/>
          <a:ln>
            <a:noFill/>
          </a:ln>
        </p:spPr>
      </p:pic>
      <p:sp>
        <p:nvSpPr>
          <p:cNvPr id="7" name="TextBox 6">
            <a:extLst>
              <a:ext uri="{FF2B5EF4-FFF2-40B4-BE49-F238E27FC236}">
                <a16:creationId xmlns:a16="http://schemas.microsoft.com/office/drawing/2014/main" id="{006B42B0-0756-470F-A230-16F211CA551C}"/>
              </a:ext>
            </a:extLst>
          </p:cNvPr>
          <p:cNvSpPr txBox="1"/>
          <p:nvPr/>
        </p:nvSpPr>
        <p:spPr>
          <a:xfrm>
            <a:off x="243840" y="359229"/>
            <a:ext cx="11490959" cy="2062103"/>
          </a:xfrm>
          <a:prstGeom prst="rect">
            <a:avLst/>
          </a:prstGeom>
          <a:solidFill>
            <a:srgbClr val="FFC000"/>
          </a:solidFill>
        </p:spPr>
        <p:txBody>
          <a:bodyPr wrap="square" rtlCol="0">
            <a:spAutoFit/>
          </a:bodyPr>
          <a:lstStyle/>
          <a:p>
            <a:pPr marL="457200" indent="-457200">
              <a:buFont typeface="Wingdings" panose="05000000000000000000" pitchFamily="2" charset="2"/>
              <a:buChar char="Ø"/>
            </a:pPr>
            <a:r>
              <a:rPr lang="en-US" sz="3200" b="1" dirty="0">
                <a:latin typeface="Aharoni" panose="02010803020104030203" pitchFamily="2" charset="-79"/>
                <a:ea typeface="Tahoma" panose="020B0604030504040204" pitchFamily="34" charset="0"/>
                <a:cs typeface="Aharoni" panose="02010803020104030203" pitchFamily="2" charset="-79"/>
              </a:rPr>
              <a:t>I</a:t>
            </a:r>
            <a:r>
              <a:rPr lang="en-US" sz="3200" b="1" dirty="0">
                <a:effectLst/>
                <a:latin typeface="Aharoni" panose="02010803020104030203" pitchFamily="2" charset="-79"/>
                <a:ea typeface="Tahoma" panose="020B0604030504040204" pitchFamily="34" charset="0"/>
                <a:cs typeface="Aharoni" panose="02010803020104030203" pitchFamily="2" charset="-79"/>
              </a:rPr>
              <a:t>nherently black box (developers cannot share the details of how the algorithm works in practice)</a:t>
            </a:r>
          </a:p>
          <a:p>
            <a:pPr marL="457200" indent="-457200">
              <a:buFont typeface="Wingdings" panose="05000000000000000000" pitchFamily="2" charset="2"/>
              <a:buChar char="Ø"/>
            </a:pPr>
            <a:r>
              <a:rPr lang="en-US" sz="3200" b="1" dirty="0">
                <a:latin typeface="Aharoni" panose="02010803020104030203" pitchFamily="2" charset="-79"/>
                <a:ea typeface="Tahoma" panose="020B0604030504040204" pitchFamily="34" charset="0"/>
                <a:cs typeface="Aharoni" panose="02010803020104030203" pitchFamily="2" charset="-79"/>
              </a:rPr>
              <a:t>D</a:t>
            </a:r>
            <a:r>
              <a:rPr lang="en-US" sz="3200" b="1" dirty="0">
                <a:effectLst/>
                <a:latin typeface="Aharoni" panose="02010803020104030203" pitchFamily="2" charset="-79"/>
                <a:ea typeface="Tahoma" panose="020B0604030504040204" pitchFamily="34" charset="0"/>
                <a:cs typeface="Aharoni" panose="02010803020104030203" pitchFamily="2" charset="-79"/>
              </a:rPr>
              <a:t>eliberately black box (developers know but will not share the details).</a:t>
            </a:r>
            <a:endParaRPr lang="en-US" sz="3200" b="1" dirty="0">
              <a:latin typeface="Aharoni" panose="02010803020104030203" pitchFamily="2" charset="-79"/>
              <a:ea typeface="Tahoma" panose="020B0604030504040204" pitchFamily="34" charset="0"/>
              <a:cs typeface="Aharoni" panose="02010803020104030203" pitchFamily="2" charset="-79"/>
            </a:endParaRPr>
          </a:p>
        </p:txBody>
      </p:sp>
    </p:spTree>
    <p:extLst>
      <p:ext uri="{BB962C8B-B14F-4D97-AF65-F5344CB8AC3E}">
        <p14:creationId xmlns:p14="http://schemas.microsoft.com/office/powerpoint/2010/main" val="7486184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60C29-D1BF-4B41-9386-A512C9AFCDF1}"/>
              </a:ext>
            </a:extLst>
          </p:cNvPr>
          <p:cNvSpPr txBox="1"/>
          <p:nvPr/>
        </p:nvSpPr>
        <p:spPr>
          <a:xfrm>
            <a:off x="1532236" y="1"/>
            <a:ext cx="9868581" cy="1352004"/>
          </a:xfrm>
          <a:prstGeom prst="rect">
            <a:avLst/>
          </a:prstGeom>
          <a:solidFill>
            <a:schemeClr val="accent1">
              <a:lumMod val="20000"/>
              <a:lumOff val="80000"/>
            </a:schemeClr>
          </a:solidFill>
        </p:spPr>
        <p:txBody>
          <a:bodyPr wrap="square" rtlCol="0">
            <a:spAutoFit/>
          </a:bodyPr>
          <a:lstStyle/>
          <a:p>
            <a:pPr algn="ctr"/>
            <a:r>
              <a:rPr lang="en-US" sz="4000" b="1" i="0" dirty="0">
                <a:effectLst/>
                <a:latin typeface="Noto Sans" panose="020B0502040204020203" pitchFamily="34" charset="0"/>
              </a:rPr>
              <a:t>Acronyms </a:t>
            </a:r>
          </a:p>
          <a:p>
            <a:pPr algn="ctr"/>
            <a:r>
              <a:rPr lang="en-US" sz="4000" b="1" i="0" dirty="0">
                <a:effectLst/>
                <a:latin typeface="Noto Sans" panose="020B0502040204020203" pitchFamily="34" charset="0"/>
              </a:rPr>
              <a:t>RR, VR, AR, MR, XR:</a:t>
            </a:r>
          </a:p>
        </p:txBody>
      </p:sp>
      <p:pic>
        <p:nvPicPr>
          <p:cNvPr id="4" name="Picture 2">
            <a:extLst>
              <a:ext uri="{FF2B5EF4-FFF2-40B4-BE49-F238E27FC236}">
                <a16:creationId xmlns:a16="http://schemas.microsoft.com/office/drawing/2014/main" id="{AC7492B8-7BAA-44FE-B88F-766F11004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925" y="1352005"/>
            <a:ext cx="6376989" cy="478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0060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72B4-F826-4A99-BDA7-78B37B295A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D271F6-D386-45B7-97FE-1B411424E593}"/>
              </a:ext>
            </a:extLst>
          </p:cNvPr>
          <p:cNvSpPr>
            <a:spLocks noGrp="1"/>
          </p:cNvSpPr>
          <p:nvPr>
            <p:ph idx="1"/>
          </p:nvPr>
        </p:nvSpPr>
        <p:spPr/>
        <p:txBody>
          <a:bodyPr/>
          <a:lstStyle/>
          <a:p>
            <a:endParaRPr lang="en-US"/>
          </a:p>
        </p:txBody>
      </p:sp>
      <p:pic>
        <p:nvPicPr>
          <p:cNvPr id="12290" name="Picture 2" descr="girl sitting using smartphone">
            <a:extLst>
              <a:ext uri="{FF2B5EF4-FFF2-40B4-BE49-F238E27FC236}">
                <a16:creationId xmlns:a16="http://schemas.microsoft.com/office/drawing/2014/main" id="{7E3BB58D-2F18-4DBA-96DE-6CE64E4D0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820" y="35673"/>
            <a:ext cx="9406921" cy="6088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1CED4A-5D84-4037-AE25-C055913D923C}"/>
              </a:ext>
            </a:extLst>
          </p:cNvPr>
          <p:cNvSpPr txBox="1"/>
          <p:nvPr/>
        </p:nvSpPr>
        <p:spPr>
          <a:xfrm>
            <a:off x="1137146" y="6053481"/>
            <a:ext cx="9917708"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Real Reality</a:t>
            </a:r>
          </a:p>
        </p:txBody>
      </p:sp>
    </p:spTree>
    <p:extLst>
      <p:ext uri="{BB962C8B-B14F-4D97-AF65-F5344CB8AC3E}">
        <p14:creationId xmlns:p14="http://schemas.microsoft.com/office/powerpoint/2010/main" val="4058961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Lab screenshot">
            <a:extLst>
              <a:ext uri="{FF2B5EF4-FFF2-40B4-BE49-F238E27FC236}">
                <a16:creationId xmlns:a16="http://schemas.microsoft.com/office/drawing/2014/main" id="{DA967CA8-CA11-4F49-97C4-14BF306B7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800" y="0"/>
            <a:ext cx="9248280" cy="61685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2CAAD3-9004-49BD-B82E-4B75E15A3789}"/>
              </a:ext>
            </a:extLst>
          </p:cNvPr>
          <p:cNvSpPr txBox="1"/>
          <p:nvPr/>
        </p:nvSpPr>
        <p:spPr>
          <a:xfrm>
            <a:off x="3322321" y="529389"/>
            <a:ext cx="7457974" cy="1384995"/>
          </a:xfrm>
          <a:prstGeom prst="rect">
            <a:avLst/>
          </a:prstGeom>
          <a:noFill/>
        </p:spPr>
        <p:txBody>
          <a:bodyPr wrap="square" rtlCol="0">
            <a:spAutoFit/>
          </a:bodyPr>
          <a:lstStyle/>
          <a:p>
            <a:pPr algn="l"/>
            <a:r>
              <a:rPr lang="en-US" sz="2800" b="1" i="0" dirty="0">
                <a:solidFill>
                  <a:schemeClr val="bg1"/>
                </a:solidFill>
                <a:effectLst/>
                <a:latin typeface="Noto Sans" panose="020B0502040504020204" pitchFamily="34" charset="0"/>
              </a:rPr>
              <a:t>Virtual reality (VR): </a:t>
            </a:r>
            <a:r>
              <a:rPr lang="en-US" sz="2800" b="1" i="0" dirty="0">
                <a:solidFill>
                  <a:schemeClr val="bg1"/>
                </a:solidFill>
                <a:effectLst/>
                <a:latin typeface="Lato" panose="020F0502020204030203" pitchFamily="34" charset="0"/>
              </a:rPr>
              <a:t>is technology that shuts the user away from RR, instead replacing every aspect of their reality artificially.</a:t>
            </a:r>
          </a:p>
        </p:txBody>
      </p:sp>
      <p:pic>
        <p:nvPicPr>
          <p:cNvPr id="6150" name="Picture 6">
            <a:extLst>
              <a:ext uri="{FF2B5EF4-FFF2-40B4-BE49-F238E27FC236}">
                <a16:creationId xmlns:a16="http://schemas.microsoft.com/office/drawing/2014/main" id="{89F97F0A-FB2C-44D2-8E86-DD90AD421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975" y="3475699"/>
            <a:ext cx="2619375"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5059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A4061-DEE2-44AF-B4E2-724867887C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CDB365-52B0-4D49-A28F-8BE15D889CF8}"/>
              </a:ext>
            </a:extLst>
          </p:cNvPr>
          <p:cNvSpPr>
            <a:spLocks noGrp="1"/>
          </p:cNvSpPr>
          <p:nvPr>
            <p:ph idx="1"/>
          </p:nvPr>
        </p:nvSpPr>
        <p:spPr/>
        <p:txBody>
          <a:bodyPr/>
          <a:lstStyle/>
          <a:p>
            <a:endParaRPr lang="en-US"/>
          </a:p>
        </p:txBody>
      </p:sp>
      <p:pic>
        <p:nvPicPr>
          <p:cNvPr id="13314" name="Picture 2" descr="Why Virtual Reality is the Future? | Virtual reality technology, Virtual  reality, Virtual reality glasses">
            <a:extLst>
              <a:ext uri="{FF2B5EF4-FFF2-40B4-BE49-F238E27FC236}">
                <a16:creationId xmlns:a16="http://schemas.microsoft.com/office/drawing/2014/main" id="{0FCE00A4-8D59-4B05-874A-7203C3104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0"/>
            <a:ext cx="9229408" cy="6150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1523AF-4A95-4088-A73A-AB3D3C6C1F17}"/>
              </a:ext>
            </a:extLst>
          </p:cNvPr>
          <p:cNvSpPr txBox="1"/>
          <p:nvPr/>
        </p:nvSpPr>
        <p:spPr>
          <a:xfrm>
            <a:off x="1137146" y="6114441"/>
            <a:ext cx="9917708"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Virtual Reality</a:t>
            </a:r>
          </a:p>
        </p:txBody>
      </p:sp>
    </p:spTree>
    <p:extLst>
      <p:ext uri="{BB962C8B-B14F-4D97-AF65-F5344CB8AC3E}">
        <p14:creationId xmlns:p14="http://schemas.microsoft.com/office/powerpoint/2010/main" val="36608274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B204C4A-5ECC-46FA-8603-91A37AE4D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37" y="307921"/>
            <a:ext cx="7783553" cy="4353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F21F16-53E7-4707-ACE5-79CA1A7C0064}"/>
              </a:ext>
            </a:extLst>
          </p:cNvPr>
          <p:cNvSpPr txBox="1"/>
          <p:nvPr/>
        </p:nvSpPr>
        <p:spPr>
          <a:xfrm>
            <a:off x="356838" y="4634374"/>
            <a:ext cx="11745953" cy="1569660"/>
          </a:xfrm>
          <a:prstGeom prst="rect">
            <a:avLst/>
          </a:prstGeom>
          <a:solidFill>
            <a:srgbClr val="FFC000"/>
          </a:solidFill>
        </p:spPr>
        <p:txBody>
          <a:bodyPr wrap="square" rtlCol="0">
            <a:spAutoFit/>
          </a:bodyPr>
          <a:lstStyle/>
          <a:p>
            <a:pPr algn="l"/>
            <a:r>
              <a:rPr lang="en-US" sz="3200" b="1" i="0" dirty="0">
                <a:effectLst/>
                <a:latin typeface="Noto Sans" panose="020B0502040504020204" pitchFamily="34" charset="0"/>
              </a:rPr>
              <a:t>Augmented reality (AR): </a:t>
            </a:r>
            <a:r>
              <a:rPr lang="en-US" sz="3200" b="1" dirty="0">
                <a:latin typeface="Lato" panose="020F0502020204030203" pitchFamily="34" charset="0"/>
              </a:rPr>
              <a:t>S</a:t>
            </a:r>
            <a:r>
              <a:rPr lang="en-US" sz="3200" b="1" i="0" dirty="0">
                <a:effectLst/>
                <a:latin typeface="Lato" panose="020F0502020204030203" pitchFamily="34" charset="0"/>
              </a:rPr>
              <a:t>upplements real reality (RR) with computer generated imagery of any kind, such as Google Glass, smartphones, Nokia’s City Lens, </a:t>
            </a:r>
            <a:r>
              <a:rPr lang="en-US" sz="3200" b="1" i="1" u="none" strike="noStrike" dirty="0" err="1">
                <a:effectLst/>
                <a:latin typeface="Lato" panose="020F0502020204030203" pitchFamily="34" charset="0"/>
                <a:hlinkClick r:id="rId3">
                  <a:extLst>
                    <a:ext uri="{A12FA001-AC4F-418D-AE19-62706E023703}">
                      <ahyp:hlinkClr xmlns:ahyp="http://schemas.microsoft.com/office/drawing/2018/hyperlinkcolor" val="tx"/>
                    </a:ext>
                  </a:extLst>
                </a:hlinkClick>
              </a:rPr>
              <a:t>Pokemon</a:t>
            </a:r>
            <a:r>
              <a:rPr lang="en-US" sz="3200" b="1" i="1" u="none" strike="noStrike" dirty="0">
                <a:effectLst/>
                <a:latin typeface="Lato" panose="020F0502020204030203" pitchFamily="34" charset="0"/>
                <a:hlinkClick r:id="rId3">
                  <a:extLst>
                    <a:ext uri="{A12FA001-AC4F-418D-AE19-62706E023703}">
                      <ahyp:hlinkClr xmlns:ahyp="http://schemas.microsoft.com/office/drawing/2018/hyperlinkcolor" val="tx"/>
                    </a:ext>
                  </a:extLst>
                </a:hlinkClick>
              </a:rPr>
              <a:t>, Go</a:t>
            </a:r>
            <a:r>
              <a:rPr lang="en-US" sz="3200" b="1" i="0" dirty="0">
                <a:effectLst/>
                <a:latin typeface="Lato" panose="020F0502020204030203" pitchFamily="34" charset="0"/>
              </a:rPr>
              <a:t> or </a:t>
            </a:r>
            <a:r>
              <a:rPr lang="en-US" sz="3200" b="1" i="0" u="none" strike="noStrike" dirty="0">
                <a:effectLst/>
                <a:latin typeface="Lato" panose="020F0502020204030203" pitchFamily="34" charset="0"/>
                <a:hlinkClick r:id="rId4">
                  <a:extLst>
                    <a:ext uri="{A12FA001-AC4F-418D-AE19-62706E023703}">
                      <ahyp:hlinkClr xmlns:ahyp="http://schemas.microsoft.com/office/drawing/2018/hyperlinkcolor" val="tx"/>
                    </a:ext>
                  </a:extLst>
                </a:hlinkClick>
              </a:rPr>
              <a:t>Snapchat</a:t>
            </a:r>
            <a:r>
              <a:rPr lang="en-US" sz="3200" b="1" i="0" dirty="0">
                <a:effectLst/>
                <a:latin typeface="Lato" panose="020F0502020204030203" pitchFamily="34" charset="0"/>
              </a:rPr>
              <a:t>.</a:t>
            </a:r>
          </a:p>
        </p:txBody>
      </p:sp>
      <p:pic>
        <p:nvPicPr>
          <p:cNvPr id="4" name="Picture 3" descr="900+ Best Augmented Reality Videos · 100% Free Download · Pexels Stock  Videos">
            <a:extLst>
              <a:ext uri="{FF2B5EF4-FFF2-40B4-BE49-F238E27FC236}">
                <a16:creationId xmlns:a16="http://schemas.microsoft.com/office/drawing/2014/main" id="{3BB4CB1B-A0C4-45D1-BD87-4899FAADE3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4009" y="1739590"/>
            <a:ext cx="3694970" cy="2062103"/>
          </a:xfrm>
          <a:prstGeom prst="rect">
            <a:avLst/>
          </a:prstGeom>
          <a:noFill/>
          <a:ln>
            <a:noFill/>
          </a:ln>
        </p:spPr>
      </p:pic>
    </p:spTree>
    <p:extLst>
      <p:ext uri="{BB962C8B-B14F-4D97-AF65-F5344CB8AC3E}">
        <p14:creationId xmlns:p14="http://schemas.microsoft.com/office/powerpoint/2010/main" val="4006587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9E0D-1854-4E59-9A0B-B159562BB8AD}"/>
              </a:ext>
            </a:extLst>
          </p:cNvPr>
          <p:cNvSpPr>
            <a:spLocks noGrp="1"/>
          </p:cNvSpPr>
          <p:nvPr>
            <p:ph type="title"/>
          </p:nvPr>
        </p:nvSpPr>
        <p:spPr>
          <a:xfrm>
            <a:off x="5172816" y="690219"/>
            <a:ext cx="6377939" cy="1049235"/>
          </a:xfrm>
          <a:solidFill>
            <a:schemeClr val="bg1">
              <a:lumMod val="75000"/>
            </a:schemeClr>
          </a:solidFill>
        </p:spPr>
        <p:txBody>
          <a:bodyPr/>
          <a:lstStyle/>
          <a:p>
            <a:pPr algn="ctr"/>
            <a:br>
              <a:rPr lang="en-US" sz="1800" b="1" kern="1800" dirty="0">
                <a:effectLst/>
                <a:latin typeface="Aharoni" panose="02010803020104030203" pitchFamily="2" charset="-79"/>
                <a:ea typeface="Times New Roman" panose="02020603050405020304" pitchFamily="18" charset="0"/>
                <a:cs typeface="Times New Roman" panose="02020603050405020304" pitchFamily="18" charset="0"/>
              </a:rPr>
            </a:br>
            <a:r>
              <a:rPr lang="en-US" sz="4000" b="1" kern="1800" dirty="0">
                <a:effectLst/>
                <a:latin typeface="Aharoni" panose="02010803020104030203" pitchFamily="2" charset="-79"/>
                <a:ea typeface="Times New Roman" panose="02020603050405020304" pitchFamily="18" charset="0"/>
                <a:cs typeface="Times New Roman" panose="02020603050405020304" pitchFamily="18" charset="0"/>
              </a:rPr>
              <a:t>Quadruple Aim Issues</a:t>
            </a:r>
            <a:endParaRPr lang="en-US" sz="4000" dirty="0"/>
          </a:p>
        </p:txBody>
      </p:sp>
      <p:sp>
        <p:nvSpPr>
          <p:cNvPr id="3" name="Content Placeholder 2">
            <a:extLst>
              <a:ext uri="{FF2B5EF4-FFF2-40B4-BE49-F238E27FC236}">
                <a16:creationId xmlns:a16="http://schemas.microsoft.com/office/drawing/2014/main" id="{C508C8C5-54A7-48F9-A352-D6205AA4FBC7}"/>
              </a:ext>
            </a:extLst>
          </p:cNvPr>
          <p:cNvSpPr>
            <a:spLocks noGrp="1"/>
          </p:cNvSpPr>
          <p:nvPr>
            <p:ph idx="1"/>
          </p:nvPr>
        </p:nvSpPr>
        <p:spPr>
          <a:xfrm>
            <a:off x="5249450" y="2182633"/>
            <a:ext cx="6377940" cy="3607461"/>
          </a:xfrm>
          <a:solidFill>
            <a:schemeClr val="bg1">
              <a:lumMod val="75000"/>
            </a:schemeClr>
          </a:solidFill>
        </p:spPr>
        <p:txBody>
          <a:bodyPr>
            <a:normAutofit/>
          </a:bodyPr>
          <a:lstStyle/>
          <a:p>
            <a:r>
              <a:rPr lang="en-US" sz="2800" dirty="0">
                <a:latin typeface="Tahoma" panose="020B0604030504040204" pitchFamily="34" charset="0"/>
                <a:ea typeface="Tahoma" panose="020B0604030504040204" pitchFamily="34" charset="0"/>
                <a:cs typeface="Tahoma" panose="020B0604030504040204" pitchFamily="34" charset="0"/>
              </a:rPr>
              <a:t>C</a:t>
            </a:r>
            <a:r>
              <a:rPr lang="en-US" sz="2800" dirty="0">
                <a:effectLst/>
                <a:latin typeface="Tahoma" panose="020B0604030504040204" pitchFamily="34" charset="0"/>
                <a:ea typeface="Tahoma" panose="020B0604030504040204" pitchFamily="34" charset="0"/>
                <a:cs typeface="Tahoma" panose="020B0604030504040204" pitchFamily="34" charset="0"/>
              </a:rPr>
              <a:t>ontinuous assessment of clinician satisfaction and well-being </a:t>
            </a:r>
          </a:p>
          <a:p>
            <a:pPr lvl="1"/>
            <a:r>
              <a:rPr lang="en-US" sz="2800" dirty="0">
                <a:latin typeface="Tahoma" panose="020B0604030504040204" pitchFamily="34" charset="0"/>
                <a:ea typeface="Tahoma" panose="020B0604030504040204" pitchFamily="34" charset="0"/>
                <a:cs typeface="Tahoma" panose="020B0604030504040204" pitchFamily="34" charset="0"/>
              </a:rPr>
              <a:t>Issues with EHRs</a:t>
            </a:r>
          </a:p>
          <a:p>
            <a:pPr lvl="1"/>
            <a:r>
              <a:rPr lang="en-US" sz="2800" dirty="0">
                <a:latin typeface="Tahoma" panose="020B0604030504040204" pitchFamily="34" charset="0"/>
                <a:ea typeface="Tahoma" panose="020B0604030504040204" pitchFamily="34" charset="0"/>
                <a:cs typeface="Tahoma" panose="020B0604030504040204" pitchFamily="34" charset="0"/>
              </a:rPr>
              <a:t>Improve work life of clinician</a:t>
            </a:r>
          </a:p>
          <a:p>
            <a:r>
              <a:rPr lang="en-US" sz="2800" dirty="0">
                <a:latin typeface="Tahoma" panose="020B0604030504040204" pitchFamily="34" charset="0"/>
                <a:ea typeface="Tahoma" panose="020B0604030504040204" pitchFamily="34" charset="0"/>
                <a:cs typeface="Tahoma" panose="020B0604030504040204" pitchFamily="34" charset="0"/>
              </a:rPr>
              <a:t>C</a:t>
            </a:r>
            <a:r>
              <a:rPr lang="en-US" sz="2800" dirty="0">
                <a:effectLst/>
                <a:latin typeface="Tahoma" panose="020B0604030504040204" pitchFamily="34" charset="0"/>
                <a:ea typeface="Tahoma" panose="020B0604030504040204" pitchFamily="34" charset="0"/>
                <a:cs typeface="Tahoma" panose="020B0604030504040204" pitchFamily="34" charset="0"/>
              </a:rPr>
              <a:t>linician satisfaction must not detract from achieving the </a:t>
            </a:r>
            <a:r>
              <a:rPr lang="en-US" sz="2800" b="1" dirty="0">
                <a:effectLst/>
                <a:latin typeface="Tahoma" panose="020B0604030504040204" pitchFamily="34" charset="0"/>
                <a:ea typeface="Tahoma" panose="020B0604030504040204" pitchFamily="34" charset="0"/>
                <a:cs typeface="Tahoma" panose="020B0604030504040204" pitchFamily="34" charset="0"/>
              </a:rPr>
              <a:t>Triple Aim</a:t>
            </a:r>
            <a:r>
              <a:rPr lang="en-US" sz="2800" dirty="0">
                <a:effectLst/>
                <a:latin typeface="Tahoma" panose="020B0604030504040204" pitchFamily="34" charset="0"/>
                <a:ea typeface="Tahoma" panose="020B0604030504040204" pitchFamily="34" charset="0"/>
                <a:cs typeface="Tahoma" panose="020B0604030504040204" pitchFamily="34" charset="0"/>
              </a:rPr>
              <a:t> .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descr="The looming health-care crisis: A shortage of health workers would be  disastrous">
            <a:extLst>
              <a:ext uri="{FF2B5EF4-FFF2-40B4-BE49-F238E27FC236}">
                <a16:creationId xmlns:a16="http://schemas.microsoft.com/office/drawing/2014/main" id="{0A1FC4B6-03F7-4E7D-B365-F8B0C7ACD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128" y="0"/>
            <a:ext cx="6129495" cy="612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238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Virtual and augmented reality for biomedical applications - ScienceDirect">
            <a:extLst>
              <a:ext uri="{FF2B5EF4-FFF2-40B4-BE49-F238E27FC236}">
                <a16:creationId xmlns:a16="http://schemas.microsoft.com/office/drawing/2014/main" id="{B4B4EAD3-98E6-4077-B790-3FCBA1474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26497"/>
            <a:ext cx="9052560" cy="608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8595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9E720-D509-4ECE-A809-17358FA3D19D}"/>
              </a:ext>
            </a:extLst>
          </p:cNvPr>
          <p:cNvSpPr txBox="1"/>
          <p:nvPr/>
        </p:nvSpPr>
        <p:spPr>
          <a:xfrm>
            <a:off x="497344" y="308127"/>
            <a:ext cx="3640455" cy="3293209"/>
          </a:xfrm>
          <a:prstGeom prst="rect">
            <a:avLst/>
          </a:prstGeom>
          <a:noFill/>
        </p:spPr>
        <p:txBody>
          <a:bodyPr wrap="square" rtlCol="0">
            <a:spAutoFit/>
          </a:bodyPr>
          <a:lstStyle/>
          <a:p>
            <a:pPr algn="l"/>
            <a:r>
              <a:rPr lang="en-US" sz="3200" b="1" i="0" dirty="0">
                <a:solidFill>
                  <a:srgbClr val="C00000"/>
                </a:solidFill>
                <a:effectLst/>
                <a:latin typeface="Lato" panose="020F0502020204030203" pitchFamily="34" charset="0"/>
              </a:rPr>
              <a:t>Mixed reality (MR) </a:t>
            </a:r>
            <a:r>
              <a:rPr lang="en-US" sz="2400" b="1" i="0" dirty="0">
                <a:solidFill>
                  <a:srgbClr val="222222"/>
                </a:solidFill>
                <a:effectLst/>
                <a:latin typeface="Lato" panose="020F0502020204030203" pitchFamily="34" charset="0"/>
              </a:rPr>
              <a:t>is similar to AR.  It places images and text over the top of RR to create an environment in which the user will treat the objects as if they are really there. </a:t>
            </a:r>
          </a:p>
        </p:txBody>
      </p:sp>
      <p:pic>
        <p:nvPicPr>
          <p:cNvPr id="4" name="Picture 3" descr="500+ Virtual Reality Pictures [HD] | Download Free Images on Unsplash">
            <a:extLst>
              <a:ext uri="{FF2B5EF4-FFF2-40B4-BE49-F238E27FC236}">
                <a16:creationId xmlns:a16="http://schemas.microsoft.com/office/drawing/2014/main" id="{750FB011-4CFA-4819-80D4-ACE5933E30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44" y="3506551"/>
            <a:ext cx="3685307" cy="2456872"/>
          </a:xfrm>
          <a:prstGeom prst="rect">
            <a:avLst/>
          </a:prstGeom>
          <a:noFill/>
          <a:ln>
            <a:noFill/>
          </a:ln>
        </p:spPr>
      </p:pic>
      <p:pic>
        <p:nvPicPr>
          <p:cNvPr id="5" name="Picture 2">
            <a:extLst>
              <a:ext uri="{FF2B5EF4-FFF2-40B4-BE49-F238E27FC236}">
                <a16:creationId xmlns:a16="http://schemas.microsoft.com/office/drawing/2014/main" id="{8429C0A5-1E1D-4000-9083-3475B7616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549" y="914400"/>
            <a:ext cx="7844976" cy="441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49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6235A3F-D637-4516-87CB-429A2C32F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31" y="1984717"/>
            <a:ext cx="6767040" cy="3802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6751FA-94F0-4DD0-A7EA-467452EB0376}"/>
              </a:ext>
            </a:extLst>
          </p:cNvPr>
          <p:cNvSpPr txBox="1"/>
          <p:nvPr/>
        </p:nvSpPr>
        <p:spPr>
          <a:xfrm>
            <a:off x="548640" y="121920"/>
            <a:ext cx="11353521" cy="1569660"/>
          </a:xfrm>
          <a:prstGeom prst="rect">
            <a:avLst/>
          </a:prstGeom>
          <a:solidFill>
            <a:schemeClr val="bg1">
              <a:lumMod val="85000"/>
            </a:schemeClr>
          </a:solidFill>
        </p:spPr>
        <p:txBody>
          <a:bodyPr wrap="square" rtlCol="0">
            <a:spAutoFit/>
          </a:bodyPr>
          <a:lstStyle/>
          <a:p>
            <a:pPr algn="ctr"/>
            <a:r>
              <a:rPr lang="en-US" sz="3200" b="1" i="0" dirty="0">
                <a:effectLst/>
                <a:latin typeface="Aharoni" panose="02010803020104030203" pitchFamily="2" charset="-79"/>
                <a:cs typeface="Aharoni" panose="02010803020104030203" pitchFamily="2" charset="-79"/>
              </a:rPr>
              <a:t>Extended Reality (XR)  - all real-and-virtual combined environments and human-machine interactions generated by computer technology and wearables.</a:t>
            </a:r>
            <a:endParaRPr lang="en-US" sz="3200" b="1" dirty="0">
              <a:latin typeface="Aharoni" panose="02010803020104030203" pitchFamily="2" charset="-79"/>
              <a:cs typeface="Aharoni" panose="02010803020104030203" pitchFamily="2" charset="-79"/>
            </a:endParaRPr>
          </a:p>
        </p:txBody>
      </p:sp>
      <p:pic>
        <p:nvPicPr>
          <p:cNvPr id="4" name="Picture 3" descr="&lt;span class=&quot;entry-title-primary&quot;&gt;Global Extended Reality (XR) Industry Market Growth Analysis and Forecast&lt;/span&gt; &lt;span class=&quot;entry-subtitle&quot;&gt;Global Extended Reality (XR) Industry Market2019 Global Leading Players, Industry Updates, Future Growth, Business Prospects, Forthcoming Developments and Future Investments by Forecast to 2024&lt;/span&gt;&lt;span class=&quot;rating-result after_title mr-filter rating-result-46716&quot;&gt;   &lt;span class=&quot;no-rating-results-text&quot;&gt;No ratings yet.&lt;/span&gt;  &lt;/span&gt;">
            <a:extLst>
              <a:ext uri="{FF2B5EF4-FFF2-40B4-BE49-F238E27FC236}">
                <a16:creationId xmlns:a16="http://schemas.microsoft.com/office/drawing/2014/main" id="{07F10225-F19F-436F-AB34-1F554E3B3A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8456" y="2453270"/>
            <a:ext cx="4953159" cy="3155995"/>
          </a:xfrm>
          <a:prstGeom prst="rect">
            <a:avLst/>
          </a:prstGeom>
          <a:noFill/>
          <a:ln>
            <a:noFill/>
          </a:ln>
        </p:spPr>
      </p:pic>
    </p:spTree>
    <p:extLst>
      <p:ext uri="{BB962C8B-B14F-4D97-AF65-F5344CB8AC3E}">
        <p14:creationId xmlns:p14="http://schemas.microsoft.com/office/powerpoint/2010/main" val="36567197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time xr - the world's cross reality social network">
            <a:extLst>
              <a:ext uri="{FF2B5EF4-FFF2-40B4-BE49-F238E27FC236}">
                <a16:creationId xmlns:a16="http://schemas.microsoft.com/office/drawing/2014/main" id="{175836B8-27C4-4F80-BF63-3E4E5BF97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63" y="178416"/>
            <a:ext cx="10588703" cy="59561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67A0C3-990A-4B70-834B-3331CFD25750}"/>
              </a:ext>
            </a:extLst>
          </p:cNvPr>
          <p:cNvSpPr txBox="1"/>
          <p:nvPr/>
        </p:nvSpPr>
        <p:spPr>
          <a:xfrm>
            <a:off x="5631366" y="2653990"/>
            <a:ext cx="914400" cy="91440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BB4D3AEE-4195-43CB-8BB7-0C1B187BFEF9}"/>
              </a:ext>
            </a:extLst>
          </p:cNvPr>
          <p:cNvSpPr txBox="1"/>
          <p:nvPr/>
        </p:nvSpPr>
        <p:spPr>
          <a:xfrm>
            <a:off x="669062" y="6133173"/>
            <a:ext cx="10588704" cy="646331"/>
          </a:xfrm>
          <a:prstGeom prst="rect">
            <a:avLst/>
          </a:prstGeom>
          <a:noFill/>
        </p:spPr>
        <p:txBody>
          <a:bodyPr wrap="square" rtlCol="0">
            <a:spAutoFit/>
          </a:bodyPr>
          <a:lstStyle/>
          <a:p>
            <a:r>
              <a:rPr lang="en-US" b="1" i="0" dirty="0">
                <a:solidFill>
                  <a:schemeClr val="bg1"/>
                </a:solidFill>
                <a:effectLst/>
                <a:latin typeface="Roboto" panose="02000000000000000000" pitchFamily="2" charset="0"/>
              </a:rPr>
              <a:t>The virtual reality (VR) sociable </a:t>
            </a:r>
            <a:r>
              <a:rPr lang="en-US" b="1" dirty="0">
                <a:solidFill>
                  <a:schemeClr val="bg1"/>
                </a:solidFill>
                <a:latin typeface="Roboto" panose="02000000000000000000" pitchFamily="2" charset="0"/>
              </a:rPr>
              <a:t>network </a:t>
            </a:r>
            <a:r>
              <a:rPr lang="en-US" b="1" dirty="0" err="1">
                <a:solidFill>
                  <a:schemeClr val="bg1"/>
                </a:solidFill>
                <a:latin typeface="Roboto" panose="02000000000000000000" pitchFamily="2" charset="0"/>
              </a:rPr>
              <a:t>vTime</a:t>
            </a:r>
            <a:r>
              <a:rPr lang="en-US" b="1" dirty="0">
                <a:solidFill>
                  <a:schemeClr val="bg1"/>
                </a:solidFill>
                <a:latin typeface="Roboto" panose="02000000000000000000" pitchFamily="2" charset="0"/>
              </a:rPr>
              <a:t> XR allows </a:t>
            </a:r>
            <a:r>
              <a:rPr lang="en-US" b="1" i="0" dirty="0">
                <a:solidFill>
                  <a:schemeClr val="bg1"/>
                </a:solidFill>
                <a:effectLst/>
                <a:latin typeface="Roboto" panose="02000000000000000000" pitchFamily="2" charset="0"/>
              </a:rPr>
              <a:t>users to meet, chat, and share with people around the world a cross-reality (XR) social experience - through augmented reality (AR).</a:t>
            </a:r>
            <a:endParaRPr lang="en-US" dirty="0">
              <a:solidFill>
                <a:schemeClr val="bg1"/>
              </a:solidFill>
            </a:endParaRPr>
          </a:p>
        </p:txBody>
      </p:sp>
    </p:spTree>
    <p:extLst>
      <p:ext uri="{BB962C8B-B14F-4D97-AF65-F5344CB8AC3E}">
        <p14:creationId xmlns:p14="http://schemas.microsoft.com/office/powerpoint/2010/main" val="21884217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XR in Healthcare - digital health report">
            <a:extLst>
              <a:ext uri="{FF2B5EF4-FFF2-40B4-BE49-F238E27FC236}">
                <a16:creationId xmlns:a16="http://schemas.microsoft.com/office/drawing/2014/main" id="{07226441-AB0E-4B2F-AD62-EE5C2155F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88" y="276594"/>
            <a:ext cx="10549050" cy="5846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68 Xr Illustrations &amp; Clip Art - iStock">
            <a:extLst>
              <a:ext uri="{FF2B5EF4-FFF2-40B4-BE49-F238E27FC236}">
                <a16:creationId xmlns:a16="http://schemas.microsoft.com/office/drawing/2014/main" id="{10171962-1F2C-4620-B81E-361AB74ED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756" y="544217"/>
            <a:ext cx="3762438" cy="20874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B2A5A2EF-338A-4B2F-B8DA-62552FED9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78" y="1067728"/>
            <a:ext cx="3378308" cy="261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3905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xtended Reality Enhancing Healthcare Industry |">
            <a:extLst>
              <a:ext uri="{FF2B5EF4-FFF2-40B4-BE49-F238E27FC236}">
                <a16:creationId xmlns:a16="http://schemas.microsoft.com/office/drawing/2014/main" id="{D312B0A2-00E5-463A-9BA8-BABB78EA0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92" y="352810"/>
            <a:ext cx="7694341" cy="5775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D1818E-81A3-4A6A-AB2B-F91CBEE57369}"/>
              </a:ext>
            </a:extLst>
          </p:cNvPr>
          <p:cNvSpPr txBox="1"/>
          <p:nvPr/>
        </p:nvSpPr>
        <p:spPr>
          <a:xfrm>
            <a:off x="-1508760" y="3781378"/>
            <a:ext cx="4989906" cy="490654"/>
          </a:xfrm>
          <a:prstGeom prst="rect">
            <a:avLst/>
          </a:prstGeom>
          <a:noFill/>
        </p:spPr>
        <p:txBody>
          <a:bodyPr wrap="square" rtlCol="0">
            <a:spAutoFit/>
          </a:bodyPr>
          <a:lstStyle/>
          <a:p>
            <a:endParaRPr lang="en-US" dirty="0"/>
          </a:p>
        </p:txBody>
      </p:sp>
      <p:sp>
        <p:nvSpPr>
          <p:cNvPr id="3" name="Rectangle 3">
            <a:extLst>
              <a:ext uri="{FF2B5EF4-FFF2-40B4-BE49-F238E27FC236}">
                <a16:creationId xmlns:a16="http://schemas.microsoft.com/office/drawing/2014/main" id="{B6E96626-A624-4BE1-AED8-7A3ACFEB0DB5}"/>
              </a:ext>
            </a:extLst>
          </p:cNvPr>
          <p:cNvSpPr>
            <a:spLocks noChangeArrowheads="1"/>
          </p:cNvSpPr>
          <p:nvPr/>
        </p:nvSpPr>
        <p:spPr bwMode="auto">
          <a:xfrm>
            <a:off x="-7039765" y="-2585968"/>
            <a:ext cx="12192000" cy="0"/>
          </a:xfrm>
          <a:prstGeom prst="rect">
            <a:avLst/>
          </a:prstGeom>
          <a:solidFill>
            <a:srgbClr val="14151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FFFFFF"/>
                </a:solidFill>
                <a:effectLst/>
                <a:latin typeface="Roboto" panose="02000000000000000000" pitchFamily="2" charset="0"/>
              </a:rPr>
            </a:br>
            <a:r>
              <a:rPr kumimoji="0" lang="en-US" altLang="en-US" sz="1800" b="0" i="0" u="none" strike="noStrike" cap="none" normalizeH="0" baseline="0">
                <a:ln>
                  <a:noFill/>
                </a:ln>
                <a:solidFill>
                  <a:srgbClr val="FFFFFF"/>
                </a:solidFill>
                <a:effectLst/>
                <a:latin typeface="Roboto" panose="02000000000000000000" pitchFamily="2" charset="0"/>
              </a:rPr>
              <a:t>  </a:t>
            </a:r>
            <a:r>
              <a:rPr kumimoji="0" lang="en-US" altLang="en-US" sz="1900" b="0" i="0" u="none" strike="noStrike" cap="none" normalizeH="0" baseline="0">
                <a:ln>
                  <a:noFill/>
                </a:ln>
                <a:solidFill>
                  <a:srgbClr val="FFFFFF"/>
                </a:solidFill>
                <a:effectLst/>
                <a:latin typeface="Roboto" panose="02000000000000000000" pitchFamily="2" charset="0"/>
              </a:rPr>
              <a:t>      </a:t>
            </a:r>
            <a:endParaRPr kumimoji="0" lang="en-US" altLang="en-US" sz="1800" b="0" i="0" u="none" strike="noStrike" cap="none" normalizeH="0" baseline="0">
              <a:ln>
                <a:noFill/>
              </a:ln>
              <a:solidFill>
                <a:srgbClr val="FFFFFF"/>
              </a:solidFill>
              <a:effectLst/>
              <a:latin typeface="Roboto" panose="02000000000000000000" pitchFamily="2"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DADCE0"/>
                </a:solidFill>
                <a:effectLst/>
                <a:latin typeface="Roboto" panose="02000000000000000000" pitchFamily="2" charset="0"/>
              </a:rPr>
              <a:t>Analytics Insight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FFFF"/>
                </a:solidFill>
                <a:effectLst/>
                <a:latin typeface="Google Sans"/>
              </a:rPr>
              <a:t>Extended Reality Enhancing Healthcare Industry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6388" name="Picture 4">
            <a:extLst>
              <a:ext uri="{FF2B5EF4-FFF2-40B4-BE49-F238E27FC236}">
                <a16:creationId xmlns:a16="http://schemas.microsoft.com/office/drawing/2014/main" id="{3AD2D48D-2E5C-41B7-9EF1-5CCDAE9AA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465" y="-2792343"/>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B7FD19-01F1-4256-BD36-C46B7034ED21}"/>
              </a:ext>
            </a:extLst>
          </p:cNvPr>
          <p:cNvSpPr txBox="1"/>
          <p:nvPr/>
        </p:nvSpPr>
        <p:spPr>
          <a:xfrm>
            <a:off x="8815896" y="1051560"/>
            <a:ext cx="3028146" cy="3785652"/>
          </a:xfrm>
          <a:prstGeom prst="rect">
            <a:avLst/>
          </a:prstGeom>
          <a:noFill/>
        </p:spPr>
        <p:txBody>
          <a:bodyPr wrap="square" rtlCol="0">
            <a:spAutoFit/>
          </a:bodyPr>
          <a:lstStyle/>
          <a:p>
            <a:pPr algn="ctr"/>
            <a:r>
              <a:rPr lang="en-US" sz="4000" dirty="0">
                <a:solidFill>
                  <a:schemeClr val="accent2">
                    <a:lumMod val="50000"/>
                  </a:schemeClr>
                </a:solidFill>
                <a:latin typeface="Aharoni" panose="02010803020104030203" pitchFamily="2" charset="-79"/>
                <a:cs typeface="Aharoni" panose="02010803020104030203" pitchFamily="2" charset="-79"/>
              </a:rPr>
              <a:t>Extended Reality (XR)  Innovation</a:t>
            </a:r>
          </a:p>
          <a:p>
            <a:pPr algn="ctr"/>
            <a:endParaRPr lang="en-US" sz="4000" dirty="0">
              <a:solidFill>
                <a:schemeClr val="accent2">
                  <a:lumMod val="50000"/>
                </a:schemeClr>
              </a:solidFill>
              <a:latin typeface="Aharoni" panose="02010803020104030203" pitchFamily="2" charset="-79"/>
              <a:cs typeface="Aharoni" panose="02010803020104030203" pitchFamily="2" charset="-79"/>
            </a:endParaRPr>
          </a:p>
          <a:p>
            <a:pPr algn="ctr"/>
            <a:r>
              <a:rPr lang="en-US" sz="4000" dirty="0">
                <a:solidFill>
                  <a:schemeClr val="accent2">
                    <a:lumMod val="50000"/>
                  </a:schemeClr>
                </a:solidFill>
                <a:latin typeface="Aharoni" panose="02010803020104030203" pitchFamily="2" charset="-79"/>
                <a:cs typeface="Aharoni" panose="02010803020104030203" pitchFamily="2" charset="-79"/>
              </a:rPr>
              <a:t>Modern H</a:t>
            </a:r>
            <a:r>
              <a:rPr lang="en-US" sz="4000" b="0" i="0" dirty="0">
                <a:solidFill>
                  <a:schemeClr val="accent2">
                    <a:lumMod val="50000"/>
                  </a:schemeClr>
                </a:solidFill>
                <a:effectLst/>
                <a:latin typeface="Aharoni" panose="02010803020104030203" pitchFamily="2" charset="-79"/>
                <a:cs typeface="Aharoni" panose="02010803020104030203" pitchFamily="2" charset="-79"/>
              </a:rPr>
              <a:t>ealthcare</a:t>
            </a:r>
            <a:endParaRPr lang="en-US" sz="4000" dirty="0">
              <a:solidFill>
                <a:schemeClr val="accent2">
                  <a:lumMod val="5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24981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mersive technologies and the future of healthcare education">
            <a:extLst>
              <a:ext uri="{FF2B5EF4-FFF2-40B4-BE49-F238E27FC236}">
                <a16:creationId xmlns:a16="http://schemas.microsoft.com/office/drawing/2014/main" id="{609C75BB-93AC-4D95-8688-6ACA7EA04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72" y="1842083"/>
            <a:ext cx="7192447" cy="4045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64EFE8-52F1-4F18-B828-FE2CC31C21C6}"/>
              </a:ext>
            </a:extLst>
          </p:cNvPr>
          <p:cNvSpPr txBox="1"/>
          <p:nvPr/>
        </p:nvSpPr>
        <p:spPr>
          <a:xfrm>
            <a:off x="423389" y="272423"/>
            <a:ext cx="6713392" cy="1200329"/>
          </a:xfrm>
          <a:prstGeom prst="rect">
            <a:avLst/>
          </a:prstGeom>
          <a:noFill/>
        </p:spPr>
        <p:txBody>
          <a:bodyPr wrap="square" rtlCol="0">
            <a:spAutoFit/>
          </a:bodyPr>
          <a:lstStyle/>
          <a:p>
            <a:pPr algn="ctr"/>
            <a:r>
              <a:rPr lang="en-US" sz="2400" b="1" i="0" dirty="0">
                <a:effectLst/>
                <a:latin typeface="Open Sans" panose="020B0606030504020204" pitchFamily="34" charset="0"/>
              </a:rPr>
              <a:t>Immersive technologies  are transforming the quality and availability of training and communication in medicine..</a:t>
            </a:r>
            <a:endParaRPr lang="en-US" sz="2400" b="1" dirty="0"/>
          </a:p>
        </p:txBody>
      </p:sp>
      <p:pic>
        <p:nvPicPr>
          <p:cNvPr id="5" name="Picture 2">
            <a:extLst>
              <a:ext uri="{FF2B5EF4-FFF2-40B4-BE49-F238E27FC236}">
                <a16:creationId xmlns:a16="http://schemas.microsoft.com/office/drawing/2014/main" id="{DCBC85AB-CCEB-47AD-A792-A45A62F74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780" y="58627"/>
            <a:ext cx="4631832" cy="308788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AB07BCA-AA55-4DBD-8D36-763837B4B0B0}"/>
              </a:ext>
            </a:extLst>
          </p:cNvPr>
          <p:cNvSpPr>
            <a:spLocks noGrp="1"/>
          </p:cNvSpPr>
          <p:nvPr>
            <p:ph type="title"/>
          </p:nvPr>
        </p:nvSpPr>
        <p:spPr>
          <a:xfrm>
            <a:off x="7465683" y="3625539"/>
            <a:ext cx="4631832" cy="2262296"/>
          </a:xfr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a:noAutofit/>
          </a:bodyPr>
          <a:lstStyle/>
          <a:p>
            <a:pPr algn="ctr"/>
            <a:r>
              <a:rPr lang="en-US" sz="2400" b="1" i="0" dirty="0">
                <a:solidFill>
                  <a:srgbClr val="292929"/>
                </a:solidFill>
                <a:effectLst/>
                <a:latin typeface="charter"/>
              </a:rPr>
              <a:t>Immersive technology - mixing up virtual content with environment making it a new blended reality with which you are able to engage naturally.</a:t>
            </a:r>
            <a:endParaRPr lang="en-US" sz="2400" b="1" dirty="0"/>
          </a:p>
        </p:txBody>
      </p:sp>
    </p:spTree>
    <p:extLst>
      <p:ext uri="{BB962C8B-B14F-4D97-AF65-F5344CB8AC3E}">
        <p14:creationId xmlns:p14="http://schemas.microsoft.com/office/powerpoint/2010/main" val="31903237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85C0-6F46-4F6E-9E20-021BB395CD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D10CA8-5FA4-4F95-A460-9EA15CEB5A12}"/>
              </a:ext>
            </a:extLst>
          </p:cNvPr>
          <p:cNvSpPr>
            <a:spLocks noGrp="1"/>
          </p:cNvSpPr>
          <p:nvPr>
            <p:ph idx="1"/>
          </p:nvPr>
        </p:nvSpPr>
        <p:spPr/>
        <p:txBody>
          <a:bodyPr/>
          <a:lstStyle/>
          <a:p>
            <a:endParaRPr lang="en-US"/>
          </a:p>
        </p:txBody>
      </p:sp>
      <p:pic>
        <p:nvPicPr>
          <p:cNvPr id="17412" name="Picture 4" descr="80+ Free Anatomy &amp; Human Videos, HD &amp; 4K Clips - Pixabay">
            <a:extLst>
              <a:ext uri="{FF2B5EF4-FFF2-40B4-BE49-F238E27FC236}">
                <a16:creationId xmlns:a16="http://schemas.microsoft.com/office/drawing/2014/main" id="{039EE94B-43AB-414C-8BDE-399037C01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356" y="60960"/>
            <a:ext cx="10809788" cy="605348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logram Images | Free Vectors, Stock Photos &amp; PSD">
            <a:extLst>
              <a:ext uri="{FF2B5EF4-FFF2-40B4-BE49-F238E27FC236}">
                <a16:creationId xmlns:a16="http://schemas.microsoft.com/office/drawing/2014/main" id="{8950C3DF-3D71-4E60-BC1C-9C0567F25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459" y="60960"/>
            <a:ext cx="8964697" cy="60534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D2B6C8-4DB5-45FF-8954-8E7148B9408A}"/>
              </a:ext>
            </a:extLst>
          </p:cNvPr>
          <p:cNvSpPr txBox="1"/>
          <p:nvPr/>
        </p:nvSpPr>
        <p:spPr>
          <a:xfrm>
            <a:off x="1137146" y="6114441"/>
            <a:ext cx="9917708"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Holograms</a:t>
            </a:r>
          </a:p>
        </p:txBody>
      </p:sp>
    </p:spTree>
    <p:extLst>
      <p:ext uri="{BB962C8B-B14F-4D97-AF65-F5344CB8AC3E}">
        <p14:creationId xmlns:p14="http://schemas.microsoft.com/office/powerpoint/2010/main" val="20295554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5FCB-2567-4EF1-8D72-E8F585D0A66A}"/>
              </a:ext>
            </a:extLst>
          </p:cNvPr>
          <p:cNvSpPr>
            <a:spLocks noGrp="1"/>
          </p:cNvSpPr>
          <p:nvPr>
            <p:ph type="title"/>
          </p:nvPr>
        </p:nvSpPr>
        <p:spPr>
          <a:xfrm>
            <a:off x="602166" y="343605"/>
            <a:ext cx="11173521" cy="1434208"/>
          </a:xfrm>
          <a:solidFill>
            <a:schemeClr val="bg1">
              <a:lumMod val="75000"/>
            </a:schemeClr>
          </a:solidFill>
        </p:spPr>
        <p:txBody>
          <a:bodyPr>
            <a:normAutofit fontScale="90000"/>
          </a:bodyPr>
          <a:lstStyle/>
          <a:p>
            <a:pPr algn="ctr"/>
            <a:r>
              <a:rPr lang="en-US" sz="4000" b="1" i="0" dirty="0">
                <a:solidFill>
                  <a:schemeClr val="accent1">
                    <a:lumMod val="50000"/>
                  </a:schemeClr>
                </a:solidFill>
                <a:effectLst/>
                <a:latin typeface="Aharoni" panose="02010803020104030203" pitchFamily="2" charset="-79"/>
                <a:cs typeface="Aharoni" panose="02010803020104030203" pitchFamily="2" charset="-79"/>
              </a:rPr>
              <a:t>MIT Used AI to generate </a:t>
            </a:r>
            <a:r>
              <a:rPr lang="en-US" sz="6000" b="1" i="0" dirty="0">
                <a:solidFill>
                  <a:schemeClr val="accent1">
                    <a:lumMod val="50000"/>
                  </a:schemeClr>
                </a:solidFill>
                <a:effectLst/>
                <a:latin typeface="Aharoni" panose="02010803020104030203" pitchFamily="2" charset="-79"/>
                <a:cs typeface="Aharoni" panose="02010803020104030203" pitchFamily="2" charset="-79"/>
              </a:rPr>
              <a:t>3</a:t>
            </a:r>
            <a:r>
              <a:rPr lang="en-US" sz="4000" b="1" i="0" dirty="0">
                <a:solidFill>
                  <a:schemeClr val="accent1">
                    <a:lumMod val="50000"/>
                  </a:schemeClr>
                </a:solidFill>
                <a:effectLst/>
                <a:latin typeface="Aharoni" panose="02010803020104030203" pitchFamily="2" charset="-79"/>
                <a:cs typeface="Aharoni" panose="02010803020104030203" pitchFamily="2" charset="-79"/>
              </a:rPr>
              <a:t>D tensor holograms in real-time – </a:t>
            </a:r>
            <a:r>
              <a:rPr lang="en-US" sz="4000" b="1" i="0" dirty="0">
                <a:solidFill>
                  <a:srgbClr val="C00000"/>
                </a:solidFill>
                <a:effectLst/>
                <a:latin typeface="Aharoni" panose="02010803020104030203" pitchFamily="2" charset="-79"/>
                <a:cs typeface="Aharoni" panose="02010803020104030203" pitchFamily="2" charset="-79"/>
              </a:rPr>
              <a:t>no headgear</a:t>
            </a:r>
            <a:br>
              <a:rPr lang="en-US" b="1" i="0" dirty="0">
                <a:solidFill>
                  <a:srgbClr val="333333"/>
                </a:solidFill>
                <a:effectLst/>
                <a:latin typeface="MessinaSans"/>
              </a:rPr>
            </a:br>
            <a:endParaRPr lang="en-US" dirty="0"/>
          </a:p>
        </p:txBody>
      </p:sp>
      <p:pic>
        <p:nvPicPr>
          <p:cNvPr id="19458" name="Picture 2" descr="Using artificial intelligence to generate 3D holograms in real-time | MIT  News | Massachusetts Institute of Technology">
            <a:extLst>
              <a:ext uri="{FF2B5EF4-FFF2-40B4-BE49-F238E27FC236}">
                <a16:creationId xmlns:a16="http://schemas.microsoft.com/office/drawing/2014/main" id="{602EE37E-A725-470C-B556-FD065FDF7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785" y="1933927"/>
            <a:ext cx="6382238" cy="425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6177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EC7D-F935-41E4-AC9B-8A6F6426F7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638CE1-2EE3-45D4-9EA6-D2FB7A808FD3}"/>
              </a:ext>
            </a:extLst>
          </p:cNvPr>
          <p:cNvSpPr>
            <a:spLocks noGrp="1"/>
          </p:cNvSpPr>
          <p:nvPr>
            <p:ph idx="1"/>
          </p:nvPr>
        </p:nvSpPr>
        <p:spPr/>
        <p:txBody>
          <a:bodyPr/>
          <a:lstStyle/>
          <a:p>
            <a:endParaRPr lang="en-US"/>
          </a:p>
        </p:txBody>
      </p:sp>
      <p:pic>
        <p:nvPicPr>
          <p:cNvPr id="18434" name="Picture 2" descr="Microsoft HoloLens 2 And What It Means For Your Mixed Reality  Line-of-business Startup | by Georgi Atanasov | Telerik AR VR | Medium">
            <a:extLst>
              <a:ext uri="{FF2B5EF4-FFF2-40B4-BE49-F238E27FC236}">
                <a16:creationId xmlns:a16="http://schemas.microsoft.com/office/drawing/2014/main" id="{F46E841F-2E59-4CA2-972A-C6F1B4B82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499" y="60960"/>
            <a:ext cx="10502296" cy="61476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7E6A39-AAC6-4FD4-BCCA-33E586B416E0}"/>
              </a:ext>
            </a:extLst>
          </p:cNvPr>
          <p:cNvSpPr txBox="1"/>
          <p:nvPr/>
        </p:nvSpPr>
        <p:spPr>
          <a:xfrm>
            <a:off x="1137146" y="6114441"/>
            <a:ext cx="9917708"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Combined AR and Hologram</a:t>
            </a:r>
          </a:p>
        </p:txBody>
      </p:sp>
    </p:spTree>
    <p:extLst>
      <p:ext uri="{BB962C8B-B14F-4D97-AF65-F5344CB8AC3E}">
        <p14:creationId xmlns:p14="http://schemas.microsoft.com/office/powerpoint/2010/main" val="182842750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1975</TotalTime>
  <Words>2418</Words>
  <Application>Microsoft Office PowerPoint</Application>
  <PresentationFormat>Widescreen</PresentationFormat>
  <Paragraphs>391</Paragraphs>
  <Slides>113</Slides>
  <Notes>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113</vt:i4>
      </vt:variant>
    </vt:vector>
  </HeadingPairs>
  <TitlesOfParts>
    <vt:vector size="133" baseType="lpstr">
      <vt:lpstr>Aharoni</vt:lpstr>
      <vt:lpstr>Arial</vt:lpstr>
      <vt:lpstr>Arial Black</vt:lpstr>
      <vt:lpstr>BlinkMacSystemFont</vt:lpstr>
      <vt:lpstr>Calibri</vt:lpstr>
      <vt:lpstr>charter</vt:lpstr>
      <vt:lpstr>Gill Sans MT</vt:lpstr>
      <vt:lpstr>Google Sans</vt:lpstr>
      <vt:lpstr>Lato</vt:lpstr>
      <vt:lpstr>MarkOT</vt:lpstr>
      <vt:lpstr>MarkOT-Heavy</vt:lpstr>
      <vt:lpstr>MessinaSans</vt:lpstr>
      <vt:lpstr>Noto Sans</vt:lpstr>
      <vt:lpstr>Old English Text MT</vt:lpstr>
      <vt:lpstr>Open Sans</vt:lpstr>
      <vt:lpstr>Roboto</vt:lpstr>
      <vt:lpstr>Tahoma</vt:lpstr>
      <vt:lpstr>Times New Roman</vt:lpstr>
      <vt:lpstr>Wingdings</vt:lpstr>
      <vt:lpstr>Gallery</vt:lpstr>
      <vt:lpstr>PowerPoint Presentation</vt:lpstr>
      <vt:lpstr>  medical profession characteristics</vt:lpstr>
      <vt:lpstr>  Governance of Medical Profession</vt:lpstr>
      <vt:lpstr>PowerPoint Presentation</vt:lpstr>
      <vt:lpstr>  Physician’s DUTIEs</vt:lpstr>
      <vt:lpstr> Society (patient and public)  obligations</vt:lpstr>
      <vt:lpstr>PowerPoint Presentation</vt:lpstr>
      <vt:lpstr>PowerPoint Presentation</vt:lpstr>
      <vt:lpstr> Quadruple Aim Issues</vt:lpstr>
      <vt:lpstr> challenges to  Well-Being of Clinicians</vt:lpstr>
      <vt:lpstr> Clinicians’ EtHICAL issues:</vt:lpstr>
      <vt:lpstr>PowerPoint Presentation</vt:lpstr>
      <vt:lpstr>  Ramifications of Clinician Burnout</vt:lpstr>
      <vt:lpstr>  Treatment of Clinician Burnout</vt:lpstr>
      <vt:lpstr>PowerPoint Presentation</vt:lpstr>
      <vt:lpstr>  Disruptive Clinicians </vt:lpstr>
      <vt:lpstr>PowerPoint Presentation</vt:lpstr>
      <vt:lpstr> Symptoms of Disruptive Physician</vt:lpstr>
      <vt:lpstr> Signs of Disruptive Physician</vt:lpstr>
      <vt:lpstr> Disruptive Physician: help &amp; Treatment</vt:lpstr>
      <vt:lpstr>  Impaired Physician</vt:lpstr>
      <vt:lpstr>  Identifying and Reporting Impaired Physician</vt:lpstr>
      <vt:lpstr> Treatment of Impaired Physician</vt:lpstr>
      <vt:lpstr>  Boundary violations include:</vt:lpstr>
      <vt:lpstr>  Types of Boundary violations</vt:lpstr>
      <vt:lpstr>Slippery Slope Concept</vt:lpstr>
      <vt:lpstr>PowerPoint Presentation</vt:lpstr>
      <vt:lpstr>  Substance Use Disorders:  Alcohol &amp; Drug Abuse by physicians</vt:lpstr>
      <vt:lpstr>  COVID-19 Impact on alcohol drinking</vt:lpstr>
      <vt:lpstr>PowerPoint Presentation</vt:lpstr>
      <vt:lpstr>PowerPoint Presentation</vt:lpstr>
      <vt:lpstr>PowerPoint Presentation</vt:lpstr>
      <vt:lpstr>PowerPoint Presentation</vt:lpstr>
      <vt:lpstr>  Professional Ethics - terms</vt:lpstr>
      <vt:lpstr>  Relation of Medical Ethics to the Law</vt:lpstr>
      <vt:lpstr>PowerPoint Presentation</vt:lpstr>
      <vt:lpstr>PowerPoint Presentation</vt:lpstr>
      <vt:lpstr>  exception to autonomy</vt:lpstr>
      <vt:lpstr>PowerPoint Presentation</vt:lpstr>
      <vt:lpstr> Other Principles of Medical Ethics</vt:lpstr>
      <vt:lpstr>Conflict of interest</vt:lpstr>
      <vt:lpstr>  Patients who lack confidence in medicine</vt:lpstr>
      <vt:lpstr>PowerPoint Presentation</vt:lpstr>
      <vt:lpstr> Patient-Centered Care </vt:lpstr>
      <vt:lpstr> Shared Decision-Making (Formal process)</vt:lpstr>
      <vt:lpstr> Patient Decision Aids</vt:lpstr>
      <vt:lpstr>Doctor Biases About Patients - 2021</vt:lpstr>
      <vt:lpstr>1. Emotional       Problems</vt:lpstr>
      <vt:lpstr>2.  Obesity</vt:lpstr>
      <vt:lpstr>3.  Low Intelligence</vt:lpstr>
      <vt:lpstr>4.  Language Differences</vt:lpstr>
      <vt:lpstr>5.  Lack of       Insurance</vt:lpstr>
      <vt:lpstr>6.  Age Bias</vt:lpstr>
      <vt:lpstr>7.  People of       Color -      racism </vt:lpstr>
      <vt:lpstr> Achieving Public Health Goals</vt:lpstr>
      <vt:lpstr> Scientific and Technological Advances</vt:lpstr>
      <vt:lpstr> Employed Clinician Professionalism</vt:lpstr>
      <vt:lpstr> Documentation in medical records</vt:lpstr>
      <vt:lpstr>  Ethical coding and billing practices </vt:lpstr>
      <vt:lpstr> EHR information – Ethical and Legal concerns</vt:lpstr>
      <vt:lpstr> Conflict of interest in New Models of Care Delivery</vt:lpstr>
      <vt:lpstr>PowerPoint Presentation</vt:lpstr>
      <vt:lpstr>PowerPoint Presentation</vt:lpstr>
      <vt:lpstr>PowerPoint Presentation</vt:lpstr>
      <vt:lpstr>PowerPoint Presentation</vt:lpstr>
      <vt:lpstr>PowerPoint Presentation</vt:lpstr>
      <vt:lpstr> Digital health</vt:lpstr>
      <vt:lpstr>PowerPoint Presentation</vt:lpstr>
      <vt:lpstr>Healthcare Technology</vt:lpstr>
      <vt:lpstr>PowerPoint Presentation</vt:lpstr>
      <vt:lpstr> Fda approved</vt:lpstr>
      <vt:lpstr>WebRTC  (web real-time connections)   API (Application Programmable Interface) based system   </vt:lpstr>
      <vt:lpstr>PowerPoint Presentation</vt:lpstr>
      <vt:lpstr>PowerPoint Presentation</vt:lpstr>
      <vt:lpstr>experience or rule-based guideline  v. evidence or probability-based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Immersive technology - mixing up virtual content with environment making it a new blended reality with which you are able to engage naturally.</vt:lpstr>
      <vt:lpstr>PowerPoint Presentation</vt:lpstr>
      <vt:lpstr>MIT Used AI to generate 3D tensor holograms in real-time – no headgear </vt:lpstr>
      <vt:lpstr>PowerPoint Presentation</vt:lpstr>
      <vt:lpstr>PowerPoint Presentation</vt:lpstr>
      <vt:lpstr>Healthcare chatbots </vt:lpstr>
      <vt:lpstr>PowerPoint Presentation</vt:lpstr>
      <vt:lpstr>PowerPoint Presentation</vt:lpstr>
      <vt:lpstr>Body-Worn Camera </vt:lpstr>
      <vt:lpstr>Ethics of healthcare technology</vt:lpstr>
      <vt:lpstr>Systems Propose Potential Diagnoses</vt:lpstr>
      <vt:lpstr>Systems Propose Treatment</vt:lpstr>
      <vt:lpstr> Telemedicine (TM)</vt:lpstr>
      <vt:lpstr> Telemedicine (TM) and AI</vt:lpstr>
      <vt:lpstr> Telemedicine (TM) and AI</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Shafeek Sandy Sanbar</dc:creator>
  <cp:lastModifiedBy>Mary Kelly</cp:lastModifiedBy>
  <cp:revision>11</cp:revision>
  <dcterms:created xsi:type="dcterms:W3CDTF">2021-05-30T03:42:13Z</dcterms:created>
  <dcterms:modified xsi:type="dcterms:W3CDTF">2022-03-11T02:03:45Z</dcterms:modified>
</cp:coreProperties>
</file>