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6" r:id="rId28"/>
    <p:sldId id="285" r:id="rId29"/>
    <p:sldId id="25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862D-5D02-334A-9C60-02953F0C6641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D815-84AB-7A46-93D9-897233C0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4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862D-5D02-334A-9C60-02953F0C6641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D815-84AB-7A46-93D9-897233C0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6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862D-5D02-334A-9C60-02953F0C6641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D815-84AB-7A46-93D9-897233C0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0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862D-5D02-334A-9C60-02953F0C6641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D815-84AB-7A46-93D9-897233C0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862D-5D02-334A-9C60-02953F0C6641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D815-84AB-7A46-93D9-897233C0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862D-5D02-334A-9C60-02953F0C6641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D815-84AB-7A46-93D9-897233C0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1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862D-5D02-334A-9C60-02953F0C6641}" type="datetimeFigureOut">
              <a:rPr lang="en-US" smtClean="0"/>
              <a:t>4/20/24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D815-84AB-7A46-93D9-897233C0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1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862D-5D02-334A-9C60-02953F0C6641}" type="datetimeFigureOut">
              <a:rPr lang="en-US" smtClean="0"/>
              <a:t>4/20/24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D815-84AB-7A46-93D9-897233C0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6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862D-5D02-334A-9C60-02953F0C6641}" type="datetimeFigureOut">
              <a:rPr lang="en-US" smtClean="0"/>
              <a:t>4/20/24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D815-84AB-7A46-93D9-897233C0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1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862D-5D02-334A-9C60-02953F0C6641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D815-84AB-7A46-93D9-897233C0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862D-5D02-334A-9C60-02953F0C6641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D815-84AB-7A46-93D9-897233C0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6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862D-5D02-334A-9C60-02953F0C6641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0D815-84AB-7A46-93D9-897233C0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1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41119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94291"/>
            <a:ext cx="8873671" cy="40328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118"/>
            <a:ext cx="9144000" cy="5186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9376" y="5887936"/>
            <a:ext cx="5706706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pple Chancery"/>
                <a:cs typeface="Apple Chancery"/>
              </a:rPr>
              <a:t>Timothy E Paterick </a:t>
            </a:r>
            <a:r>
              <a:rPr lang="en-US" sz="2800" b="1" dirty="0">
                <a:solidFill>
                  <a:srgbClr val="0000FF"/>
                </a:solidFill>
                <a:latin typeface="Apple Chancery"/>
                <a:cs typeface="Apple Chancery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Apple Chancery"/>
                <a:cs typeface="Apple Chancery"/>
              </a:rPr>
              <a:t>D, JD, MBA</a:t>
            </a:r>
            <a:endParaRPr lang="en-US" sz="2800" b="1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246626" y="1219943"/>
            <a:ext cx="3475472" cy="2189212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Conflict between physician fiduciary duties and the physician contract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7090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1633623"/>
            <a:ext cx="6466383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oper Black"/>
                <a:cs typeface="Cooper Black"/>
              </a:rPr>
              <a:t>The Law: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j-lt"/>
                <a:cs typeface="Cooper Black"/>
              </a:rPr>
              <a:t>In 1914, in 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  <a:cs typeface="Cooper Black"/>
              </a:rPr>
              <a:t>Schloendorff v Society of New York Hospital</a:t>
            </a:r>
            <a:r>
              <a:rPr lang="en-US" sz="2800" dirty="0" smtClean="0">
                <a:latin typeface="+mj-lt"/>
                <a:cs typeface="Cooper Black"/>
              </a:rPr>
              <a:t>, Justice Cardozo wrote: “Every human being of adult years and sound mind has a right to determine what shall be done with his own body, and a surgeon who performs an operation without his patient’s consent commits an assault”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latin typeface="+mj-lt"/>
              <a:cs typeface="Cooper Black"/>
            </a:endParaRPr>
          </a:p>
          <a:p>
            <a:endParaRPr lang="en-US" sz="28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347882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457200" y="1686052"/>
            <a:ext cx="836639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oper Black"/>
                <a:cs typeface="Cooper Black"/>
              </a:rPr>
              <a:t>The Law: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j-lt"/>
                <a:cs typeface="Cooper Black"/>
              </a:rPr>
              <a:t>Canterbury v Spence the court ruled a physician </a:t>
            </a:r>
            <a:r>
              <a:rPr lang="en-US" sz="2400" dirty="0">
                <a:latin typeface="+mj-lt"/>
                <a:cs typeface="Cooper Black"/>
              </a:rPr>
              <a:t>h</a:t>
            </a:r>
            <a:r>
              <a:rPr lang="en-US" sz="2400" dirty="0" smtClean="0">
                <a:latin typeface="+mj-lt"/>
                <a:cs typeface="Cooper Black"/>
              </a:rPr>
              <a:t>as a</a:t>
            </a:r>
          </a:p>
          <a:p>
            <a:r>
              <a:rPr lang="en-US" sz="2400" dirty="0">
                <a:latin typeface="+mj-lt"/>
                <a:cs typeface="Cooper Black"/>
              </a:rPr>
              <a:t> </a:t>
            </a:r>
            <a:r>
              <a:rPr lang="en-US" sz="2400" dirty="0" smtClean="0">
                <a:latin typeface="+mj-lt"/>
                <a:cs typeface="Cooper Black"/>
              </a:rPr>
              <a:t>    duty to disclose to a patient the material risks associated with</a:t>
            </a:r>
          </a:p>
          <a:p>
            <a:r>
              <a:rPr lang="en-US" sz="2400" dirty="0" smtClean="0">
                <a:latin typeface="+mj-lt"/>
                <a:cs typeface="Cooper Black"/>
              </a:rPr>
              <a:t> a proposed therapy that a reasonable patient would need to</a:t>
            </a:r>
          </a:p>
          <a:p>
            <a:r>
              <a:rPr lang="en-US" sz="2400" dirty="0" smtClean="0">
                <a:latin typeface="+mj-lt"/>
                <a:cs typeface="Cooper Black"/>
              </a:rPr>
              <a:t> hear to make  an informed decision.</a:t>
            </a:r>
          </a:p>
          <a:p>
            <a:endParaRPr lang="en-US" sz="2400" dirty="0">
              <a:latin typeface="+mj-lt"/>
              <a:cs typeface="Cooper Blac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j-lt"/>
                <a:cs typeface="Cooper Black"/>
              </a:rPr>
              <a:t>Paternal to autonomy to shared decision making </a:t>
            </a:r>
            <a:r>
              <a:rPr lang="mr-IN" sz="2400" dirty="0" smtClean="0">
                <a:latin typeface="+mj-lt"/>
                <a:cs typeface="Cooper Black"/>
              </a:rPr>
              <a:t>–</a:t>
            </a:r>
            <a:r>
              <a:rPr lang="en-US" sz="2400" dirty="0" smtClean="0">
                <a:latin typeface="+mj-lt"/>
                <a:cs typeface="Cooper Black"/>
              </a:rPr>
              <a:t> this is a</a:t>
            </a:r>
          </a:p>
          <a:p>
            <a:r>
              <a:rPr lang="en-US" sz="2400" dirty="0">
                <a:latin typeface="+mj-lt"/>
                <a:cs typeface="Cooper Black"/>
              </a:rPr>
              <a:t> </a:t>
            </a:r>
            <a:r>
              <a:rPr lang="en-US" sz="2400" dirty="0" smtClean="0">
                <a:latin typeface="+mj-lt"/>
                <a:cs typeface="Cooper Black"/>
              </a:rPr>
              <a:t>    two way exchange that represents the true patient </a:t>
            </a:r>
            <a:r>
              <a:rPr lang="mr-IN" sz="2400" dirty="0" smtClean="0">
                <a:latin typeface="+mj-lt"/>
                <a:cs typeface="Cooper Black"/>
              </a:rPr>
              <a:t>–</a:t>
            </a:r>
            <a:r>
              <a:rPr lang="en-US" sz="2400" dirty="0" smtClean="0">
                <a:latin typeface="+mj-lt"/>
                <a:cs typeface="Cooper Black"/>
              </a:rPr>
              <a:t> physician</a:t>
            </a:r>
          </a:p>
          <a:p>
            <a:r>
              <a:rPr lang="en-US" sz="2400" dirty="0">
                <a:latin typeface="+mj-lt"/>
                <a:cs typeface="Cooper Black"/>
              </a:rPr>
              <a:t> </a:t>
            </a:r>
            <a:r>
              <a:rPr lang="en-US" sz="2400" dirty="0" smtClean="0">
                <a:latin typeface="+mj-lt"/>
                <a:cs typeface="Cooper Black"/>
              </a:rPr>
              <a:t>     relationship.</a:t>
            </a:r>
            <a:endParaRPr lang="en-US" sz="2400" dirty="0" smtClean="0">
              <a:latin typeface="+mj-lt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398399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1602494"/>
            <a:ext cx="8417689" cy="4154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oper Black"/>
                <a:cs typeface="Cooper Black"/>
              </a:rPr>
              <a:t>The Law</a:t>
            </a:r>
          </a:p>
          <a:p>
            <a:r>
              <a:rPr lang="en-US" sz="2400" dirty="0" smtClean="0">
                <a:latin typeface="+mj-lt"/>
                <a:cs typeface="Cooper Black"/>
              </a:rPr>
              <a:t>Informed consent is a physician’s </a:t>
            </a:r>
            <a:r>
              <a:rPr lang="en-US" sz="2400" b="1" u="sng" dirty="0" smtClean="0">
                <a:latin typeface="+mj-lt"/>
                <a:cs typeface="Cooper Black"/>
              </a:rPr>
              <a:t>DUTY </a:t>
            </a:r>
            <a:r>
              <a:rPr lang="en-US" sz="2400" dirty="0" smtClean="0">
                <a:latin typeface="+mj-lt"/>
                <a:cs typeface="Cooper Black"/>
              </a:rPr>
              <a:t>to the patient</a:t>
            </a:r>
          </a:p>
          <a:p>
            <a:r>
              <a:rPr lang="en-US" sz="2400" dirty="0">
                <a:latin typeface="+mj-lt"/>
                <a:cs typeface="Cooper Black"/>
              </a:rPr>
              <a:t> </a:t>
            </a:r>
            <a:r>
              <a:rPr lang="en-US" sz="2400" dirty="0" smtClean="0">
                <a:latin typeface="+mj-lt"/>
                <a:cs typeface="Cooper Black"/>
              </a:rPr>
              <a:t>medically, ethically, morally and legally</a:t>
            </a:r>
          </a:p>
          <a:p>
            <a:r>
              <a:rPr lang="en-US" sz="2400" b="1" dirty="0" smtClean="0">
                <a:latin typeface="+mj-lt"/>
                <a:cs typeface="Cooper Black"/>
              </a:rPr>
              <a:t>Salgo v Leland Stanford Jr. University Board of Trustees</a:t>
            </a:r>
            <a:r>
              <a:rPr lang="en-US" sz="2400" dirty="0" smtClean="0">
                <a:latin typeface="+mj-lt"/>
                <a:cs typeface="Cooper Black"/>
              </a:rPr>
              <a:t>, where a </a:t>
            </a:r>
          </a:p>
          <a:p>
            <a:r>
              <a:rPr lang="en-US" sz="2400" dirty="0" smtClean="0">
                <a:latin typeface="+mj-lt"/>
                <a:cs typeface="Cooper Black"/>
              </a:rPr>
              <a:t>California Court of Appeals declared that: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j-lt"/>
                <a:cs typeface="Cooper Black"/>
              </a:rPr>
              <a:t>“a physician violates his duty to his patient and subjects herself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+mj-lt"/>
                <a:cs typeface="Cooper Black"/>
              </a:rPr>
              <a:t> </a:t>
            </a:r>
            <a:r>
              <a:rPr lang="en-US" sz="2400" dirty="0" smtClean="0">
                <a:latin typeface="+mj-lt"/>
                <a:cs typeface="Cooper Black"/>
              </a:rPr>
              <a:t>to liability if she withholds any facts which are necessary  to</a:t>
            </a:r>
          </a:p>
          <a:p>
            <a:r>
              <a:rPr lang="en-US" sz="2400" dirty="0">
                <a:latin typeface="+mj-lt"/>
                <a:cs typeface="Cooper Black"/>
              </a:rPr>
              <a:t> </a:t>
            </a:r>
            <a:r>
              <a:rPr lang="en-US" sz="2400" dirty="0" smtClean="0">
                <a:latin typeface="+mj-lt"/>
                <a:cs typeface="Cooper Black"/>
              </a:rPr>
              <a:t>     form the basis of an intelligent consent by the patient to the  </a:t>
            </a:r>
          </a:p>
          <a:p>
            <a:r>
              <a:rPr lang="en-US" sz="2400" dirty="0">
                <a:latin typeface="+mj-lt"/>
                <a:cs typeface="Cooper Black"/>
              </a:rPr>
              <a:t> </a:t>
            </a:r>
            <a:r>
              <a:rPr lang="en-US" sz="2400" dirty="0" smtClean="0">
                <a:latin typeface="+mj-lt"/>
                <a:cs typeface="Cooper Black"/>
              </a:rPr>
              <a:t>     proposed treatment.”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j-lt"/>
                <a:cs typeface="Cooper Black"/>
              </a:rPr>
              <a:t>Subsequent to this decision informed consent became an</a:t>
            </a:r>
          </a:p>
          <a:p>
            <a:r>
              <a:rPr lang="en-US" sz="2400" dirty="0">
                <a:latin typeface="+mj-lt"/>
                <a:cs typeface="Cooper Black"/>
              </a:rPr>
              <a:t> </a:t>
            </a:r>
            <a:r>
              <a:rPr lang="en-US" sz="2400" dirty="0" smtClean="0">
                <a:latin typeface="+mj-lt"/>
                <a:cs typeface="Cooper Black"/>
              </a:rPr>
              <a:t>    </a:t>
            </a:r>
            <a:r>
              <a:rPr lang="en-US" sz="2400" u="sng" dirty="0" smtClean="0">
                <a:solidFill>
                  <a:srgbClr val="FF0000"/>
                </a:solidFill>
                <a:latin typeface="+mj-lt"/>
                <a:cs typeface="Cooper Black"/>
              </a:rPr>
              <a:t>ethical and legal duty imposed upon physicians</a:t>
            </a:r>
            <a:endParaRPr lang="en-US" sz="2400" u="sng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245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" y="1616912"/>
            <a:ext cx="8686800" cy="56323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a world exploding with medical information and 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isinformation through television advertising, Internet, and multiple social media platforms, physicians must know to respond to informed and misinformed patients.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Physician often encounter requests for medical care that is  not medically necessary by patients who have misinterpreted information or have received misinformation on the Internet or TV advertising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Physicians must remember their  fiduciary responsibility even at the chance of losing revenue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law empowers physicians to say no to services that are not necessary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This may lead to the loss of a patient but is a fiduciary responsibility 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16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63" y="274638"/>
            <a:ext cx="9027037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>
          <a:xfrm>
            <a:off x="116963" y="1417638"/>
            <a:ext cx="9027037" cy="5440362"/>
          </a:xfrm>
        </p:spPr>
      </p:pic>
      <p:sp>
        <p:nvSpPr>
          <p:cNvPr id="5" name="TextBox 4"/>
          <p:cNvSpPr txBox="1"/>
          <p:nvPr/>
        </p:nvSpPr>
        <p:spPr>
          <a:xfrm>
            <a:off x="334180" y="1552496"/>
            <a:ext cx="895767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oper Black"/>
                <a:cs typeface="Cooper Black"/>
              </a:rPr>
              <a:t>The </a:t>
            </a:r>
            <a:r>
              <a:rPr lang="en-US" sz="3200" b="1" i="1" u="sng" dirty="0" smtClean="0">
                <a:solidFill>
                  <a:srgbClr val="FF0000"/>
                </a:solidFill>
                <a:latin typeface="Cooper Black"/>
                <a:cs typeface="Cooper Black"/>
              </a:rPr>
              <a:t>Threats</a:t>
            </a:r>
            <a:r>
              <a:rPr lang="en-US" sz="3200" b="1" dirty="0" smtClean="0">
                <a:latin typeface="Cooper Black"/>
                <a:cs typeface="Cooper Black"/>
              </a:rPr>
              <a:t> to Physician Professionalism</a:t>
            </a:r>
          </a:p>
          <a:p>
            <a:r>
              <a:rPr lang="en-US" sz="3200" b="1" dirty="0" smtClean="0">
                <a:latin typeface="+mj-lt"/>
                <a:cs typeface="Cooper Black"/>
              </a:rPr>
              <a:t> </a:t>
            </a:r>
            <a:r>
              <a:rPr lang="en-US" sz="3600" dirty="0" smtClean="0">
                <a:latin typeface="+mj-lt"/>
                <a:cs typeface="Cooper Black"/>
              </a:rPr>
              <a:t>Numerous provisions in physicians’ contracts interfere with physician fiduciary duties</a:t>
            </a:r>
          </a:p>
          <a:p>
            <a:r>
              <a:rPr lang="en-US" sz="3600" dirty="0" smtClean="0">
                <a:latin typeface="+mj-lt"/>
                <a:cs typeface="Cooper Black"/>
              </a:rPr>
              <a:t>In the new era of employed physicians, problematic contractual clauses impede physician’s professional fiduciary responsibilities</a:t>
            </a:r>
            <a:r>
              <a:rPr lang="en-US" sz="3200" dirty="0" smtClean="0">
                <a:latin typeface="+mj-lt"/>
                <a:cs typeface="Cooper Black"/>
              </a:rPr>
              <a:t>.</a:t>
            </a:r>
            <a:endParaRPr lang="en-US" sz="3200" dirty="0">
              <a:latin typeface="+mj-lt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2" y="5461259"/>
            <a:ext cx="9027037" cy="13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1681245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oper Black"/>
                <a:cs typeface="Cooper Black"/>
              </a:rPr>
              <a:t>The </a:t>
            </a:r>
            <a:r>
              <a:rPr lang="en-US" sz="3200" b="1" i="1" u="sng" dirty="0" smtClean="0">
                <a:solidFill>
                  <a:srgbClr val="FF0000"/>
                </a:solidFill>
                <a:latin typeface="Cooper Black"/>
                <a:cs typeface="Cooper Black"/>
              </a:rPr>
              <a:t>Threats</a:t>
            </a:r>
            <a:r>
              <a:rPr lang="en-US" sz="3200" b="1" dirty="0" smtClean="0">
                <a:latin typeface="Cooper Black"/>
                <a:cs typeface="Cooper Black"/>
              </a:rPr>
              <a:t> to Physician Professionalism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+mj-lt"/>
                <a:cs typeface="Cooper Black"/>
              </a:rPr>
              <a:t>Confidentiality clauses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+mj-lt"/>
                <a:cs typeface="Cooper Black"/>
              </a:rPr>
              <a:t>Incentive clauses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+mj-lt"/>
                <a:cs typeface="Cooper Black"/>
              </a:rPr>
              <a:t>Referral restrictions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+mj-lt"/>
                <a:cs typeface="Cooper Black"/>
              </a:rPr>
              <a:t>Gag Clauses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+mj-lt"/>
                <a:cs typeface="Cooper Black"/>
              </a:rPr>
              <a:t>Termination without cause</a:t>
            </a:r>
            <a:endParaRPr lang="en-US" sz="3200" dirty="0" smtClean="0">
              <a:latin typeface="+mj-lt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124851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>
          <a:xfrm>
            <a:off x="0" y="1417638"/>
            <a:ext cx="9022860" cy="54403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394466" y="5247424"/>
            <a:ext cx="4749533" cy="1420481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merican Typewriter"/>
                <a:cs typeface="American Typewriter"/>
              </a:rPr>
              <a:t>What to be aware of when you are signing a contract</a:t>
            </a:r>
            <a:endParaRPr lang="en-US" sz="2400" dirty="0">
              <a:solidFill>
                <a:srgbClr val="FFFF00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90745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>
          <a:xfrm>
            <a:off x="457200" y="1236616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471647" y="1600200"/>
            <a:ext cx="6667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Confidentiality clauses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524" y="2428593"/>
            <a:ext cx="70839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Often attempt to hide quality and safety</a:t>
            </a:r>
          </a:p>
          <a:p>
            <a:r>
              <a:rPr lang="en-US" sz="3200" b="1" u="sng" dirty="0" smtClean="0">
                <a:solidFill>
                  <a:srgbClr val="FF0000"/>
                </a:solidFill>
              </a:rPr>
              <a:t> issues, medical errors, unethical</a:t>
            </a:r>
          </a:p>
          <a:p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</a:rPr>
              <a:t>conduct and malfeasance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196" y="4161174"/>
            <a:ext cx="724128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confidentiality clauses can prevent physicians from</a:t>
            </a:r>
          </a:p>
          <a:p>
            <a:r>
              <a:rPr lang="en-US" sz="2400" b="1" dirty="0" smtClean="0"/>
              <a:t> meeting their fiduciary duties: reduce medical errors,</a:t>
            </a:r>
          </a:p>
          <a:p>
            <a:r>
              <a:rPr lang="en-US" sz="2400" b="1" dirty="0" smtClean="0"/>
              <a:t> patient safety, prevent misuse of medical resources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566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>
          <a:xfrm>
            <a:off x="123020" y="1417638"/>
            <a:ext cx="8686800" cy="4777405"/>
          </a:xfrm>
        </p:spPr>
      </p:pic>
      <p:sp>
        <p:nvSpPr>
          <p:cNvPr id="5" name="Rectangle 4"/>
          <p:cNvSpPr/>
          <p:nvPr/>
        </p:nvSpPr>
        <p:spPr>
          <a:xfrm>
            <a:off x="316812" y="1747392"/>
            <a:ext cx="5068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Incentive clauses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812" y="2907809"/>
            <a:ext cx="933712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Most physician contracts include productivity incentives;</a:t>
            </a:r>
          </a:p>
          <a:p>
            <a:r>
              <a:rPr lang="en-US" sz="2800" dirty="0" smtClean="0"/>
              <a:t>     physicians have been terminated for low productivity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Induce activities that increase employer income and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 inspire over testing/treatment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Physicians must provide healthcare that is based upon</a:t>
            </a:r>
          </a:p>
          <a:p>
            <a:r>
              <a:rPr lang="en-US" sz="2800" dirty="0" smtClean="0"/>
              <a:t>     judicious and cost-effective management of limited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clinical 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572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1600200"/>
            <a:ext cx="7334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Referral Restrictions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233" y="2774116"/>
            <a:ext cx="4821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de Latin"/>
                <a:cs typeface="Wide Latin"/>
              </a:rPr>
              <a:t>“Leakage control”</a:t>
            </a:r>
            <a:endParaRPr lang="en-US" sz="2400" dirty="0">
              <a:latin typeface="Wide Latin"/>
              <a:cs typeface="Wide Lati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262946"/>
            <a:ext cx="84249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Many organizations have physician navigators who direct patients</a:t>
            </a:r>
          </a:p>
          <a:p>
            <a:r>
              <a:rPr lang="en-US" sz="2400" dirty="0" smtClean="0"/>
              <a:t> to specialists within the health system and take away control of</a:t>
            </a:r>
          </a:p>
          <a:p>
            <a:r>
              <a:rPr lang="en-US" sz="2400" dirty="0" smtClean="0"/>
              <a:t> the referral</a:t>
            </a:r>
          </a:p>
          <a:p>
            <a:endParaRPr lang="en-US" sz="2400" dirty="0"/>
          </a:p>
          <a:p>
            <a:r>
              <a:rPr lang="en-US" sz="2400" dirty="0" smtClean="0"/>
              <a:t>Contractual clauses interfering with referral to skilled physicians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irectly opposes the fiduciary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1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>
          <a:xfrm>
            <a:off x="0" y="1417638"/>
            <a:ext cx="9144000" cy="5440362"/>
          </a:xfrm>
        </p:spPr>
      </p:pic>
      <p:sp>
        <p:nvSpPr>
          <p:cNvPr id="5" name="TextBox 4"/>
          <p:cNvSpPr txBox="1"/>
          <p:nvPr/>
        </p:nvSpPr>
        <p:spPr>
          <a:xfrm>
            <a:off x="0" y="2615084"/>
            <a:ext cx="86356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>
              <a:latin typeface="Cooper Black"/>
              <a:cs typeface="Cooper Black"/>
            </a:endParaRPr>
          </a:p>
          <a:p>
            <a:r>
              <a:rPr lang="en-US" sz="2400" b="1" u="sng" dirty="0" smtClean="0">
                <a:solidFill>
                  <a:srgbClr val="FF0000"/>
                </a:solidFill>
                <a:latin typeface="Cooper Black"/>
                <a:cs typeface="Cooper Black"/>
              </a:rPr>
              <a:t>Professionalism</a:t>
            </a:r>
            <a:r>
              <a:rPr lang="en-US" sz="2400" b="1" dirty="0" smtClean="0">
                <a:latin typeface="Cooper Black"/>
                <a:cs typeface="Cooper Black"/>
              </a:rPr>
              <a:t> is the basis of medicine’s social</a:t>
            </a:r>
          </a:p>
          <a:p>
            <a:r>
              <a:rPr lang="en-US" sz="2400" b="1" dirty="0" smtClean="0">
                <a:latin typeface="Cooper Black"/>
                <a:cs typeface="Cooper Black"/>
              </a:rPr>
              <a:t> contract with society</a:t>
            </a:r>
          </a:p>
          <a:p>
            <a:endParaRPr lang="en-US" sz="2400" b="1" dirty="0">
              <a:latin typeface="Cooper Black"/>
              <a:cs typeface="Cooper Black"/>
            </a:endParaRPr>
          </a:p>
          <a:p>
            <a:r>
              <a:rPr lang="en-US" sz="2400" b="1" dirty="0" smtClean="0">
                <a:latin typeface="Cooper Black"/>
                <a:cs typeface="Cooper Black"/>
              </a:rPr>
              <a:t>This social contract is a fiduciary relationship, setting</a:t>
            </a:r>
          </a:p>
          <a:p>
            <a:r>
              <a:rPr lang="en-US" sz="2400" b="1" dirty="0" smtClean="0">
                <a:latin typeface="Cooper Black"/>
                <a:cs typeface="Cooper Black"/>
              </a:rPr>
              <a:t> and maintaining extraordinary standards of</a:t>
            </a:r>
          </a:p>
          <a:p>
            <a:r>
              <a:rPr lang="en-US" sz="2400" b="1" dirty="0" smtClean="0">
                <a:latin typeface="Cooper Black"/>
                <a:cs typeface="Cooper Black"/>
              </a:rPr>
              <a:t> competence and integrity, and the delivery of</a:t>
            </a:r>
          </a:p>
          <a:p>
            <a:r>
              <a:rPr lang="en-US" sz="2400" b="1" dirty="0">
                <a:latin typeface="Cooper Black"/>
                <a:cs typeface="Cooper Black"/>
              </a:rPr>
              <a:t>k</a:t>
            </a:r>
            <a:r>
              <a:rPr lang="en-US" sz="2400" b="1" dirty="0" smtClean="0">
                <a:latin typeface="Cooper Black"/>
                <a:cs typeface="Cooper Black"/>
              </a:rPr>
              <a:t>nowledgeable and professional advice to society</a:t>
            </a:r>
          </a:p>
          <a:p>
            <a:r>
              <a:rPr lang="en-US" sz="2400" b="1" dirty="0" smtClean="0">
                <a:latin typeface="Cooper Black"/>
                <a:cs typeface="Cooper Black"/>
              </a:rPr>
              <a:t>on matters of health and well being</a:t>
            </a:r>
            <a:endParaRPr lang="en-US" sz="2400" b="1" dirty="0">
              <a:latin typeface="Cooper Black"/>
              <a:cs typeface="Cooper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345" y="1500116"/>
            <a:ext cx="8255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A Huge Societal Duty: the Physician</a:t>
            </a:r>
          </a:p>
          <a:p>
            <a:r>
              <a:rPr lang="en-US" sz="4000" b="1" dirty="0" smtClean="0">
                <a:solidFill>
                  <a:srgbClr val="0000FF"/>
                </a:solidFill>
              </a:rPr>
              <a:t>Fiduciary carries a heavy burden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0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4928" y="1600200"/>
            <a:ext cx="3667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Gag Clauses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51220"/>
            <a:ext cx="80517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Prohibit physicians from revealing quality and safety problems,</a:t>
            </a:r>
          </a:p>
          <a:p>
            <a:r>
              <a:rPr lang="en-US" sz="2400" dirty="0" smtClean="0"/>
              <a:t> medical errors, and unethical conduct</a:t>
            </a:r>
          </a:p>
          <a:p>
            <a:endParaRPr lang="en-US" sz="2400" dirty="0"/>
          </a:p>
          <a:p>
            <a:r>
              <a:rPr lang="en-US" sz="2400" dirty="0" smtClean="0"/>
              <a:t>Gag Clauses &amp; Clauses terminating without cause are in direct</a:t>
            </a:r>
          </a:p>
          <a:p>
            <a:r>
              <a:rPr lang="en-US" sz="2400" dirty="0" smtClean="0"/>
              <a:t> opposition to physicians fiduciary duties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776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835450" y="1971962"/>
            <a:ext cx="7738692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</a:t>
            </a:r>
            <a:r>
              <a:rPr lang="en-US" sz="4800" b="1" i="1" u="sng" dirty="0" smtClean="0">
                <a:solidFill>
                  <a:srgbClr val="FF0000"/>
                </a:solidFill>
                <a:latin typeface="Apple Chancery"/>
                <a:cs typeface="Apple Chancery"/>
              </a:rPr>
              <a:t>Conundrum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Physicians Face</a:t>
            </a:r>
          </a:p>
          <a:p>
            <a:r>
              <a:rPr lang="en-US" sz="2800" dirty="0" smtClean="0"/>
              <a:t>Physicians are juxtaposed between fiduciary duties</a:t>
            </a:r>
          </a:p>
          <a:p>
            <a:r>
              <a:rPr lang="en-US" sz="2800" dirty="0" smtClean="0"/>
              <a:t> and contractual obligations</a:t>
            </a:r>
          </a:p>
          <a:p>
            <a:r>
              <a:rPr lang="en-US" sz="2800" dirty="0" smtClean="0"/>
              <a:t>This juxtaposition results from corporate medicine</a:t>
            </a:r>
          </a:p>
          <a:p>
            <a:r>
              <a:rPr lang="en-US" sz="2800" dirty="0" smtClean="0"/>
              <a:t> letting the demands of the marketplace undermine</a:t>
            </a:r>
          </a:p>
          <a:p>
            <a:r>
              <a:rPr lang="en-US" sz="2800" dirty="0" smtClean="0"/>
              <a:t> the professional goals and fiduciary duties of </a:t>
            </a:r>
          </a:p>
          <a:p>
            <a:r>
              <a:rPr lang="en-US" sz="2800" dirty="0" smtClean="0"/>
              <a:t>physicians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887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1612803"/>
            <a:ext cx="82295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is a daunting</a:t>
            </a:r>
          </a:p>
          <a:p>
            <a:pPr algn="ctr"/>
            <a:r>
              <a:rPr lang="en-US" sz="28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time for physicians,  patients and society </a:t>
            </a:r>
            <a:endParaRPr lang="en-US" sz="28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524" y="2824250"/>
            <a:ext cx="77528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This may require physicians to organize </a:t>
            </a:r>
          </a:p>
          <a:p>
            <a:r>
              <a:rPr lang="en-US" sz="3200" b="1" dirty="0" smtClean="0"/>
              <a:t>collectively to bargain with uncompromising</a:t>
            </a:r>
          </a:p>
          <a:p>
            <a:r>
              <a:rPr lang="en-US" sz="3200" b="1" dirty="0" smtClean="0"/>
              <a:t>and unyielding employers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13" y="4393910"/>
            <a:ext cx="6516510" cy="17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1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Wide Latin"/>
                <a:cs typeface="Wide Latin"/>
              </a:rPr>
              <a:t>Physician Fiduciary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1626303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Understanding Trusteeship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49633"/>
            <a:ext cx="80873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Physicians, acting as fiduciaries and trustees to patients, have a</a:t>
            </a:r>
          </a:p>
          <a:p>
            <a:r>
              <a:rPr lang="en-US" sz="2400" dirty="0" smtClean="0"/>
              <a:t> doctor </a:t>
            </a:r>
            <a:r>
              <a:rPr lang="mr-IN" sz="2400" dirty="0" smtClean="0"/>
              <a:t>–</a:t>
            </a:r>
            <a:r>
              <a:rPr lang="en-US" sz="2400" dirty="0" smtClean="0"/>
              <a:t> patient relationship. </a:t>
            </a:r>
          </a:p>
          <a:p>
            <a:r>
              <a:rPr lang="en-US" sz="2400" dirty="0" smtClean="0"/>
              <a:t>This relationship will lead to high quality medical care, </a:t>
            </a:r>
          </a:p>
          <a:p>
            <a:r>
              <a:rPr lang="en-US" sz="2400" dirty="0" smtClean="0"/>
              <a:t>excellent health outcomes, and contained medical costs.</a:t>
            </a:r>
          </a:p>
          <a:p>
            <a:endParaRPr lang="en-US" sz="2400" dirty="0"/>
          </a:p>
          <a:p>
            <a:r>
              <a:rPr lang="en-US" sz="2400" dirty="0" smtClean="0"/>
              <a:t>Physicians must understand  the importance of being a </a:t>
            </a:r>
          </a:p>
          <a:p>
            <a:r>
              <a:rPr lang="en-US" sz="2400" dirty="0" smtClean="0"/>
              <a:t>fiduciary and trustee to their patients in a complex healthcare </a:t>
            </a:r>
          </a:p>
          <a:p>
            <a:r>
              <a:rPr lang="en-US" sz="2400" dirty="0" smtClean="0"/>
              <a:t>arena that has </a:t>
            </a:r>
            <a:r>
              <a:rPr lang="en-US" sz="2400" smtClean="0"/>
              <a:t>changes from </a:t>
            </a:r>
            <a:r>
              <a:rPr lang="en-US" sz="2400" dirty="0" smtClean="0"/>
              <a:t>palpable public responsibilities</a:t>
            </a:r>
          </a:p>
          <a:p>
            <a:r>
              <a:rPr lang="en-US" sz="2400" dirty="0" smtClean="0"/>
              <a:t> to a profit maximizing business model.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619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>
          <a:xfrm>
            <a:off x="313042" y="1600200"/>
            <a:ext cx="8674520" cy="5257800"/>
          </a:xfrm>
        </p:spPr>
      </p:pic>
      <p:sp>
        <p:nvSpPr>
          <p:cNvPr id="5" name="Rectangle 4"/>
          <p:cNvSpPr/>
          <p:nvPr/>
        </p:nvSpPr>
        <p:spPr>
          <a:xfrm>
            <a:off x="844219" y="1643015"/>
            <a:ext cx="76121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  <a:latin typeface="Apple Chancery"/>
                <a:cs typeface="Apple Chancery"/>
              </a:rPr>
              <a:t>What is a common good?</a:t>
            </a:r>
            <a:endParaRPr lang="en-US" sz="4000" b="1" cap="all" dirty="0">
              <a:ln w="0"/>
              <a:solidFill>
                <a:srgbClr val="660066"/>
              </a:solidFill>
              <a:effectLst>
                <a:reflection blurRad="12700" stA="50000" endPos="50000" dist="5000" dir="5400000" sy="-100000" rotWithShape="0"/>
              </a:effectLst>
              <a:latin typeface="Apple Chancery"/>
              <a:cs typeface="Apple Chance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828" y="2288643"/>
            <a:ext cx="845616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It consists of communal values, about what we owe one another as citizens,</a:t>
            </a:r>
          </a:p>
          <a:p>
            <a:r>
              <a:rPr lang="en-US" sz="2000" b="1" dirty="0" smtClean="0"/>
              <a:t>Bound together in the same society seeking the rules and principles we seek</a:t>
            </a:r>
          </a:p>
          <a:p>
            <a:r>
              <a:rPr lang="en-US" sz="2000" b="1" dirty="0" smtClean="0"/>
              <a:t> to achieve together</a:t>
            </a:r>
          </a:p>
          <a:p>
            <a:endParaRPr lang="en-US" sz="2000" b="1" dirty="0"/>
          </a:p>
          <a:p>
            <a:r>
              <a:rPr lang="en-US" sz="2000" b="1" dirty="0" smtClean="0"/>
              <a:t>A concern for a moral good is an ethical attitude that recognizes we are all</a:t>
            </a:r>
          </a:p>
          <a:p>
            <a:r>
              <a:rPr lang="en-US" sz="2000" b="1" dirty="0" smtClean="0"/>
              <a:t> in it together. </a:t>
            </a:r>
            <a:r>
              <a:rPr lang="en-US" sz="2000" b="1" dirty="0" smtClean="0">
                <a:solidFill>
                  <a:srgbClr val="FF6600"/>
                </a:solidFill>
              </a:rPr>
              <a:t>If there is no common good, there is no society.</a:t>
            </a:r>
          </a:p>
          <a:p>
            <a:endParaRPr lang="en-US" sz="2000" b="1" dirty="0">
              <a:solidFill>
                <a:srgbClr val="FF6600"/>
              </a:solidFill>
            </a:endParaRPr>
          </a:p>
          <a:p>
            <a:r>
              <a:rPr lang="en-US" sz="2000" b="1" dirty="0" smtClean="0"/>
              <a:t>The original intent of the health insurance plan was to share the risk of illness</a:t>
            </a:r>
          </a:p>
          <a:p>
            <a:r>
              <a:rPr lang="en-US" sz="2000" b="1" dirty="0" smtClean="0"/>
              <a:t> across all demographics and to cover as many people as possible </a:t>
            </a:r>
            <a:r>
              <a:rPr lang="en-US" sz="2000" b="1" dirty="0" err="1" smtClean="0"/>
              <a:t>ie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</a:t>
            </a:r>
            <a:r>
              <a:rPr lang="en-US" sz="2800" b="1" u="sng" dirty="0" smtClean="0">
                <a:solidFill>
                  <a:srgbClr val="660066"/>
                </a:solidFill>
              </a:rPr>
              <a:t>MAXIMIXZE THE COMMON GOOD</a:t>
            </a:r>
            <a:r>
              <a:rPr lang="en-US" sz="2800" b="1" u="sng" dirty="0" smtClean="0">
                <a:solidFill>
                  <a:srgbClr val="660066"/>
                </a:solidFill>
              </a:rPr>
              <a:t>    </a:t>
            </a:r>
            <a:endParaRPr lang="en-US" sz="2800" b="1" u="sng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3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>
          <a:xfrm>
            <a:off x="457200" y="1600200"/>
            <a:ext cx="8686800" cy="5257800"/>
          </a:xfrm>
        </p:spPr>
      </p:pic>
      <p:sp>
        <p:nvSpPr>
          <p:cNvPr id="5" name="TextBox 4"/>
          <p:cNvSpPr txBox="1"/>
          <p:nvPr/>
        </p:nvSpPr>
        <p:spPr>
          <a:xfrm>
            <a:off x="818741" y="1971962"/>
            <a:ext cx="834074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nonprofit BCBS accepted everyone who wanted to be a</a:t>
            </a:r>
          </a:p>
          <a:p>
            <a:r>
              <a:rPr lang="en-US" sz="2400" dirty="0" smtClean="0"/>
              <a:t> member. Every member paid the same rate, irrespective of</a:t>
            </a:r>
          </a:p>
          <a:p>
            <a:r>
              <a:rPr lang="en-US" sz="2400" dirty="0" smtClean="0"/>
              <a:t> age or health </a:t>
            </a:r>
            <a:r>
              <a:rPr lang="mr-IN" sz="2400" dirty="0" smtClean="0"/>
              <a:t>…</a:t>
            </a:r>
            <a:r>
              <a:rPr lang="en-US" sz="2400" dirty="0" smtClean="0"/>
              <a:t> in the 1960s BCBS was providing coverage to </a:t>
            </a:r>
          </a:p>
          <a:p>
            <a:r>
              <a:rPr lang="en-US" sz="2400" dirty="0" smtClean="0"/>
              <a:t>5o million Americans</a:t>
            </a:r>
          </a:p>
          <a:p>
            <a:pPr marL="342900" indent="-342900">
              <a:buFont typeface="Wingdings" charset="0"/>
              <a:buChar char="Ø"/>
            </a:pPr>
            <a:endParaRPr lang="en-US" sz="2400" dirty="0"/>
          </a:p>
          <a:p>
            <a:pPr marL="342900" indent="-342900">
              <a:buFont typeface="Wingdings" charset="0"/>
              <a:buChar char="Ø"/>
            </a:pPr>
            <a:r>
              <a:rPr lang="en-US" sz="2400" dirty="0" smtClean="0"/>
              <a:t>1970s </a:t>
            </a:r>
            <a:r>
              <a:rPr lang="mr-IN" sz="2400" dirty="0" smtClean="0"/>
              <a:t>…</a:t>
            </a:r>
            <a:r>
              <a:rPr lang="en-US" sz="2400" dirty="0" smtClean="0"/>
              <a:t> for profit insurance companies like Cigna and Aetna </a:t>
            </a:r>
            <a:r>
              <a:rPr lang="mr-IN" sz="2400" dirty="0" smtClean="0"/>
              <a:t>–</a:t>
            </a:r>
            <a:endParaRPr lang="en-US" sz="2400" dirty="0" smtClean="0"/>
          </a:p>
          <a:p>
            <a:r>
              <a:rPr lang="en-US" sz="2400" dirty="0" smtClean="0"/>
              <a:t>Accepted only younger and healthy patients </a:t>
            </a:r>
            <a:r>
              <a:rPr lang="mr-IN" sz="2400" dirty="0" smtClean="0"/>
              <a:t>…</a:t>
            </a:r>
            <a:r>
              <a:rPr lang="en-US" sz="2400" dirty="0" smtClean="0"/>
              <a:t> lower premiums</a:t>
            </a:r>
          </a:p>
          <a:p>
            <a:endParaRPr lang="en-US" sz="2400" dirty="0"/>
          </a:p>
          <a:p>
            <a:r>
              <a:rPr lang="en-US" sz="2400" dirty="0" smtClean="0"/>
              <a:t>1994 BCBS could not compete so transitioned to for-profit</a:t>
            </a:r>
          </a:p>
          <a:p>
            <a:r>
              <a:rPr lang="en-US" sz="2400" dirty="0" smtClean="0"/>
              <a:t>Everyone was insuring the healthy and avoiding the sick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28440" y="5724740"/>
            <a:ext cx="8415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Death of the Common Good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50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985831" y="2038808"/>
            <a:ext cx="74425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Physicians have a duty to meet with administrators to </a:t>
            </a:r>
          </a:p>
          <a:p>
            <a:r>
              <a:rPr lang="en-US" sz="2400" dirty="0" smtClean="0"/>
              <a:t>discuss how to restore -- The common good in health care</a:t>
            </a:r>
          </a:p>
          <a:p>
            <a:endParaRPr lang="en-US" sz="2400" dirty="0"/>
          </a:p>
          <a:p>
            <a:r>
              <a:rPr lang="en-US" sz="2400" dirty="0" smtClean="0"/>
              <a:t>This is not just about ethics </a:t>
            </a:r>
            <a:r>
              <a:rPr lang="mr-IN" sz="2400" dirty="0" smtClean="0"/>
              <a:t>…</a:t>
            </a:r>
            <a:r>
              <a:rPr lang="en-US" sz="2400" dirty="0" smtClean="0"/>
              <a:t> it is about restoring the </a:t>
            </a:r>
          </a:p>
          <a:p>
            <a:r>
              <a:rPr lang="en-US" sz="2400" dirty="0" smtClean="0"/>
              <a:t>common good  and trust in our health care system</a:t>
            </a:r>
          </a:p>
          <a:p>
            <a:endParaRPr lang="en-US" sz="2400" dirty="0"/>
          </a:p>
          <a:p>
            <a:r>
              <a:rPr lang="en-US" sz="2400" dirty="0" smtClean="0"/>
              <a:t>Presently the healthcare systems in America are</a:t>
            </a:r>
          </a:p>
          <a:p>
            <a:r>
              <a:rPr lang="en-US" sz="2400" dirty="0" smtClean="0"/>
              <a:t> not trusted by society </a:t>
            </a:r>
          </a:p>
          <a:p>
            <a:endParaRPr lang="en-US" sz="2400" dirty="0"/>
          </a:p>
          <a:p>
            <a:r>
              <a:rPr lang="en-US" sz="2400" dirty="0" smtClean="0"/>
              <a:t>We as physicians must restore that trust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9833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41119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94291"/>
            <a:ext cx="8873671" cy="40328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118"/>
            <a:ext cx="9144000" cy="5186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9376" y="5887936"/>
            <a:ext cx="5706706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pple Chancery"/>
                <a:cs typeface="Apple Chancery"/>
              </a:rPr>
              <a:t>Timothy E Paterick </a:t>
            </a:r>
            <a:r>
              <a:rPr lang="en-US" sz="2800" b="1" dirty="0">
                <a:solidFill>
                  <a:srgbClr val="0000FF"/>
                </a:solidFill>
                <a:latin typeface="Apple Chancery"/>
                <a:cs typeface="Apple Chancery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Apple Chancery"/>
                <a:cs typeface="Apple Chancery"/>
              </a:rPr>
              <a:t>D, JD, MBA</a:t>
            </a:r>
            <a:endParaRPr lang="en-US" sz="2800" b="1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246626" y="1219943"/>
            <a:ext cx="3475472" cy="2189212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Conflict between physician fiduciary duties and physician contract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093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34942" y="2005385"/>
            <a:ext cx="7735536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During this lecture we have traveled a long distance </a:t>
            </a:r>
          </a:p>
          <a:p>
            <a:r>
              <a:rPr lang="en-US" sz="2800" dirty="0" smtClean="0"/>
              <a:t>across many complex topics</a:t>
            </a:r>
          </a:p>
          <a:p>
            <a:endParaRPr lang="en-US" sz="2800" dirty="0"/>
          </a:p>
          <a:p>
            <a:r>
              <a:rPr lang="en-US" sz="2800" dirty="0" smtClean="0"/>
              <a:t>We must accept the challenge of restoring</a:t>
            </a:r>
          </a:p>
          <a:p>
            <a:r>
              <a:rPr lang="en-US" sz="2800" dirty="0" smtClean="0"/>
              <a:t> the </a:t>
            </a:r>
            <a:r>
              <a:rPr lang="en-US" sz="2800" b="1" u="sng" dirty="0" smtClean="0">
                <a:solidFill>
                  <a:srgbClr val="FF0000"/>
                </a:solidFill>
              </a:rPr>
              <a:t>COMMON GOOD </a:t>
            </a:r>
            <a:r>
              <a:rPr lang="en-US" sz="2800" dirty="0" smtClean="0"/>
              <a:t>as it impacts all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f us in the present day society</a:t>
            </a:r>
          </a:p>
          <a:p>
            <a:endParaRPr lang="en-US" sz="2800" dirty="0"/>
          </a:p>
          <a:p>
            <a:r>
              <a:rPr lang="en-US" sz="2800" dirty="0" smtClean="0"/>
              <a:t>It is the essence of </a:t>
            </a:r>
            <a:r>
              <a:rPr lang="en-US" sz="3600" b="1" u="sng" dirty="0" smtClean="0">
                <a:solidFill>
                  <a:srgbClr val="FF0000"/>
                </a:solidFill>
              </a:rPr>
              <a:t>PROFESSIONALISM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48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67772"/>
            <a:ext cx="4759463" cy="4759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662" y="1467771"/>
            <a:ext cx="3470137" cy="475946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840530" y="1153097"/>
            <a:ext cx="3709397" cy="877189"/>
          </a:xfrm>
          <a:prstGeom prst="wedgeEllipseCallou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pple Chancery"/>
                <a:cs typeface="Apple Chancery"/>
              </a:rPr>
              <a:t>Pictorially </a:t>
            </a:r>
            <a:endParaRPr lang="en-US" sz="3200" dirty="0">
              <a:solidFill>
                <a:srgbClr val="FFFF0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68770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1830999"/>
            <a:ext cx="836812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medical profession is being challenged by an eruption</a:t>
            </a:r>
          </a:p>
          <a:p>
            <a:r>
              <a:rPr lang="en-US" sz="2400" b="1" dirty="0" smtClean="0"/>
              <a:t>of technology,  fluctuating market forces, and problems of the </a:t>
            </a:r>
          </a:p>
          <a:p>
            <a:r>
              <a:rPr lang="en-US" sz="2400" b="1" dirty="0" smtClean="0"/>
              <a:t>ever changing health care regulations and laws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3177" y="4008404"/>
            <a:ext cx="805130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medical profession must contend with political, legal and </a:t>
            </a:r>
          </a:p>
          <a:p>
            <a:r>
              <a:rPr lang="en-US" sz="2400" b="1" dirty="0" smtClean="0"/>
              <a:t>market force that challenge physicians to meet their fiduciary</a:t>
            </a:r>
          </a:p>
          <a:p>
            <a:r>
              <a:rPr lang="en-US" sz="2400" b="1" dirty="0"/>
              <a:t>r</a:t>
            </a:r>
            <a:r>
              <a:rPr lang="en-US" sz="2400" b="1" dirty="0" smtClean="0"/>
              <a:t>esponsibility to their patients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089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>
          <a:xfrm>
            <a:off x="457200" y="1600200"/>
            <a:ext cx="8229600" cy="5075463"/>
          </a:xfrm>
        </p:spPr>
      </p:pic>
      <p:sp>
        <p:nvSpPr>
          <p:cNvPr id="5" name="TextBox 4"/>
          <p:cNvSpPr txBox="1"/>
          <p:nvPr/>
        </p:nvSpPr>
        <p:spPr>
          <a:xfrm>
            <a:off x="457200" y="1929972"/>
            <a:ext cx="85750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fundamental principles inherent to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physician professionalism: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/>
              <a:t>Patient welfare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/>
              <a:t>Patient autonomy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/>
              <a:t>Elimination of discrimination: race, gender, socioeconomic status, ethnicity or religion</a:t>
            </a:r>
          </a:p>
          <a:p>
            <a:pPr marL="342900" indent="-342900">
              <a:buFont typeface="Arial"/>
              <a:buChar char="•"/>
            </a:pPr>
            <a:endParaRPr lang="en-US" sz="2800" b="1" dirty="0"/>
          </a:p>
          <a:p>
            <a:r>
              <a:rPr lang="en-US" sz="2800" b="1" dirty="0" smtClean="0"/>
              <a:t>Market forces, societal pressures, and administrative exigencies must not compromise the physician's fiduciary duty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56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84527" y="1600200"/>
            <a:ext cx="8302273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will discuss: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Necessary physician professional responsibilities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The medical and legal fiduciary obligations (duties) of</a:t>
            </a:r>
          </a:p>
          <a:p>
            <a:r>
              <a:rPr lang="en-US" sz="2800" dirty="0" smtClean="0"/>
              <a:t>     physicians</a:t>
            </a:r>
          </a:p>
          <a:p>
            <a:r>
              <a:rPr lang="en-US" sz="2800" dirty="0" smtClean="0"/>
              <a:t>How </a:t>
            </a:r>
            <a:r>
              <a:rPr lang="en-US" sz="2800" b="1" u="sng" dirty="0" smtClean="0"/>
              <a:t>employed physicians </a:t>
            </a:r>
            <a:r>
              <a:rPr lang="en-US" sz="2800" dirty="0" smtClean="0"/>
              <a:t>are caught in a web of </a:t>
            </a:r>
          </a:p>
          <a:p>
            <a:r>
              <a:rPr lang="en-US" sz="2800" dirty="0" smtClean="0"/>
              <a:t>ascendant market focus and may be wedged in a 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onundrum of how to maintain patient primacy and</a:t>
            </a:r>
          </a:p>
          <a:p>
            <a:r>
              <a:rPr lang="en-US" sz="2800" dirty="0" smtClean="0"/>
              <a:t> their own Professional duties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046" y="5139631"/>
            <a:ext cx="4513754" cy="10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4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1633191"/>
            <a:ext cx="79383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Professional Responsibilities: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Commitment to professional competence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Integrity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Confidentiality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Appropriate financial personal relations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Access to medical care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Highest quality of medical care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Equitable distribution of resources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Never succumb to conflict of interests for personal financial gain 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0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26782" y="1946468"/>
            <a:ext cx="8237050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Informed Consent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Best Rxment available with shared decision making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Limits liability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Medical ethic, common law, and codified statutory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 law mandate informed consent </a:t>
            </a:r>
          </a:p>
          <a:p>
            <a:pPr marL="342900" indent="-342900" algn="ctr"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Paterick et al </a:t>
            </a:r>
            <a:r>
              <a:rPr lang="en-US" sz="2000" b="1" dirty="0" smtClean="0">
                <a:solidFill>
                  <a:srgbClr val="660066"/>
                </a:solidFill>
                <a:cs typeface="Apple Chancery"/>
              </a:rPr>
              <a:t>Informed Consent: General Considerations  for</a:t>
            </a:r>
          </a:p>
          <a:p>
            <a:pPr algn="ctr"/>
            <a:r>
              <a:rPr lang="en-US" sz="2000" b="1" dirty="0">
                <a:solidFill>
                  <a:srgbClr val="660066"/>
                </a:solidFill>
                <a:cs typeface="Apple Chancery"/>
              </a:rPr>
              <a:t>P</a:t>
            </a:r>
            <a:r>
              <a:rPr lang="en-US" sz="2000" b="1" dirty="0" smtClean="0">
                <a:solidFill>
                  <a:srgbClr val="660066"/>
                </a:solidFill>
                <a:cs typeface="Apple Chancery"/>
              </a:rPr>
              <a:t>hysicians  </a:t>
            </a:r>
            <a:r>
              <a:rPr lang="en-US" sz="2000" b="1" dirty="0" smtClean="0">
                <a:solidFill>
                  <a:srgbClr val="000000"/>
                </a:solidFill>
              </a:rPr>
              <a:t>Mayo Clinic Proceedings 2008 Mar 83(3): 313-19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 The objective of medical care must be availability of </a:t>
            </a:r>
          </a:p>
          <a:p>
            <a:r>
              <a:rPr lang="en-US" sz="2400" dirty="0" smtClean="0"/>
              <a:t>       uniform, excellent standards of care across all demographics </a:t>
            </a:r>
          </a:p>
          <a:p>
            <a:r>
              <a:rPr lang="en-US" sz="2400" dirty="0" smtClean="0"/>
              <a:t>       and socioeconomic classes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61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1738001"/>
            <a:ext cx="8558753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Physicians must diligently access the just distribution of finite </a:t>
            </a:r>
          </a:p>
          <a:p>
            <a:r>
              <a:rPr lang="en-US" sz="2400" b="1" dirty="0"/>
              <a:t>m</a:t>
            </a:r>
            <a:r>
              <a:rPr lang="en-US" sz="2400" b="1" dirty="0" smtClean="0"/>
              <a:t>edical resources by providing health care that is based upon</a:t>
            </a:r>
          </a:p>
          <a:p>
            <a:r>
              <a:rPr lang="en-US" sz="2400" b="1" dirty="0" smtClean="0"/>
              <a:t> judicious and cost effective management of limited resources</a:t>
            </a:r>
          </a:p>
          <a:p>
            <a:r>
              <a:rPr lang="en-US" sz="2400" b="1" dirty="0" smtClean="0"/>
              <a:t> and financial healthcare dollar deficits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Conscientious avoidance of tests and procedures that are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unnecessary and financially driven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Unwarranted medical services expose patients to risk and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expense and limits the resources available to those in true need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Physicians must disclose conflicts of interest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Physicians have a moral and ethical duty to report unethical</a:t>
            </a:r>
          </a:p>
          <a:p>
            <a:r>
              <a:rPr lang="en-US" sz="2400" b="1" dirty="0" smtClean="0"/>
              <a:t>     behavior of physicians or organizations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579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Professionalism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1600200"/>
            <a:ext cx="623021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Wide Latin"/>
                <a:cs typeface="Wide Latin"/>
              </a:rPr>
              <a:t>Fiduciary Responsibilities of Physicians </a:t>
            </a:r>
          </a:p>
          <a:p>
            <a:endParaRPr lang="en-US" sz="2000" b="1" dirty="0">
              <a:latin typeface="Wide Latin"/>
              <a:cs typeface="Wide Lati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latin typeface="Wide Latin"/>
                <a:cs typeface="Wide Latin"/>
              </a:rPr>
              <a:t>“Fiduciary” = “Trust”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latin typeface="+mj-lt"/>
                <a:cs typeface="Wide Latin"/>
              </a:rPr>
              <a:t>The covenant of trust between the patient and the physician is vital to the diagnostic and therapeutic process</a:t>
            </a:r>
          </a:p>
          <a:p>
            <a:pPr marL="342900" indent="-342900">
              <a:buFont typeface="Arial"/>
              <a:buChar char="•"/>
            </a:pPr>
            <a:endParaRPr lang="en-US" sz="2000" b="1" dirty="0">
              <a:latin typeface="+mj-lt"/>
              <a:cs typeface="Wide Lati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latin typeface="+mj-lt"/>
                <a:cs typeface="Wide Latin"/>
              </a:rPr>
              <a:t>Medical paternalism transitioned to patient autonomy where it was determined that patients had the right to make their own decisions and now has transitioned to </a:t>
            </a:r>
            <a:r>
              <a:rPr lang="en-US" sz="2400" b="1" u="sng" dirty="0" smtClean="0">
                <a:solidFill>
                  <a:srgbClr val="FF0000"/>
                </a:solidFill>
                <a:latin typeface="+mj-lt"/>
                <a:cs typeface="Wide Latin"/>
              </a:rPr>
              <a:t>shared decision making </a:t>
            </a:r>
          </a:p>
          <a:p>
            <a:pPr marL="342900" indent="-342900">
              <a:buFont typeface="Arial"/>
              <a:buChar char="•"/>
            </a:pPr>
            <a:endParaRPr lang="en-US" sz="2400" b="1" u="sng" dirty="0">
              <a:solidFill>
                <a:srgbClr val="FF0000"/>
              </a:solidFill>
              <a:latin typeface="Wide Latin"/>
              <a:cs typeface="Wide Latin"/>
            </a:endParaRPr>
          </a:p>
        </p:txBody>
      </p:sp>
    </p:spTree>
    <p:extLst>
      <p:ext uri="{BB962C8B-B14F-4D97-AF65-F5344CB8AC3E}">
        <p14:creationId xmlns:p14="http://schemas.microsoft.com/office/powerpoint/2010/main" val="150750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1505</Words>
  <Application>Microsoft Macintosh PowerPoint</Application>
  <PresentationFormat>On-screen Show (4:3)</PresentationFormat>
  <Paragraphs>233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Professionalism.</vt:lpstr>
      <vt:lpstr>Professionalism</vt:lpstr>
      <vt:lpstr>Professionalism</vt:lpstr>
      <vt:lpstr>Professionalism</vt:lpstr>
      <vt:lpstr>Professionalism</vt:lpstr>
      <vt:lpstr>Professionalism</vt:lpstr>
      <vt:lpstr>Professionalism</vt:lpstr>
      <vt:lpstr>Professionalism</vt:lpstr>
      <vt:lpstr>Professionalism</vt:lpstr>
      <vt:lpstr>Professionalism</vt:lpstr>
      <vt:lpstr>Professionalism</vt:lpstr>
      <vt:lpstr>Professionalism</vt:lpstr>
      <vt:lpstr>Professionalism</vt:lpstr>
      <vt:lpstr>Professionalism</vt:lpstr>
      <vt:lpstr>Professionalism</vt:lpstr>
      <vt:lpstr>Professionalism</vt:lpstr>
      <vt:lpstr>Professionalism</vt:lpstr>
      <vt:lpstr>Professionalism</vt:lpstr>
      <vt:lpstr>Professionalism</vt:lpstr>
      <vt:lpstr>Professionalism</vt:lpstr>
      <vt:lpstr>Professionalism</vt:lpstr>
      <vt:lpstr>Professionalism</vt:lpstr>
      <vt:lpstr>Physician Fiduciary</vt:lpstr>
      <vt:lpstr>Professionalism</vt:lpstr>
      <vt:lpstr>Professionalism</vt:lpstr>
      <vt:lpstr>Professionalism</vt:lpstr>
      <vt:lpstr>Professionalism.</vt:lpstr>
      <vt:lpstr>Professionalism</vt:lpstr>
      <vt:lpstr>Professionalism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Professionalism.</dc:title>
  <dc:creator>Barbara  Paterick</dc:creator>
  <cp:lastModifiedBy>Barbara  Paterick</cp:lastModifiedBy>
  <cp:revision>49</cp:revision>
  <dcterms:created xsi:type="dcterms:W3CDTF">2024-04-20T15:17:00Z</dcterms:created>
  <dcterms:modified xsi:type="dcterms:W3CDTF">2024-04-23T03:25:10Z</dcterms:modified>
</cp:coreProperties>
</file>