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5" r:id="rId4"/>
    <p:sldId id="266" r:id="rId5"/>
    <p:sldId id="267" r:id="rId6"/>
    <p:sldId id="268" r:id="rId7"/>
    <p:sldId id="269" r:id="rId8"/>
    <p:sldId id="270" r:id="rId9"/>
    <p:sldId id="271" r:id="rId10"/>
    <p:sldId id="262" r:id="rId11"/>
    <p:sldId id="263" r:id="rId12"/>
    <p:sldId id="264" r:id="rId13"/>
    <p:sldId id="258"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4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65CE0CC-6EA6-4690-B575-4C48B52D6693}" type="datetimeFigureOut">
              <a:rPr lang="en-US" smtClean="0"/>
              <a:t>4/15/2023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C0B320E-0FAF-4DEA-8660-DCE841153B1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5CE0CC-6EA6-4690-B575-4C48B52D6693}"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5CE0CC-6EA6-4690-B575-4C48B52D6693}"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5CE0CC-6EA6-4690-B575-4C48B52D6693}"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5CE0CC-6EA6-4690-B575-4C48B52D6693}" type="datetimeFigureOut">
              <a:rPr lang="en-US" smtClean="0"/>
              <a:t>4/15/2023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B320E-0FAF-4DEA-8660-DCE841153B1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5CE0CC-6EA6-4690-B575-4C48B52D6693}"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5CE0CC-6EA6-4690-B575-4C48B52D6693}" type="datetimeFigureOut">
              <a:rPr lang="en-US" smtClean="0"/>
              <a:t>4/15/2023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65CE0CC-6EA6-4690-B575-4C48B52D6693}" type="datetimeFigureOut">
              <a:rPr lang="en-US" smtClean="0"/>
              <a:t>4/15/2023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65CE0CC-6EA6-4690-B575-4C48B52D6693}" type="datetimeFigureOut">
              <a:rPr lang="en-US" smtClean="0"/>
              <a:t>4/15/2023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B320E-0FAF-4DEA-8660-DCE841153B1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5CE0CC-6EA6-4690-B575-4C48B52D6693}"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B320E-0FAF-4DEA-8660-DCE841153B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65CE0CC-6EA6-4690-B575-4C48B52D6693}" type="datetimeFigureOut">
              <a:rPr lang="en-US" smtClean="0"/>
              <a:t>4/15/2023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B320E-0FAF-4DEA-8660-DCE841153B1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65CE0CC-6EA6-4690-B575-4C48B52D6693}" type="datetimeFigureOut">
              <a:rPr lang="en-US" smtClean="0"/>
              <a:t>4/15/2023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C0B320E-0FAF-4DEA-8660-DCE841153B1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4343400"/>
            <a:ext cx="7406640" cy="1828800"/>
          </a:xfrm>
        </p:spPr>
        <p:txBody>
          <a:bodyPr>
            <a:normAutofit fontScale="90000"/>
          </a:bodyPr>
          <a:lstStyle/>
          <a:p>
            <a:pPr algn="ctr"/>
            <a:r>
              <a:rPr lang="en-US" dirty="0"/>
              <a:t>Controlled Substance Utilization Review and Evaluation System</a:t>
            </a:r>
            <a:br>
              <a:rPr lang="en-US" dirty="0"/>
            </a:br>
            <a:r>
              <a:rPr lang="en-US" dirty="0"/>
              <a:t>(PMP)</a:t>
            </a:r>
          </a:p>
        </p:txBody>
      </p:sp>
      <p:pic>
        <p:nvPicPr>
          <p:cNvPr id="4" name="Picture 3" descr="CURES logo"/>
          <p:cNvPicPr/>
          <p:nvPr/>
        </p:nvPicPr>
        <p:blipFill>
          <a:blip r:embed="rId2"/>
          <a:srcRect/>
          <a:stretch>
            <a:fillRect/>
          </a:stretch>
        </p:blipFill>
        <p:spPr bwMode="auto">
          <a:xfrm>
            <a:off x="1981200" y="381000"/>
            <a:ext cx="5638800" cy="4038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Patient Alerts?</a:t>
            </a:r>
            <a:endParaRPr lang="en-US" dirty="0"/>
          </a:p>
        </p:txBody>
      </p:sp>
      <p:sp>
        <p:nvSpPr>
          <p:cNvPr id="3" name="Content Placeholder 2"/>
          <p:cNvSpPr>
            <a:spLocks noGrp="1"/>
          </p:cNvSpPr>
          <p:nvPr>
            <p:ph idx="1"/>
          </p:nvPr>
        </p:nvSpPr>
        <p:spPr>
          <a:xfrm>
            <a:off x="1435608" y="1447800"/>
            <a:ext cx="7498080" cy="5181600"/>
          </a:xfrm>
        </p:spPr>
        <p:txBody>
          <a:bodyPr>
            <a:normAutofit lnSpcReduction="10000"/>
          </a:bodyPr>
          <a:lstStyle/>
          <a:p>
            <a:pPr>
              <a:buNone/>
            </a:pPr>
            <a:r>
              <a:rPr lang="en-US" dirty="0"/>
              <a:t>When patient's aggregate prescription level exceeds certain thresholds:</a:t>
            </a:r>
          </a:p>
          <a:p>
            <a:pPr marL="642366" indent="-514350">
              <a:buFont typeface="+mj-lt"/>
              <a:buAutoNum type="arabicPeriod"/>
            </a:pPr>
            <a:r>
              <a:rPr lang="en-US" dirty="0"/>
              <a:t>Patient prescribed &gt;90 </a:t>
            </a:r>
            <a:r>
              <a:rPr lang="en-US" dirty="0" err="1"/>
              <a:t>MMgE</a:t>
            </a:r>
            <a:r>
              <a:rPr lang="en-US" dirty="0"/>
              <a:t>/day</a:t>
            </a:r>
          </a:p>
          <a:p>
            <a:pPr marL="642366" indent="-514350">
              <a:buFont typeface="+mj-lt"/>
              <a:buAutoNum type="arabicPeriod"/>
            </a:pPr>
            <a:r>
              <a:rPr lang="en-US" dirty="0"/>
              <a:t>Patient obtained prescriptions from &gt;6  prescribers or pharmacies during 6 mos.</a:t>
            </a:r>
          </a:p>
          <a:p>
            <a:pPr marL="642366" indent="-514350">
              <a:buFont typeface="+mj-lt"/>
              <a:buAutoNum type="arabicPeriod"/>
            </a:pPr>
            <a:r>
              <a:rPr lang="en-US" dirty="0"/>
              <a:t>Patient prescribed  &gt;40 MME of methadone /d</a:t>
            </a:r>
          </a:p>
          <a:p>
            <a:pPr marL="642366" indent="-514350">
              <a:buFont typeface="+mj-lt"/>
              <a:buAutoNum type="arabicPeriod"/>
            </a:pPr>
            <a:r>
              <a:rPr lang="en-US" dirty="0"/>
              <a:t>Patient prescribed </a:t>
            </a:r>
            <a:r>
              <a:rPr lang="en-US" dirty="0" err="1"/>
              <a:t>opioids</a:t>
            </a:r>
            <a:r>
              <a:rPr lang="en-US" dirty="0"/>
              <a:t> &gt; 90 days</a:t>
            </a:r>
          </a:p>
          <a:p>
            <a:pPr marL="642366" indent="-514350">
              <a:buFont typeface="+mj-lt"/>
              <a:buAutoNum type="arabicPeriod"/>
            </a:pPr>
            <a:r>
              <a:rPr lang="en-US" dirty="0"/>
              <a:t>Patient is currently prescribed both benzodiazepines and </a:t>
            </a:r>
            <a:r>
              <a:rPr lang="en-US" dirty="0" err="1"/>
              <a:t>opioids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Are prescribers required to consult CURES (PMP)?</a:t>
            </a:r>
            <a:endParaRPr lang="en-US" dirty="0"/>
          </a:p>
        </p:txBody>
      </p:sp>
      <p:sp>
        <p:nvSpPr>
          <p:cNvPr id="3" name="Content Placeholder 2"/>
          <p:cNvSpPr>
            <a:spLocks noGrp="1"/>
          </p:cNvSpPr>
          <p:nvPr>
            <p:ph idx="1"/>
          </p:nvPr>
        </p:nvSpPr>
        <p:spPr/>
        <p:txBody>
          <a:bodyPr>
            <a:normAutofit fontScale="92500" lnSpcReduction="20000"/>
          </a:bodyPr>
          <a:lstStyle/>
          <a:p>
            <a:r>
              <a:rPr lang="en-US" dirty="0"/>
              <a:t>Effective October 2, 2018, health care practitioners shall consult the CURES database to review a patient's controlled substance history no earlier than 24 hours, or the previous business day, before prescribing a Schedule II, Schedule III, or Schedule IV controlled substance to the patient for the first time and </a:t>
            </a:r>
          </a:p>
          <a:p>
            <a:r>
              <a:rPr lang="en-US" dirty="0"/>
              <a:t>at least once every 4 months thereafter if the substance remains part of the treatment of the patient. (Health and Safety Code section 11165.4(a)(1)(A)(</a:t>
            </a:r>
            <a:r>
              <a:rPr lang="en-US" dirty="0" err="1"/>
              <a:t>i</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554162"/>
          </a:xfrm>
        </p:spPr>
        <p:txBody>
          <a:bodyPr>
            <a:normAutofit fontScale="90000"/>
          </a:bodyPr>
          <a:lstStyle/>
          <a:p>
            <a:r>
              <a:rPr lang="en-US" b="1" dirty="0"/>
              <a:t>To whom does the mandatory CURES  (PMP) consultation requirement apply?</a:t>
            </a:r>
            <a:endParaRPr lang="en-US" dirty="0"/>
          </a:p>
        </p:txBody>
      </p:sp>
      <p:sp>
        <p:nvSpPr>
          <p:cNvPr id="3" name="Content Placeholder 2"/>
          <p:cNvSpPr>
            <a:spLocks noGrp="1"/>
          </p:cNvSpPr>
          <p:nvPr>
            <p:ph idx="1"/>
          </p:nvPr>
        </p:nvSpPr>
        <p:spPr>
          <a:xfrm>
            <a:off x="1143000" y="2133600"/>
            <a:ext cx="7498080" cy="4419600"/>
          </a:xfrm>
        </p:spPr>
        <p:txBody>
          <a:bodyPr>
            <a:normAutofit fontScale="85000" lnSpcReduction="10000"/>
          </a:bodyPr>
          <a:lstStyle/>
          <a:p>
            <a:pPr>
              <a:buNone/>
            </a:pPr>
            <a:r>
              <a:rPr lang="en-US" dirty="0"/>
              <a:t>	Dentist				Physician</a:t>
            </a:r>
            <a:br>
              <a:rPr lang="en-US" dirty="0"/>
            </a:br>
            <a:r>
              <a:rPr lang="en-US" dirty="0"/>
              <a:t>Naturopathic Doctor		Optometrist</a:t>
            </a:r>
            <a:br>
              <a:rPr lang="en-US" dirty="0"/>
            </a:br>
            <a:r>
              <a:rPr lang="en-US" dirty="0"/>
              <a:t>Osteopathic Doctor		Physician Assistant</a:t>
            </a:r>
            <a:br>
              <a:rPr lang="en-US" dirty="0"/>
            </a:br>
            <a:r>
              <a:rPr lang="en-US" dirty="0"/>
              <a:t>Podiatrist</a:t>
            </a:r>
            <a:br>
              <a:rPr lang="en-US" dirty="0"/>
            </a:br>
            <a:r>
              <a:rPr lang="en-US" dirty="0"/>
              <a:t>Registered Certified Nurse Midwife (Furnishing)</a:t>
            </a:r>
            <a:br>
              <a:rPr lang="en-US" dirty="0"/>
            </a:br>
            <a:r>
              <a:rPr lang="en-US" dirty="0"/>
              <a:t>Registered Nurse Practitioner (Furnishing)</a:t>
            </a:r>
          </a:p>
          <a:p>
            <a:endParaRPr lang="en-US" b="1" dirty="0"/>
          </a:p>
          <a:p>
            <a:r>
              <a:rPr lang="en-US" b="1" dirty="0"/>
              <a:t>Does not apply</a:t>
            </a:r>
            <a:r>
              <a:rPr lang="en-US" dirty="0"/>
              <a:t> to:</a:t>
            </a:r>
            <a:br>
              <a:rPr lang="en-US" dirty="0"/>
            </a:br>
            <a:r>
              <a:rPr lang="en-US" dirty="0"/>
              <a:t>Veterinarians</a:t>
            </a:r>
            <a:br>
              <a:rPr lang="en-US" dirty="0"/>
            </a:br>
            <a:r>
              <a:rPr lang="en-US" dirty="0"/>
              <a:t>Pharmacists</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316162"/>
          </a:xfrm>
        </p:spPr>
        <p:txBody>
          <a:bodyPr>
            <a:normAutofit fontScale="90000"/>
          </a:bodyPr>
          <a:lstStyle/>
          <a:p>
            <a:pPr lvl="0"/>
            <a:r>
              <a:rPr lang="en-US" b="1" dirty="0"/>
              <a:t>Under what circumstances are health care practitioners required to consult CURES (PMP)?</a:t>
            </a:r>
            <a:endParaRPr lang="en-US" dirty="0"/>
          </a:p>
        </p:txBody>
      </p:sp>
      <p:sp>
        <p:nvSpPr>
          <p:cNvPr id="3" name="Content Placeholder 2"/>
          <p:cNvSpPr>
            <a:spLocks noGrp="1"/>
          </p:cNvSpPr>
          <p:nvPr>
            <p:ph idx="1"/>
          </p:nvPr>
        </p:nvSpPr>
        <p:spPr>
          <a:xfrm>
            <a:off x="1219200" y="2590800"/>
            <a:ext cx="7498080" cy="4114800"/>
          </a:xfrm>
        </p:spPr>
        <p:txBody>
          <a:bodyPr/>
          <a:lstStyle/>
          <a:p>
            <a:pPr marL="642366" indent="-514350">
              <a:buFont typeface="+mj-lt"/>
              <a:buAutoNum type="arabicPeriod"/>
            </a:pPr>
            <a:r>
              <a:rPr lang="en-US" dirty="0"/>
              <a:t>Before prescribing a Schedule II, Schedule III, or Schedule IV controlled substance to the patient for the first time; and</a:t>
            </a:r>
          </a:p>
          <a:p>
            <a:pPr marL="642366" indent="-514350">
              <a:buFont typeface="+mj-lt"/>
              <a:buAutoNum type="arabicPeriod"/>
            </a:pPr>
            <a:r>
              <a:rPr lang="en-US" dirty="0"/>
              <a:t>At least once every four months thereafter if the substance remains part of the treatment of the patient.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316162"/>
          </a:xfrm>
        </p:spPr>
        <p:txBody>
          <a:bodyPr>
            <a:normAutofit/>
          </a:bodyPr>
          <a:lstStyle/>
          <a:p>
            <a:r>
              <a:rPr lang="en-US" b="1" dirty="0"/>
              <a:t>What exemptions apply to the mandatory consultation requirement?</a:t>
            </a:r>
            <a:endParaRPr lang="en-US" dirty="0"/>
          </a:p>
        </p:txBody>
      </p:sp>
      <p:sp>
        <p:nvSpPr>
          <p:cNvPr id="3" name="Content Placeholder 2"/>
          <p:cNvSpPr>
            <a:spLocks noGrp="1"/>
          </p:cNvSpPr>
          <p:nvPr>
            <p:ph idx="1"/>
          </p:nvPr>
        </p:nvSpPr>
        <p:spPr>
          <a:xfrm>
            <a:off x="1143000" y="2743200"/>
            <a:ext cx="7498080" cy="3962400"/>
          </a:xfrm>
        </p:spPr>
        <p:txBody>
          <a:bodyPr/>
          <a:lstStyle/>
          <a:p>
            <a:r>
              <a:rPr lang="en-US" dirty="0"/>
              <a:t>There are several exemptions to the mandatory use requirement outlined in Health and Safety Code section 11165.4(b) and (c):</a:t>
            </a:r>
          </a:p>
          <a:p>
            <a:pPr lvl="1"/>
            <a:r>
              <a:rPr lang="en-US" dirty="0"/>
              <a:t>Veterinarians and pharmacists</a:t>
            </a:r>
          </a:p>
          <a:p>
            <a:pPr lvl="1"/>
            <a:r>
              <a:rPr lang="en-US" dirty="0"/>
              <a:t>Patient admitted to hospital or clinic.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638288" cy="1143000"/>
          </a:xfrm>
        </p:spPr>
        <p:txBody>
          <a:bodyPr>
            <a:normAutofit fontScale="90000"/>
          </a:bodyPr>
          <a:lstStyle/>
          <a:p>
            <a:pPr lvl="0"/>
            <a:r>
              <a:rPr lang="en-US" b="1" dirty="0"/>
              <a:t>What information may be obtained from CURES (PMP)?</a:t>
            </a:r>
            <a:endParaRPr lang="en-US" dirty="0"/>
          </a:p>
        </p:txBody>
      </p:sp>
      <p:sp>
        <p:nvSpPr>
          <p:cNvPr id="3" name="Content Placeholder 2"/>
          <p:cNvSpPr>
            <a:spLocks noGrp="1"/>
          </p:cNvSpPr>
          <p:nvPr>
            <p:ph idx="1"/>
          </p:nvPr>
        </p:nvSpPr>
        <p:spPr>
          <a:xfrm>
            <a:off x="1143000" y="1600200"/>
            <a:ext cx="7498080" cy="4800600"/>
          </a:xfrm>
        </p:spPr>
        <p:txBody>
          <a:bodyPr>
            <a:normAutofit/>
          </a:bodyPr>
          <a:lstStyle/>
          <a:p>
            <a:r>
              <a:rPr lang="en-US" dirty="0"/>
              <a:t>Stores Schedule II-IV controlled substance prescription information dispensed in CA;</a:t>
            </a:r>
          </a:p>
          <a:p>
            <a:r>
              <a:rPr lang="en-US" dirty="0"/>
              <a:t>Patient name, DOB, address, prescriber name &amp; DEA #, pharmacy name &amp; license #, date prescription was filled, </a:t>
            </a:r>
          </a:p>
          <a:p>
            <a:r>
              <a:rPr lang="en-US" dirty="0"/>
              <a:t>Prescription number, drug name, form, quantity and strength, refill number, and number of days supply.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Who has access to CURES (PMP) information?</a:t>
            </a:r>
            <a:endParaRPr lang="en-US" dirty="0"/>
          </a:p>
        </p:txBody>
      </p:sp>
      <p:sp>
        <p:nvSpPr>
          <p:cNvPr id="3" name="Content Placeholder 2"/>
          <p:cNvSpPr>
            <a:spLocks noGrp="1"/>
          </p:cNvSpPr>
          <p:nvPr>
            <p:ph idx="1"/>
          </p:nvPr>
        </p:nvSpPr>
        <p:spPr>
          <a:xfrm>
            <a:off x="1435608" y="1752600"/>
            <a:ext cx="7498080" cy="4495800"/>
          </a:xfrm>
        </p:spPr>
        <p:txBody>
          <a:bodyPr/>
          <a:lstStyle/>
          <a:p>
            <a:r>
              <a:rPr lang="en-US" dirty="0"/>
              <a:t>Health &amp; Safety Code section 11165.1(a)(1)(A), - Authorized prescribers, and pharmacists, may access CURES data for patient care purposes.</a:t>
            </a:r>
          </a:p>
          <a:p>
            <a:r>
              <a:rPr lang="en-US" dirty="0"/>
              <a:t>Appropriate state, local, and federal public agencies, law enforcement, and regulatory boards for disciplinary, civil, or criminal purposes</a:t>
            </a:r>
            <a:r>
              <a:rPr lang="en-US"/>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Who is required to register for CURES (PMP)?</a:t>
            </a:r>
            <a:endParaRPr lang="en-US" dirty="0"/>
          </a:p>
        </p:txBody>
      </p:sp>
      <p:sp>
        <p:nvSpPr>
          <p:cNvPr id="3" name="Content Placeholder 2"/>
          <p:cNvSpPr>
            <a:spLocks noGrp="1"/>
          </p:cNvSpPr>
          <p:nvPr>
            <p:ph idx="1"/>
          </p:nvPr>
        </p:nvSpPr>
        <p:spPr>
          <a:xfrm>
            <a:off x="1066800" y="1752600"/>
            <a:ext cx="7498080" cy="4800600"/>
          </a:xfrm>
        </p:spPr>
        <p:txBody>
          <a:bodyPr>
            <a:normAutofit/>
          </a:bodyPr>
          <a:lstStyle/>
          <a:p>
            <a:r>
              <a:rPr lang="en-US" dirty="0"/>
              <a:t>Prescribers who obtain a Federal Drug Enforcement Administration (DEA) registration certificate are required to register for CURES. </a:t>
            </a:r>
          </a:p>
          <a:p>
            <a:pPr lvl="1"/>
            <a:r>
              <a:rPr lang="en-US" sz="3200" dirty="0"/>
              <a:t>Dentist;  Medical Physician; Naturopathic Physician;  Optometrist;  Osteopathic Physician;  Physician Assistant;  Podiatrist;  RN Midwife; RN Veterinarian;</a:t>
            </a:r>
          </a:p>
          <a:p>
            <a:pPr lvl="1"/>
            <a:r>
              <a:rPr lang="en-US" sz="3200" dirty="0"/>
              <a:t>Pharmacist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fontScale="90000"/>
          </a:bodyPr>
          <a:lstStyle/>
          <a:p>
            <a:r>
              <a:rPr lang="en-US" b="1" dirty="0"/>
              <a:t>What is the registration process for access to CURES 2.0 (PMP)?</a:t>
            </a:r>
            <a:endParaRPr lang="en-US" dirty="0"/>
          </a:p>
        </p:txBody>
      </p:sp>
      <p:sp>
        <p:nvSpPr>
          <p:cNvPr id="3" name="Content Placeholder 2"/>
          <p:cNvSpPr>
            <a:spLocks noGrp="1"/>
          </p:cNvSpPr>
          <p:nvPr>
            <p:ph idx="1"/>
          </p:nvPr>
        </p:nvSpPr>
        <p:spPr>
          <a:xfrm>
            <a:off x="990600" y="1676400"/>
            <a:ext cx="7943088" cy="4800600"/>
          </a:xfrm>
        </p:spPr>
        <p:txBody>
          <a:bodyPr/>
          <a:lstStyle/>
          <a:p>
            <a:r>
              <a:rPr lang="en-US" dirty="0"/>
              <a:t>Registration, for California-licensed prescribers and pharmacists, is fully automated. </a:t>
            </a:r>
          </a:p>
          <a:p>
            <a:r>
              <a:rPr lang="en-US" dirty="0"/>
              <a:t>Applicants must complete the online registration form and provide a valid email address, medical or pharmacist license number, and DEA registration certificate number (prescribers only.)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Internet browsers are required for CURES 2.0 access?</a:t>
            </a:r>
            <a:endParaRPr lang="en-US" dirty="0"/>
          </a:p>
        </p:txBody>
      </p:sp>
      <p:sp>
        <p:nvSpPr>
          <p:cNvPr id="3" name="Content Placeholder 2"/>
          <p:cNvSpPr>
            <a:spLocks noGrp="1"/>
          </p:cNvSpPr>
          <p:nvPr>
            <p:ph idx="1"/>
          </p:nvPr>
        </p:nvSpPr>
        <p:spPr>
          <a:xfrm>
            <a:off x="1435608" y="1676400"/>
            <a:ext cx="7498080" cy="4572000"/>
          </a:xfrm>
        </p:spPr>
        <p:txBody>
          <a:bodyPr/>
          <a:lstStyle/>
          <a:p>
            <a:pPr>
              <a:buNone/>
            </a:pPr>
            <a:r>
              <a:rPr lang="en-US" dirty="0"/>
              <a:t>CURES 2.0 </a:t>
            </a:r>
            <a:r>
              <a:rPr lang="en-US" b="1" dirty="0"/>
              <a:t> (PMP) </a:t>
            </a:r>
            <a:r>
              <a:rPr lang="en-US" dirty="0"/>
              <a:t>users must use:</a:t>
            </a:r>
          </a:p>
          <a:p>
            <a:r>
              <a:rPr lang="en-US" dirty="0"/>
              <a:t> Microsoft Internet Explorer version 11.0 or higher, *</a:t>
            </a:r>
          </a:p>
          <a:p>
            <a:r>
              <a:rPr lang="en-US" dirty="0"/>
              <a:t>Mozilla Firefox, Google Chrome, or Safari. </a:t>
            </a:r>
          </a:p>
          <a:p>
            <a:pPr>
              <a:buNone/>
            </a:pPr>
            <a:endParaRPr lang="en-US" dirty="0"/>
          </a:p>
          <a:p>
            <a:pPr>
              <a:buNone/>
            </a:pPr>
            <a:r>
              <a:rPr lang="en-US" dirty="0"/>
              <a:t>*Earlier versions of Internet Explorer are not supported by CURES 2.0 for security considerations.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fontScale="90000"/>
          </a:bodyPr>
          <a:lstStyle/>
          <a:p>
            <a:r>
              <a:rPr lang="en-US" b="1" dirty="0"/>
              <a:t>What do I do if the information in CURES  (PMP) is not correct?</a:t>
            </a:r>
            <a:endParaRPr lang="en-US" dirty="0"/>
          </a:p>
        </p:txBody>
      </p:sp>
      <p:sp>
        <p:nvSpPr>
          <p:cNvPr id="3" name="Content Placeholder 2"/>
          <p:cNvSpPr>
            <a:spLocks noGrp="1"/>
          </p:cNvSpPr>
          <p:nvPr>
            <p:ph idx="1"/>
          </p:nvPr>
        </p:nvSpPr>
        <p:spPr/>
        <p:txBody>
          <a:bodyPr>
            <a:normAutofit/>
          </a:bodyPr>
          <a:lstStyle/>
          <a:p>
            <a:r>
              <a:rPr lang="en-US" dirty="0"/>
              <a:t>Data is reported by pharmacies and direct dispensers. </a:t>
            </a:r>
          </a:p>
          <a:p>
            <a:r>
              <a:rPr lang="en-US" dirty="0"/>
              <a:t>Patient with incorrect information should notify the reporting pharmacy of the error. </a:t>
            </a:r>
          </a:p>
          <a:p>
            <a:r>
              <a:rPr lang="en-US" dirty="0"/>
              <a:t>For data corrections, pharmacies and direct dispensers may email CACures@aainh.com, or call (800) 539-3370.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848600" cy="1554162"/>
          </a:xfrm>
        </p:spPr>
        <p:txBody>
          <a:bodyPr>
            <a:normAutofit fontScale="90000"/>
          </a:bodyPr>
          <a:lstStyle/>
          <a:p>
            <a:r>
              <a:rPr lang="en-US" b="1" dirty="0"/>
              <a:t>How can a patient, get a copy of CURES (PMP) prescription report?</a:t>
            </a:r>
            <a:endParaRPr lang="en-US" dirty="0"/>
          </a:p>
        </p:txBody>
      </p:sp>
      <p:sp>
        <p:nvSpPr>
          <p:cNvPr id="3" name="Content Placeholder 2"/>
          <p:cNvSpPr>
            <a:spLocks noGrp="1"/>
          </p:cNvSpPr>
          <p:nvPr>
            <p:ph idx="1"/>
          </p:nvPr>
        </p:nvSpPr>
        <p:spPr>
          <a:xfrm>
            <a:off x="1295400" y="2057400"/>
            <a:ext cx="7498080" cy="4419600"/>
          </a:xfrm>
        </p:spPr>
        <p:txBody>
          <a:bodyPr>
            <a:normAutofit/>
          </a:bodyPr>
          <a:lstStyle/>
          <a:p>
            <a:r>
              <a:rPr lang="en-US" dirty="0"/>
              <a:t>Through the Information Practices Act (IPA). Prescription dispensation records</a:t>
            </a:r>
          </a:p>
          <a:p>
            <a:r>
              <a:rPr lang="en-US" dirty="0"/>
              <a:t>For more information or to obtain a CURES IPA Request Form, contact the CURES Help Desk at cures@doj.ca.gov</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4488" cy="1630362"/>
          </a:xfrm>
        </p:spPr>
        <p:txBody>
          <a:bodyPr>
            <a:normAutofit fontScale="90000"/>
          </a:bodyPr>
          <a:lstStyle/>
          <a:p>
            <a:r>
              <a:rPr lang="en-US" b="1" dirty="0"/>
              <a:t>If a current CURES (PMP) user is locked out of the system, how can he/she regain access?</a:t>
            </a:r>
            <a:endParaRPr lang="en-US" dirty="0"/>
          </a:p>
        </p:txBody>
      </p:sp>
      <p:sp>
        <p:nvSpPr>
          <p:cNvPr id="3" name="Content Placeholder 2"/>
          <p:cNvSpPr>
            <a:spLocks noGrp="1"/>
          </p:cNvSpPr>
          <p:nvPr>
            <p:ph idx="1"/>
          </p:nvPr>
        </p:nvSpPr>
        <p:spPr>
          <a:xfrm>
            <a:off x="1219200" y="1905000"/>
            <a:ext cx="7498080" cy="4800600"/>
          </a:xfrm>
        </p:spPr>
        <p:txBody>
          <a:bodyPr/>
          <a:lstStyle/>
          <a:p>
            <a:r>
              <a:rPr lang="en-US" dirty="0"/>
              <a:t>CURES 2.0 users are provided easy, intuitive online assistance for password resets. Links to these services are on the CURES 2.0 login page. Additionally, users may contact the CURES Help Desk at (916) 210-3187 or cures@doj.ca.gov</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1153</TotalTime>
  <Words>800</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Gill Sans MT</vt:lpstr>
      <vt:lpstr>Verdana</vt:lpstr>
      <vt:lpstr>Wingdings 2</vt:lpstr>
      <vt:lpstr>Solstice</vt:lpstr>
      <vt:lpstr>Controlled Substance Utilization Review and Evaluation System (PMP)</vt:lpstr>
      <vt:lpstr>What information may be obtained from CURES (PMP)?</vt:lpstr>
      <vt:lpstr>Who has access to CURES (PMP) information?</vt:lpstr>
      <vt:lpstr>Who is required to register for CURES (PMP)?</vt:lpstr>
      <vt:lpstr>What is the registration process for access to CURES 2.0 (PMP)?</vt:lpstr>
      <vt:lpstr>What Internet browsers are required for CURES 2.0 access?</vt:lpstr>
      <vt:lpstr>What do I do if the information in CURES  (PMP) is not correct?</vt:lpstr>
      <vt:lpstr>How can a patient, get a copy of CURES (PMP) prescription report?</vt:lpstr>
      <vt:lpstr>If a current CURES (PMP) user is locked out of the system, how can he/she regain access?</vt:lpstr>
      <vt:lpstr>What are Patient Alerts?</vt:lpstr>
      <vt:lpstr>Are prescribers required to consult CURES (PMP)?</vt:lpstr>
      <vt:lpstr>To whom does the mandatory CURES  (PMP) consultation requirement apply?</vt:lpstr>
      <vt:lpstr>Under what circumstances are health care practitioners required to consult CURES (PMP)?</vt:lpstr>
      <vt:lpstr>What exemptions apply to the mandatory consultation requirement?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Controlled Substance Utilization Review and Evaluation System</dc:title>
  <dc:creator>Dao Computer</dc:creator>
  <cp:lastModifiedBy>Sandy Sanbar</cp:lastModifiedBy>
  <cp:revision>17</cp:revision>
  <dcterms:created xsi:type="dcterms:W3CDTF">2018-08-31T00:48:49Z</dcterms:created>
  <dcterms:modified xsi:type="dcterms:W3CDTF">2023-04-15T22:18:09Z</dcterms:modified>
</cp:coreProperties>
</file>